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0" r:id="rId1"/>
    <p:sldMasterId id="2147485002" r:id="rId2"/>
    <p:sldMasterId id="2147485017" r:id="rId3"/>
    <p:sldMasterId id="2147485029" r:id="rId4"/>
    <p:sldMasterId id="2147485044" r:id="rId5"/>
    <p:sldMasterId id="2147485059" r:id="rId6"/>
    <p:sldMasterId id="2147485076" r:id="rId7"/>
    <p:sldMasterId id="2147485090" r:id="rId8"/>
    <p:sldMasterId id="2147485103" r:id="rId9"/>
    <p:sldMasterId id="2147485192" r:id="rId10"/>
    <p:sldMasterId id="2147485209" r:id="rId11"/>
    <p:sldMasterId id="2147485227" r:id="rId12"/>
  </p:sldMasterIdLst>
  <p:notesMasterIdLst>
    <p:notesMasterId r:id="rId76"/>
  </p:notesMasterIdLst>
  <p:handoutMasterIdLst>
    <p:handoutMasterId r:id="rId77"/>
  </p:handoutMasterIdLst>
  <p:sldIdLst>
    <p:sldId id="849" r:id="rId13"/>
    <p:sldId id="850" r:id="rId14"/>
    <p:sldId id="738" r:id="rId15"/>
    <p:sldId id="804" r:id="rId16"/>
    <p:sldId id="536" r:id="rId17"/>
    <p:sldId id="661" r:id="rId18"/>
    <p:sldId id="713" r:id="rId19"/>
    <p:sldId id="812" r:id="rId20"/>
    <p:sldId id="811" r:id="rId21"/>
    <p:sldId id="813" r:id="rId22"/>
    <p:sldId id="810" r:id="rId23"/>
    <p:sldId id="806" r:id="rId24"/>
    <p:sldId id="809" r:id="rId25"/>
    <p:sldId id="851" r:id="rId26"/>
    <p:sldId id="852" r:id="rId27"/>
    <p:sldId id="814" r:id="rId28"/>
    <p:sldId id="823" r:id="rId29"/>
    <p:sldId id="853" r:id="rId30"/>
    <p:sldId id="674" r:id="rId31"/>
    <p:sldId id="773" r:id="rId32"/>
    <p:sldId id="828" r:id="rId33"/>
    <p:sldId id="827" r:id="rId34"/>
    <p:sldId id="824" r:id="rId35"/>
    <p:sldId id="825" r:id="rId36"/>
    <p:sldId id="829" r:id="rId37"/>
    <p:sldId id="830" r:id="rId38"/>
    <p:sldId id="831" r:id="rId39"/>
    <p:sldId id="721" r:id="rId40"/>
    <p:sldId id="722" r:id="rId41"/>
    <p:sldId id="832" r:id="rId42"/>
    <p:sldId id="772" r:id="rId43"/>
    <p:sldId id="833" r:id="rId44"/>
    <p:sldId id="834" r:id="rId45"/>
    <p:sldId id="835" r:id="rId46"/>
    <p:sldId id="836" r:id="rId47"/>
    <p:sldId id="837" r:id="rId48"/>
    <p:sldId id="839" r:id="rId49"/>
    <p:sldId id="841" r:id="rId50"/>
    <p:sldId id="854" r:id="rId51"/>
    <p:sldId id="842" r:id="rId52"/>
    <p:sldId id="843" r:id="rId53"/>
    <p:sldId id="845" r:id="rId54"/>
    <p:sldId id="844" r:id="rId55"/>
    <p:sldId id="846" r:id="rId56"/>
    <p:sldId id="847" r:id="rId57"/>
    <p:sldId id="848" r:id="rId58"/>
    <p:sldId id="838" r:id="rId59"/>
    <p:sldId id="815" r:id="rId60"/>
    <p:sldId id="807" r:id="rId61"/>
    <p:sldId id="808" r:id="rId62"/>
    <p:sldId id="788" r:id="rId63"/>
    <p:sldId id="784" r:id="rId64"/>
    <p:sldId id="785" r:id="rId65"/>
    <p:sldId id="790" r:id="rId66"/>
    <p:sldId id="791" r:id="rId67"/>
    <p:sldId id="792" r:id="rId68"/>
    <p:sldId id="793" r:id="rId69"/>
    <p:sldId id="794" r:id="rId70"/>
    <p:sldId id="752" r:id="rId71"/>
    <p:sldId id="798" r:id="rId72"/>
    <p:sldId id="799" r:id="rId73"/>
    <p:sldId id="803" r:id="rId74"/>
    <p:sldId id="771" r:id="rId75"/>
  </p:sldIdLst>
  <p:sldSz cx="12192000" cy="6858000"/>
  <p:notesSz cx="6669088"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082"/>
    <a:srgbClr val="141AFF"/>
    <a:srgbClr val="FF0000"/>
    <a:srgbClr val="0033CC"/>
    <a:srgbClr val="FFF101"/>
    <a:srgbClr val="0066FF"/>
    <a:srgbClr val="009108"/>
    <a:srgbClr val="0020E5"/>
    <a:srgbClr val="34CF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p:restoredTop sz="94626"/>
  </p:normalViewPr>
  <p:slideViewPr>
    <p:cSldViewPr snapToGrid="0" snapToObjects="1">
      <p:cViewPr varScale="1">
        <p:scale>
          <a:sx n="116" d="100"/>
          <a:sy n="116" d="100"/>
        </p:scale>
        <p:origin x="824" y="19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2" d="100"/>
          <a:sy n="82" d="100"/>
        </p:scale>
        <p:origin x="-318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diagrams/_rels/data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hyperlink" Target="mailto:stevenkemp@me.com" TargetMode="Externa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hyperlink" Target="mailto:stevenkemp@me.com" TargetMode="External"/><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0DF72-79D5-4844-ACB3-22967F460DD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C5D6FD7-2D14-43CE-AC66-6E7CD474AB15}">
      <dgm:prSet custT="1"/>
      <dgm:spPr/>
      <dgm:t>
        <a:bodyPr/>
        <a:lstStyle/>
        <a:p>
          <a:pPr>
            <a:lnSpc>
              <a:spcPct val="100000"/>
            </a:lnSpc>
          </a:pPr>
          <a:r>
            <a:rPr lang="en-US" sz="2000" b="1" dirty="0"/>
            <a:t>Good news!</a:t>
          </a:r>
        </a:p>
        <a:p>
          <a:pPr>
            <a:lnSpc>
              <a:spcPct val="100000"/>
            </a:lnSpc>
          </a:pPr>
          <a:r>
            <a:rPr lang="en-US" sz="2000" b="1" cap="none" baseline="0" dirty="0"/>
            <a:t>Curtin University </a:t>
          </a:r>
          <a:r>
            <a:rPr lang="en-US" sz="2000" cap="none" baseline="0" dirty="0"/>
            <a:t>are continuing to sponsor my school visits in 2024</a:t>
          </a:r>
        </a:p>
      </dgm:t>
    </dgm:pt>
    <dgm:pt modelId="{E0441816-5168-4097-8A30-3A64AEFE6D09}" type="parTrans" cxnId="{25B42A77-41C3-48B7-9543-C7DDF9FB2369}">
      <dgm:prSet/>
      <dgm:spPr/>
      <dgm:t>
        <a:bodyPr/>
        <a:lstStyle/>
        <a:p>
          <a:endParaRPr lang="en-US"/>
        </a:p>
      </dgm:t>
    </dgm:pt>
    <dgm:pt modelId="{87767759-56E7-4F50-9876-F3DC3191E956}" type="sibTrans" cxnId="{25B42A77-41C3-48B7-9543-C7DDF9FB2369}">
      <dgm:prSet/>
      <dgm:spPr/>
      <dgm:t>
        <a:bodyPr/>
        <a:lstStyle/>
        <a:p>
          <a:pPr>
            <a:lnSpc>
              <a:spcPct val="100000"/>
            </a:lnSpc>
          </a:pPr>
          <a:endParaRPr lang="en-US"/>
        </a:p>
      </dgm:t>
    </dgm:pt>
    <dgm:pt modelId="{148F6641-4B34-4E10-8673-824806A6FE0F}">
      <dgm:prSet custT="1"/>
      <dgm:spPr/>
      <dgm:t>
        <a:bodyPr/>
        <a:lstStyle/>
        <a:p>
          <a:pPr>
            <a:lnSpc>
              <a:spcPct val="100000"/>
            </a:lnSpc>
          </a:pPr>
          <a:r>
            <a:rPr lang="en-US" sz="2000" cap="none" baseline="0" dirty="0"/>
            <a:t>If you would like me to visit your class then call, text or email</a:t>
          </a:r>
        </a:p>
      </dgm:t>
    </dgm:pt>
    <dgm:pt modelId="{83FEA3BE-7770-42BD-A0F9-7503FBC2553A}" type="parTrans" cxnId="{5185EB7B-927E-4F47-BB34-C5F61BDBB38F}">
      <dgm:prSet/>
      <dgm:spPr/>
      <dgm:t>
        <a:bodyPr/>
        <a:lstStyle/>
        <a:p>
          <a:endParaRPr lang="en-US"/>
        </a:p>
      </dgm:t>
    </dgm:pt>
    <dgm:pt modelId="{85EBF562-944A-49AD-BB5E-BD75E1CA960D}" type="sibTrans" cxnId="{5185EB7B-927E-4F47-BB34-C5F61BDBB38F}">
      <dgm:prSet/>
      <dgm:spPr/>
      <dgm:t>
        <a:bodyPr/>
        <a:lstStyle/>
        <a:p>
          <a:pPr>
            <a:lnSpc>
              <a:spcPct val="100000"/>
            </a:lnSpc>
          </a:pPr>
          <a:endParaRPr lang="en-US"/>
        </a:p>
      </dgm:t>
    </dgm:pt>
    <dgm:pt modelId="{190228B3-CF18-4D43-B6B3-1D1DB03F5A6C}">
      <dgm:prSet custT="1"/>
      <dgm:spPr/>
      <dgm:t>
        <a:bodyPr/>
        <a:lstStyle/>
        <a:p>
          <a:pPr>
            <a:lnSpc>
              <a:spcPct val="100000"/>
            </a:lnSpc>
          </a:pPr>
          <a:r>
            <a:rPr lang="en-US" sz="2000" cap="none" baseline="0" dirty="0"/>
            <a:t>Email: </a:t>
          </a:r>
          <a:r>
            <a:rPr lang="en-US" sz="2000" b="0" cap="none" baseline="0" dirty="0">
              <a:hlinkClick xmlns:r="http://schemas.openxmlformats.org/officeDocument/2006/relationships" r:id="rId1">
                <a:extLst>
                  <a:ext uri="{A12FA001-AC4F-418D-AE19-62706E023703}">
                    <ahyp:hlinkClr xmlns:ahyp="http://schemas.microsoft.com/office/drawing/2018/hyperlinkcolor" val="tx"/>
                  </a:ext>
                </a:extLst>
              </a:hlinkClick>
            </a:rPr>
            <a:t>stevenkemp@me.com</a:t>
          </a:r>
          <a:endParaRPr lang="en-US" sz="2000" b="0" cap="none" baseline="0" dirty="0"/>
        </a:p>
      </dgm:t>
    </dgm:pt>
    <dgm:pt modelId="{31BAA61E-7F32-4B06-A540-D905ABF28ED6}" type="parTrans" cxnId="{80906EA5-A155-4C8B-9264-CC104FCF0269}">
      <dgm:prSet/>
      <dgm:spPr/>
      <dgm:t>
        <a:bodyPr/>
        <a:lstStyle/>
        <a:p>
          <a:endParaRPr lang="en-US"/>
        </a:p>
      </dgm:t>
    </dgm:pt>
    <dgm:pt modelId="{34547F45-0CD2-4EC6-9450-1DA8ACC13A57}" type="sibTrans" cxnId="{80906EA5-A155-4C8B-9264-CC104FCF0269}">
      <dgm:prSet/>
      <dgm:spPr/>
      <dgm:t>
        <a:bodyPr/>
        <a:lstStyle/>
        <a:p>
          <a:pPr>
            <a:lnSpc>
              <a:spcPct val="100000"/>
            </a:lnSpc>
          </a:pPr>
          <a:endParaRPr lang="en-US"/>
        </a:p>
      </dgm:t>
    </dgm:pt>
    <dgm:pt modelId="{A3A05B22-9E45-45A6-B5C6-BA6E43AC34BE}">
      <dgm:prSet/>
      <dgm:spPr/>
      <dgm:t>
        <a:bodyPr/>
        <a:lstStyle/>
        <a:p>
          <a:pPr>
            <a:lnSpc>
              <a:spcPct val="100000"/>
            </a:lnSpc>
          </a:pPr>
          <a:r>
            <a:rPr lang="en-US" cap="none" baseline="0" dirty="0"/>
            <a:t>Mobile</a:t>
          </a:r>
          <a:r>
            <a:rPr lang="en-US" dirty="0"/>
            <a:t>: 0407986901</a:t>
          </a:r>
        </a:p>
      </dgm:t>
    </dgm:pt>
    <dgm:pt modelId="{F02608E3-CD59-4473-AE20-59DBC1B861FB}" type="parTrans" cxnId="{04C8A0CA-D525-4AF8-8F3A-466EC10B9893}">
      <dgm:prSet/>
      <dgm:spPr/>
      <dgm:t>
        <a:bodyPr/>
        <a:lstStyle/>
        <a:p>
          <a:endParaRPr lang="en-US"/>
        </a:p>
      </dgm:t>
    </dgm:pt>
    <dgm:pt modelId="{1E083F2C-90C4-48A3-87D4-F220F14137CC}" type="sibTrans" cxnId="{04C8A0CA-D525-4AF8-8F3A-466EC10B9893}">
      <dgm:prSet/>
      <dgm:spPr/>
      <dgm:t>
        <a:bodyPr/>
        <a:lstStyle/>
        <a:p>
          <a:endParaRPr lang="en-US"/>
        </a:p>
      </dgm:t>
    </dgm:pt>
    <dgm:pt modelId="{C4E41440-8959-4508-B97D-168E6757F962}" type="pres">
      <dgm:prSet presAssocID="{0C20DF72-79D5-4844-ACB3-22967F460DD9}" presName="root" presStyleCnt="0">
        <dgm:presLayoutVars>
          <dgm:dir/>
          <dgm:resizeHandles val="exact"/>
        </dgm:presLayoutVars>
      </dgm:prSet>
      <dgm:spPr/>
    </dgm:pt>
    <dgm:pt modelId="{B1AF46BA-9F37-446F-A00F-70C3CBAB239B}" type="pres">
      <dgm:prSet presAssocID="{0C20DF72-79D5-4844-ACB3-22967F460DD9}" presName="container" presStyleCnt="0">
        <dgm:presLayoutVars>
          <dgm:dir/>
          <dgm:resizeHandles val="exact"/>
        </dgm:presLayoutVars>
      </dgm:prSet>
      <dgm:spPr/>
    </dgm:pt>
    <dgm:pt modelId="{9C632645-9AC1-4067-9662-C916713B39D4}" type="pres">
      <dgm:prSet presAssocID="{5C5D6FD7-2D14-43CE-AC66-6E7CD474AB15}" presName="compNode" presStyleCnt="0"/>
      <dgm:spPr/>
    </dgm:pt>
    <dgm:pt modelId="{9E4E3F46-462D-4405-8ACE-6C59EF10BF67}" type="pres">
      <dgm:prSet presAssocID="{5C5D6FD7-2D14-43CE-AC66-6E7CD474AB15}" presName="iconBgRect" presStyleLbl="bgShp" presStyleIdx="0" presStyleCnt="4" custLinFactNeighborX="-46860" custLinFactNeighborY="-4839"/>
      <dgm:spPr/>
    </dgm:pt>
    <dgm:pt modelId="{641BB769-E7EE-4EF0-BB50-38B425811208}" type="pres">
      <dgm:prSet presAssocID="{5C5D6FD7-2D14-43CE-AC66-6E7CD474AB15}" presName="iconRect" presStyleLbl="node1" presStyleIdx="0" presStyleCnt="4" custLinFactNeighborX="-73651" custLinFactNeighborY="-12080"/>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humbs Up Sign"/>
        </a:ext>
      </dgm:extLst>
    </dgm:pt>
    <dgm:pt modelId="{CD292158-6304-419F-BA80-45CEF34C890D}" type="pres">
      <dgm:prSet presAssocID="{5C5D6FD7-2D14-43CE-AC66-6E7CD474AB15}" presName="spaceRect" presStyleCnt="0"/>
      <dgm:spPr/>
    </dgm:pt>
    <dgm:pt modelId="{610B227E-5EB9-4FDD-9CAE-558A7AC690F9}" type="pres">
      <dgm:prSet presAssocID="{5C5D6FD7-2D14-43CE-AC66-6E7CD474AB15}" presName="textRect" presStyleLbl="revTx" presStyleIdx="0" presStyleCnt="4" custScaleX="122287" custScaleY="135348">
        <dgm:presLayoutVars>
          <dgm:chMax val="1"/>
          <dgm:chPref val="1"/>
        </dgm:presLayoutVars>
      </dgm:prSet>
      <dgm:spPr/>
    </dgm:pt>
    <dgm:pt modelId="{BDF3ADA5-5E39-406B-951A-E25441D45750}" type="pres">
      <dgm:prSet presAssocID="{87767759-56E7-4F50-9876-F3DC3191E956}" presName="sibTrans" presStyleLbl="sibTrans2D1" presStyleIdx="0" presStyleCnt="0"/>
      <dgm:spPr/>
    </dgm:pt>
    <dgm:pt modelId="{B95ACDF5-479B-44E2-9DB5-C9C1F3ECC68F}" type="pres">
      <dgm:prSet presAssocID="{148F6641-4B34-4E10-8673-824806A6FE0F}" presName="compNode" presStyleCnt="0"/>
      <dgm:spPr/>
    </dgm:pt>
    <dgm:pt modelId="{C0BD2D37-3B23-4B7C-8B77-D493F7BBA6AB}" type="pres">
      <dgm:prSet presAssocID="{148F6641-4B34-4E10-8673-824806A6FE0F}" presName="iconBgRect" presStyleLbl="bgShp" presStyleIdx="1" presStyleCnt="4"/>
      <dgm:spPr/>
    </dgm:pt>
    <dgm:pt modelId="{00513E8F-A9A3-4B4A-B5CE-50DC9E023F56}" type="pres">
      <dgm:prSet presAssocID="{148F6641-4B34-4E10-8673-824806A6FE0F}"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a:ext>
      </dgm:extLst>
    </dgm:pt>
    <dgm:pt modelId="{1B45642B-FE08-419E-AC65-65C74192127F}" type="pres">
      <dgm:prSet presAssocID="{148F6641-4B34-4E10-8673-824806A6FE0F}" presName="spaceRect" presStyleCnt="0"/>
      <dgm:spPr/>
    </dgm:pt>
    <dgm:pt modelId="{8A40008D-B6E9-4E11-B9D9-FA8C316B6420}" type="pres">
      <dgm:prSet presAssocID="{148F6641-4B34-4E10-8673-824806A6FE0F}" presName="textRect" presStyleLbl="revTx" presStyleIdx="1" presStyleCnt="4">
        <dgm:presLayoutVars>
          <dgm:chMax val="1"/>
          <dgm:chPref val="1"/>
        </dgm:presLayoutVars>
      </dgm:prSet>
      <dgm:spPr/>
    </dgm:pt>
    <dgm:pt modelId="{0764F38C-2C0C-492A-A2D7-9C5BF20AE5DC}" type="pres">
      <dgm:prSet presAssocID="{85EBF562-944A-49AD-BB5E-BD75E1CA960D}" presName="sibTrans" presStyleLbl="sibTrans2D1" presStyleIdx="0" presStyleCnt="0"/>
      <dgm:spPr/>
    </dgm:pt>
    <dgm:pt modelId="{150FC333-FF85-472E-BA0F-8CE771CA65A2}" type="pres">
      <dgm:prSet presAssocID="{190228B3-CF18-4D43-B6B3-1D1DB03F5A6C}" presName="compNode" presStyleCnt="0"/>
      <dgm:spPr/>
    </dgm:pt>
    <dgm:pt modelId="{97DF1FDB-E5F5-4C5A-938B-21528ACA647B}" type="pres">
      <dgm:prSet presAssocID="{190228B3-CF18-4D43-B6B3-1D1DB03F5A6C}" presName="iconBgRect" presStyleLbl="bgShp" presStyleIdx="2" presStyleCnt="4" custLinFactNeighborX="-46860" custLinFactNeighborY="-10926"/>
      <dgm:spPr/>
    </dgm:pt>
    <dgm:pt modelId="{37F5A3D4-AA1B-4912-84AD-4AACE9E62E20}" type="pres">
      <dgm:prSet presAssocID="{190228B3-CF18-4D43-B6B3-1D1DB03F5A6C}" presName="iconRect" presStyleLbl="node1" presStyleIdx="2" presStyleCnt="4" custLinFactNeighborX="-73651" custLinFactNeighborY="-18119"/>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8D096D49-1D7E-4C68-81FC-C0705AE579E3}" type="pres">
      <dgm:prSet presAssocID="{190228B3-CF18-4D43-B6B3-1D1DB03F5A6C}" presName="spaceRect" presStyleCnt="0"/>
      <dgm:spPr/>
    </dgm:pt>
    <dgm:pt modelId="{B4453CA6-79AA-48CC-A4EC-BCFD46C587AB}" type="pres">
      <dgm:prSet presAssocID="{190228B3-CF18-4D43-B6B3-1D1DB03F5A6C}" presName="textRect" presStyleLbl="revTx" presStyleIdx="2" presStyleCnt="4" custScaleX="115654" custLinFactNeighborX="-2477">
        <dgm:presLayoutVars>
          <dgm:chMax val="1"/>
          <dgm:chPref val="1"/>
        </dgm:presLayoutVars>
      </dgm:prSet>
      <dgm:spPr/>
    </dgm:pt>
    <dgm:pt modelId="{6B1EAA60-BF64-4CE4-B65D-9D77AB8B373E}" type="pres">
      <dgm:prSet presAssocID="{34547F45-0CD2-4EC6-9450-1DA8ACC13A57}" presName="sibTrans" presStyleLbl="sibTrans2D1" presStyleIdx="0" presStyleCnt="0"/>
      <dgm:spPr/>
    </dgm:pt>
    <dgm:pt modelId="{3E023DB1-9162-47F9-964F-CB40F71D63AB}" type="pres">
      <dgm:prSet presAssocID="{A3A05B22-9E45-45A6-B5C6-BA6E43AC34BE}" presName="compNode" presStyleCnt="0"/>
      <dgm:spPr/>
    </dgm:pt>
    <dgm:pt modelId="{903BC5F9-ED12-4D2D-8F0F-6D65CA46E3CE}" type="pres">
      <dgm:prSet presAssocID="{A3A05B22-9E45-45A6-B5C6-BA6E43AC34BE}" presName="iconBgRect" presStyleLbl="bgShp" presStyleIdx="3" presStyleCnt="4"/>
      <dgm:spPr/>
    </dgm:pt>
    <dgm:pt modelId="{3C19F58E-5ACA-4FA1-8D61-241FB780499A}" type="pres">
      <dgm:prSet presAssocID="{A3A05B22-9E45-45A6-B5C6-BA6E43AC34BE}"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end"/>
        </a:ext>
      </dgm:extLst>
    </dgm:pt>
    <dgm:pt modelId="{77FD81E1-CC4D-4DDF-9714-A5F824B2A0AF}" type="pres">
      <dgm:prSet presAssocID="{A3A05B22-9E45-45A6-B5C6-BA6E43AC34BE}" presName="spaceRect" presStyleCnt="0"/>
      <dgm:spPr/>
    </dgm:pt>
    <dgm:pt modelId="{EABA9762-81A9-4FD6-8C2C-FC26E9F5B4CD}" type="pres">
      <dgm:prSet presAssocID="{A3A05B22-9E45-45A6-B5C6-BA6E43AC34BE}" presName="textRect" presStyleLbl="revTx" presStyleIdx="3" presStyleCnt="4">
        <dgm:presLayoutVars>
          <dgm:chMax val="1"/>
          <dgm:chPref val="1"/>
        </dgm:presLayoutVars>
      </dgm:prSet>
      <dgm:spPr/>
    </dgm:pt>
  </dgm:ptLst>
  <dgm:cxnLst>
    <dgm:cxn modelId="{014C3C0D-F34C-384B-B689-447C460FFC56}" type="presOf" srcId="{85EBF562-944A-49AD-BB5E-BD75E1CA960D}" destId="{0764F38C-2C0C-492A-A2D7-9C5BF20AE5DC}" srcOrd="0" destOrd="0" presId="urn:microsoft.com/office/officeart/2018/2/layout/IconCircleList"/>
    <dgm:cxn modelId="{3D06A71D-103D-894C-9BF1-1FB0A3CB02C2}" type="presOf" srcId="{A3A05B22-9E45-45A6-B5C6-BA6E43AC34BE}" destId="{EABA9762-81A9-4FD6-8C2C-FC26E9F5B4CD}" srcOrd="0" destOrd="0" presId="urn:microsoft.com/office/officeart/2018/2/layout/IconCircleList"/>
    <dgm:cxn modelId="{7996B323-9F4D-304E-AD90-B97EF5617DB7}" type="presOf" srcId="{190228B3-CF18-4D43-B6B3-1D1DB03F5A6C}" destId="{B4453CA6-79AA-48CC-A4EC-BCFD46C587AB}" srcOrd="0" destOrd="0" presId="urn:microsoft.com/office/officeart/2018/2/layout/IconCircleList"/>
    <dgm:cxn modelId="{CC44F833-440D-D44D-9FAB-641ED68AB59F}" type="presOf" srcId="{87767759-56E7-4F50-9876-F3DC3191E956}" destId="{BDF3ADA5-5E39-406B-951A-E25441D45750}" srcOrd="0" destOrd="0" presId="urn:microsoft.com/office/officeart/2018/2/layout/IconCircleList"/>
    <dgm:cxn modelId="{0C72794D-B6DF-7A43-A0DF-6D4A2555DD4F}" type="presOf" srcId="{0C20DF72-79D5-4844-ACB3-22967F460DD9}" destId="{C4E41440-8959-4508-B97D-168E6757F962}" srcOrd="0" destOrd="0" presId="urn:microsoft.com/office/officeart/2018/2/layout/IconCircleList"/>
    <dgm:cxn modelId="{25B42A77-41C3-48B7-9543-C7DDF9FB2369}" srcId="{0C20DF72-79D5-4844-ACB3-22967F460DD9}" destId="{5C5D6FD7-2D14-43CE-AC66-6E7CD474AB15}" srcOrd="0" destOrd="0" parTransId="{E0441816-5168-4097-8A30-3A64AEFE6D09}" sibTransId="{87767759-56E7-4F50-9876-F3DC3191E956}"/>
    <dgm:cxn modelId="{4D94907B-8810-3643-9A27-6D999F5C82DF}" type="presOf" srcId="{5C5D6FD7-2D14-43CE-AC66-6E7CD474AB15}" destId="{610B227E-5EB9-4FDD-9CAE-558A7AC690F9}" srcOrd="0" destOrd="0" presId="urn:microsoft.com/office/officeart/2018/2/layout/IconCircleList"/>
    <dgm:cxn modelId="{5185EB7B-927E-4F47-BB34-C5F61BDBB38F}" srcId="{0C20DF72-79D5-4844-ACB3-22967F460DD9}" destId="{148F6641-4B34-4E10-8673-824806A6FE0F}" srcOrd="1" destOrd="0" parTransId="{83FEA3BE-7770-42BD-A0F9-7503FBC2553A}" sibTransId="{85EBF562-944A-49AD-BB5E-BD75E1CA960D}"/>
    <dgm:cxn modelId="{80906EA5-A155-4C8B-9264-CC104FCF0269}" srcId="{0C20DF72-79D5-4844-ACB3-22967F460DD9}" destId="{190228B3-CF18-4D43-B6B3-1D1DB03F5A6C}" srcOrd="2" destOrd="0" parTransId="{31BAA61E-7F32-4B06-A540-D905ABF28ED6}" sibTransId="{34547F45-0CD2-4EC6-9450-1DA8ACC13A57}"/>
    <dgm:cxn modelId="{04C8A0CA-D525-4AF8-8F3A-466EC10B9893}" srcId="{0C20DF72-79D5-4844-ACB3-22967F460DD9}" destId="{A3A05B22-9E45-45A6-B5C6-BA6E43AC34BE}" srcOrd="3" destOrd="0" parTransId="{F02608E3-CD59-4473-AE20-59DBC1B861FB}" sibTransId="{1E083F2C-90C4-48A3-87D4-F220F14137CC}"/>
    <dgm:cxn modelId="{AF997AED-E021-B54D-A403-D71E8AF44DB5}" type="presOf" srcId="{148F6641-4B34-4E10-8673-824806A6FE0F}" destId="{8A40008D-B6E9-4E11-B9D9-FA8C316B6420}" srcOrd="0" destOrd="0" presId="urn:microsoft.com/office/officeart/2018/2/layout/IconCircleList"/>
    <dgm:cxn modelId="{ECF2E0ED-D240-4A4D-9A44-EBDD15294BCB}" type="presOf" srcId="{34547F45-0CD2-4EC6-9450-1DA8ACC13A57}" destId="{6B1EAA60-BF64-4CE4-B65D-9D77AB8B373E}" srcOrd="0" destOrd="0" presId="urn:microsoft.com/office/officeart/2018/2/layout/IconCircleList"/>
    <dgm:cxn modelId="{F1A970B0-2367-7346-B33F-7C3F1A6ED98D}" type="presParOf" srcId="{C4E41440-8959-4508-B97D-168E6757F962}" destId="{B1AF46BA-9F37-446F-A00F-70C3CBAB239B}" srcOrd="0" destOrd="0" presId="urn:microsoft.com/office/officeart/2018/2/layout/IconCircleList"/>
    <dgm:cxn modelId="{4D85CC6C-CDBC-1945-8BBE-872C855E2BAE}" type="presParOf" srcId="{B1AF46BA-9F37-446F-A00F-70C3CBAB239B}" destId="{9C632645-9AC1-4067-9662-C916713B39D4}" srcOrd="0" destOrd="0" presId="urn:microsoft.com/office/officeart/2018/2/layout/IconCircleList"/>
    <dgm:cxn modelId="{30292F07-51A4-C344-A286-3825B7317BE6}" type="presParOf" srcId="{9C632645-9AC1-4067-9662-C916713B39D4}" destId="{9E4E3F46-462D-4405-8ACE-6C59EF10BF67}" srcOrd="0" destOrd="0" presId="urn:microsoft.com/office/officeart/2018/2/layout/IconCircleList"/>
    <dgm:cxn modelId="{C7358341-87EB-6149-836C-19028930FB72}" type="presParOf" srcId="{9C632645-9AC1-4067-9662-C916713B39D4}" destId="{641BB769-E7EE-4EF0-BB50-38B425811208}" srcOrd="1" destOrd="0" presId="urn:microsoft.com/office/officeart/2018/2/layout/IconCircleList"/>
    <dgm:cxn modelId="{8B3ED540-92D3-4F40-9AA2-B49F45904533}" type="presParOf" srcId="{9C632645-9AC1-4067-9662-C916713B39D4}" destId="{CD292158-6304-419F-BA80-45CEF34C890D}" srcOrd="2" destOrd="0" presId="urn:microsoft.com/office/officeart/2018/2/layout/IconCircleList"/>
    <dgm:cxn modelId="{F226963C-E379-5146-ACCA-5B2F7DA9A99F}" type="presParOf" srcId="{9C632645-9AC1-4067-9662-C916713B39D4}" destId="{610B227E-5EB9-4FDD-9CAE-558A7AC690F9}" srcOrd="3" destOrd="0" presId="urn:microsoft.com/office/officeart/2018/2/layout/IconCircleList"/>
    <dgm:cxn modelId="{89CA1FFD-128C-E84D-8D64-940269184524}" type="presParOf" srcId="{B1AF46BA-9F37-446F-A00F-70C3CBAB239B}" destId="{BDF3ADA5-5E39-406B-951A-E25441D45750}" srcOrd="1" destOrd="0" presId="urn:microsoft.com/office/officeart/2018/2/layout/IconCircleList"/>
    <dgm:cxn modelId="{7BEAA277-6D16-E942-80AB-813DBF6D3752}" type="presParOf" srcId="{B1AF46BA-9F37-446F-A00F-70C3CBAB239B}" destId="{B95ACDF5-479B-44E2-9DB5-C9C1F3ECC68F}" srcOrd="2" destOrd="0" presId="urn:microsoft.com/office/officeart/2018/2/layout/IconCircleList"/>
    <dgm:cxn modelId="{9683BB88-C363-4D41-9BDB-77F31B1CB78D}" type="presParOf" srcId="{B95ACDF5-479B-44E2-9DB5-C9C1F3ECC68F}" destId="{C0BD2D37-3B23-4B7C-8B77-D493F7BBA6AB}" srcOrd="0" destOrd="0" presId="urn:microsoft.com/office/officeart/2018/2/layout/IconCircleList"/>
    <dgm:cxn modelId="{68BE25D6-16BE-0240-B076-AE5B461732AD}" type="presParOf" srcId="{B95ACDF5-479B-44E2-9DB5-C9C1F3ECC68F}" destId="{00513E8F-A9A3-4B4A-B5CE-50DC9E023F56}" srcOrd="1" destOrd="0" presId="urn:microsoft.com/office/officeart/2018/2/layout/IconCircleList"/>
    <dgm:cxn modelId="{2B5CE9CF-1797-414E-92EF-4902A9C386AF}" type="presParOf" srcId="{B95ACDF5-479B-44E2-9DB5-C9C1F3ECC68F}" destId="{1B45642B-FE08-419E-AC65-65C74192127F}" srcOrd="2" destOrd="0" presId="urn:microsoft.com/office/officeart/2018/2/layout/IconCircleList"/>
    <dgm:cxn modelId="{9B5E5C3A-E4C2-4C49-AB02-1728E09F30C1}" type="presParOf" srcId="{B95ACDF5-479B-44E2-9DB5-C9C1F3ECC68F}" destId="{8A40008D-B6E9-4E11-B9D9-FA8C316B6420}" srcOrd="3" destOrd="0" presId="urn:microsoft.com/office/officeart/2018/2/layout/IconCircleList"/>
    <dgm:cxn modelId="{5EF8B02F-A0AE-EE49-B7C8-2DF6AA46E165}" type="presParOf" srcId="{B1AF46BA-9F37-446F-A00F-70C3CBAB239B}" destId="{0764F38C-2C0C-492A-A2D7-9C5BF20AE5DC}" srcOrd="3" destOrd="0" presId="urn:microsoft.com/office/officeart/2018/2/layout/IconCircleList"/>
    <dgm:cxn modelId="{4A845005-09B4-744D-BD85-684A14A38F10}" type="presParOf" srcId="{B1AF46BA-9F37-446F-A00F-70C3CBAB239B}" destId="{150FC333-FF85-472E-BA0F-8CE771CA65A2}" srcOrd="4" destOrd="0" presId="urn:microsoft.com/office/officeart/2018/2/layout/IconCircleList"/>
    <dgm:cxn modelId="{E302943B-0F0C-4F4F-9165-BE4892F24908}" type="presParOf" srcId="{150FC333-FF85-472E-BA0F-8CE771CA65A2}" destId="{97DF1FDB-E5F5-4C5A-938B-21528ACA647B}" srcOrd="0" destOrd="0" presId="urn:microsoft.com/office/officeart/2018/2/layout/IconCircleList"/>
    <dgm:cxn modelId="{D5411427-9485-7C49-B72B-A8F936923FCD}" type="presParOf" srcId="{150FC333-FF85-472E-BA0F-8CE771CA65A2}" destId="{37F5A3D4-AA1B-4912-84AD-4AACE9E62E20}" srcOrd="1" destOrd="0" presId="urn:microsoft.com/office/officeart/2018/2/layout/IconCircleList"/>
    <dgm:cxn modelId="{A2A692FA-A907-9D41-B50B-5C2545342037}" type="presParOf" srcId="{150FC333-FF85-472E-BA0F-8CE771CA65A2}" destId="{8D096D49-1D7E-4C68-81FC-C0705AE579E3}" srcOrd="2" destOrd="0" presId="urn:microsoft.com/office/officeart/2018/2/layout/IconCircleList"/>
    <dgm:cxn modelId="{7E29BF6A-6CF5-E849-8B2E-12ACE6650452}" type="presParOf" srcId="{150FC333-FF85-472E-BA0F-8CE771CA65A2}" destId="{B4453CA6-79AA-48CC-A4EC-BCFD46C587AB}" srcOrd="3" destOrd="0" presId="urn:microsoft.com/office/officeart/2018/2/layout/IconCircleList"/>
    <dgm:cxn modelId="{D54F5527-EFCE-2A43-875C-0022AA43EAB9}" type="presParOf" srcId="{B1AF46BA-9F37-446F-A00F-70C3CBAB239B}" destId="{6B1EAA60-BF64-4CE4-B65D-9D77AB8B373E}" srcOrd="5" destOrd="0" presId="urn:microsoft.com/office/officeart/2018/2/layout/IconCircleList"/>
    <dgm:cxn modelId="{806EEC18-4606-2644-9866-DB2149E490C4}" type="presParOf" srcId="{B1AF46BA-9F37-446F-A00F-70C3CBAB239B}" destId="{3E023DB1-9162-47F9-964F-CB40F71D63AB}" srcOrd="6" destOrd="0" presId="urn:microsoft.com/office/officeart/2018/2/layout/IconCircleList"/>
    <dgm:cxn modelId="{6AC6C7E5-7249-E741-BDAE-0D6062F0BA79}" type="presParOf" srcId="{3E023DB1-9162-47F9-964F-CB40F71D63AB}" destId="{903BC5F9-ED12-4D2D-8F0F-6D65CA46E3CE}" srcOrd="0" destOrd="0" presId="urn:microsoft.com/office/officeart/2018/2/layout/IconCircleList"/>
    <dgm:cxn modelId="{692AE1C0-81C4-4340-8390-A3A9BDD6701B}" type="presParOf" srcId="{3E023DB1-9162-47F9-964F-CB40F71D63AB}" destId="{3C19F58E-5ACA-4FA1-8D61-241FB780499A}" srcOrd="1" destOrd="0" presId="urn:microsoft.com/office/officeart/2018/2/layout/IconCircleList"/>
    <dgm:cxn modelId="{165CF648-8B7E-E643-90D2-FDAC3E10DD2E}" type="presParOf" srcId="{3E023DB1-9162-47F9-964F-CB40F71D63AB}" destId="{77FD81E1-CC4D-4DDF-9714-A5F824B2A0AF}" srcOrd="2" destOrd="0" presId="urn:microsoft.com/office/officeart/2018/2/layout/IconCircleList"/>
    <dgm:cxn modelId="{5F3E048B-6610-B043-A898-EEF0BD8565E3}" type="presParOf" srcId="{3E023DB1-9162-47F9-964F-CB40F71D63AB}" destId="{EABA9762-81A9-4FD6-8C2C-FC26E9F5B4C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D7451B-4F48-46DE-AB9C-7971C1277B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AFF9765-A534-4202-8F3A-462620C216C1}">
      <dgm:prSet/>
      <dgm:spPr/>
      <dgm:t>
        <a:bodyPr/>
        <a:lstStyle/>
        <a:p>
          <a:r>
            <a:rPr lang="en-US" b="1" i="1" dirty="0"/>
            <a:t>Define </a:t>
          </a:r>
          <a:r>
            <a:rPr lang="en-US" b="1" i="1" dirty="0" err="1"/>
            <a:t>labour</a:t>
          </a:r>
          <a:r>
            <a:rPr lang="en-US" b="1" i="1" dirty="0"/>
            <a:t> productivity &amp; multifactor productivity – 2 marks</a:t>
          </a:r>
          <a:endParaRPr lang="en-US" dirty="0"/>
        </a:p>
      </dgm:t>
    </dgm:pt>
    <dgm:pt modelId="{F0638571-C41A-4387-A9F8-47AE6BC08474}" type="parTrans" cxnId="{E8E57389-D30A-4340-B484-4FEB92C1DBAC}">
      <dgm:prSet/>
      <dgm:spPr/>
      <dgm:t>
        <a:bodyPr/>
        <a:lstStyle/>
        <a:p>
          <a:endParaRPr lang="en-US"/>
        </a:p>
      </dgm:t>
    </dgm:pt>
    <dgm:pt modelId="{0DC2DF9D-3856-4236-B8CB-A51ADD63BF43}" type="sibTrans" cxnId="{E8E57389-D30A-4340-B484-4FEB92C1DBAC}">
      <dgm:prSet/>
      <dgm:spPr/>
      <dgm:t>
        <a:bodyPr/>
        <a:lstStyle/>
        <a:p>
          <a:endParaRPr lang="en-US"/>
        </a:p>
      </dgm:t>
    </dgm:pt>
    <dgm:pt modelId="{06754303-8BE2-47AD-9579-9D4857F01BED}">
      <dgm:prSet/>
      <dgm:spPr/>
      <dgm:t>
        <a:bodyPr/>
        <a:lstStyle/>
        <a:p>
          <a:r>
            <a:rPr lang="en-US" b="1" i="1"/>
            <a:t>Explain impact on 3 economic objectives – 6 marks</a:t>
          </a:r>
          <a:endParaRPr lang="en-US"/>
        </a:p>
      </dgm:t>
    </dgm:pt>
    <dgm:pt modelId="{66D687AF-A8E2-4424-B553-A38676007E12}" type="parTrans" cxnId="{1C7BED48-9E84-4F79-81B4-CF0C3C2C4DE8}">
      <dgm:prSet/>
      <dgm:spPr/>
      <dgm:t>
        <a:bodyPr/>
        <a:lstStyle/>
        <a:p>
          <a:endParaRPr lang="en-US"/>
        </a:p>
      </dgm:t>
    </dgm:pt>
    <dgm:pt modelId="{A6FDF15D-0F13-479E-9633-CE7D1633335F}" type="sibTrans" cxnId="{1C7BED48-9E84-4F79-81B4-CF0C3C2C4DE8}">
      <dgm:prSet/>
      <dgm:spPr/>
      <dgm:t>
        <a:bodyPr/>
        <a:lstStyle/>
        <a:p>
          <a:endParaRPr lang="en-US"/>
        </a:p>
      </dgm:t>
    </dgm:pt>
    <dgm:pt modelId="{2AA70A23-2D0A-4515-935A-C9446BDD0109}">
      <dgm:prSet/>
      <dgm:spPr/>
      <dgm:t>
        <a:bodyPr/>
        <a:lstStyle/>
        <a:p>
          <a:r>
            <a:rPr lang="en-US" b="1" i="1" dirty="0"/>
            <a:t>AD/AS model showing increase in AS – 2 marks</a:t>
          </a:r>
          <a:endParaRPr lang="en-US" dirty="0"/>
        </a:p>
      </dgm:t>
    </dgm:pt>
    <dgm:pt modelId="{1D875FD8-68E1-4263-A027-E04A73EC0229}" type="parTrans" cxnId="{3E7250B8-B840-4C65-AF59-04D36FDE36DE}">
      <dgm:prSet/>
      <dgm:spPr/>
      <dgm:t>
        <a:bodyPr/>
        <a:lstStyle/>
        <a:p>
          <a:endParaRPr lang="en-US"/>
        </a:p>
      </dgm:t>
    </dgm:pt>
    <dgm:pt modelId="{DE7CC9B2-FA6A-4221-87D7-70ED6E3B4139}" type="sibTrans" cxnId="{3E7250B8-B840-4C65-AF59-04D36FDE36DE}">
      <dgm:prSet/>
      <dgm:spPr/>
      <dgm:t>
        <a:bodyPr/>
        <a:lstStyle/>
        <a:p>
          <a:endParaRPr lang="en-US"/>
        </a:p>
      </dgm:t>
    </dgm:pt>
    <dgm:pt modelId="{CB2EE1D1-942A-634C-970B-8D3CADA9C3B0}" type="pres">
      <dgm:prSet presAssocID="{A9D7451B-4F48-46DE-AB9C-7971C1277BAB}" presName="linear" presStyleCnt="0">
        <dgm:presLayoutVars>
          <dgm:animLvl val="lvl"/>
          <dgm:resizeHandles val="exact"/>
        </dgm:presLayoutVars>
      </dgm:prSet>
      <dgm:spPr/>
    </dgm:pt>
    <dgm:pt modelId="{B5CE43C7-57A7-3445-9A32-93CD2DDA7CE4}" type="pres">
      <dgm:prSet presAssocID="{9AFF9765-A534-4202-8F3A-462620C216C1}" presName="parentText" presStyleLbl="node1" presStyleIdx="0" presStyleCnt="3">
        <dgm:presLayoutVars>
          <dgm:chMax val="0"/>
          <dgm:bulletEnabled val="1"/>
        </dgm:presLayoutVars>
      </dgm:prSet>
      <dgm:spPr/>
    </dgm:pt>
    <dgm:pt modelId="{A7D69187-C72A-7845-990F-C860E86F5A1C}" type="pres">
      <dgm:prSet presAssocID="{0DC2DF9D-3856-4236-B8CB-A51ADD63BF43}" presName="spacer" presStyleCnt="0"/>
      <dgm:spPr/>
    </dgm:pt>
    <dgm:pt modelId="{E672EDB3-5433-7346-81AA-30DEFC7A9738}" type="pres">
      <dgm:prSet presAssocID="{06754303-8BE2-47AD-9579-9D4857F01BED}" presName="parentText" presStyleLbl="node1" presStyleIdx="1" presStyleCnt="3">
        <dgm:presLayoutVars>
          <dgm:chMax val="0"/>
          <dgm:bulletEnabled val="1"/>
        </dgm:presLayoutVars>
      </dgm:prSet>
      <dgm:spPr/>
    </dgm:pt>
    <dgm:pt modelId="{511762A1-4711-6E4B-95CE-3C4249775BDF}" type="pres">
      <dgm:prSet presAssocID="{A6FDF15D-0F13-479E-9633-CE7D1633335F}" presName="spacer" presStyleCnt="0"/>
      <dgm:spPr/>
    </dgm:pt>
    <dgm:pt modelId="{12566723-D194-7149-B0BC-7D04593C28C7}" type="pres">
      <dgm:prSet presAssocID="{2AA70A23-2D0A-4515-935A-C9446BDD0109}" presName="parentText" presStyleLbl="node1" presStyleIdx="2" presStyleCnt="3">
        <dgm:presLayoutVars>
          <dgm:chMax val="0"/>
          <dgm:bulletEnabled val="1"/>
        </dgm:presLayoutVars>
      </dgm:prSet>
      <dgm:spPr/>
    </dgm:pt>
  </dgm:ptLst>
  <dgm:cxnLst>
    <dgm:cxn modelId="{97B9183B-9340-8840-8C6E-D04286D46FC4}" type="presOf" srcId="{2AA70A23-2D0A-4515-935A-C9446BDD0109}" destId="{12566723-D194-7149-B0BC-7D04593C28C7}" srcOrd="0" destOrd="0" presId="urn:microsoft.com/office/officeart/2005/8/layout/vList2"/>
    <dgm:cxn modelId="{1C7BED48-9E84-4F79-81B4-CF0C3C2C4DE8}" srcId="{A9D7451B-4F48-46DE-AB9C-7971C1277BAB}" destId="{06754303-8BE2-47AD-9579-9D4857F01BED}" srcOrd="1" destOrd="0" parTransId="{66D687AF-A8E2-4424-B553-A38676007E12}" sibTransId="{A6FDF15D-0F13-479E-9633-CE7D1633335F}"/>
    <dgm:cxn modelId="{2A0D5D61-79E6-484A-83D0-AD457881F531}" type="presOf" srcId="{06754303-8BE2-47AD-9579-9D4857F01BED}" destId="{E672EDB3-5433-7346-81AA-30DEFC7A9738}" srcOrd="0" destOrd="0" presId="urn:microsoft.com/office/officeart/2005/8/layout/vList2"/>
    <dgm:cxn modelId="{E8E57389-D30A-4340-B484-4FEB92C1DBAC}" srcId="{A9D7451B-4F48-46DE-AB9C-7971C1277BAB}" destId="{9AFF9765-A534-4202-8F3A-462620C216C1}" srcOrd="0" destOrd="0" parTransId="{F0638571-C41A-4387-A9F8-47AE6BC08474}" sibTransId="{0DC2DF9D-3856-4236-B8CB-A51ADD63BF43}"/>
    <dgm:cxn modelId="{3E7250B8-B840-4C65-AF59-04D36FDE36DE}" srcId="{A9D7451B-4F48-46DE-AB9C-7971C1277BAB}" destId="{2AA70A23-2D0A-4515-935A-C9446BDD0109}" srcOrd="2" destOrd="0" parTransId="{1D875FD8-68E1-4263-A027-E04A73EC0229}" sibTransId="{DE7CC9B2-FA6A-4221-87D7-70ED6E3B4139}"/>
    <dgm:cxn modelId="{EA542DBF-0F31-864B-9185-8AAC66B34BA2}" type="presOf" srcId="{9AFF9765-A534-4202-8F3A-462620C216C1}" destId="{B5CE43C7-57A7-3445-9A32-93CD2DDA7CE4}" srcOrd="0" destOrd="0" presId="urn:microsoft.com/office/officeart/2005/8/layout/vList2"/>
    <dgm:cxn modelId="{DFBBE0CA-9EF6-8C47-B490-8011E144ACDC}" type="presOf" srcId="{A9D7451B-4F48-46DE-AB9C-7971C1277BAB}" destId="{CB2EE1D1-942A-634C-970B-8D3CADA9C3B0}" srcOrd="0" destOrd="0" presId="urn:microsoft.com/office/officeart/2005/8/layout/vList2"/>
    <dgm:cxn modelId="{AF129486-FEDD-B44C-8053-EC568A3336E1}" type="presParOf" srcId="{CB2EE1D1-942A-634C-970B-8D3CADA9C3B0}" destId="{B5CE43C7-57A7-3445-9A32-93CD2DDA7CE4}" srcOrd="0" destOrd="0" presId="urn:microsoft.com/office/officeart/2005/8/layout/vList2"/>
    <dgm:cxn modelId="{D86E78C1-7D16-7840-A848-CF45E60CC1DB}" type="presParOf" srcId="{CB2EE1D1-942A-634C-970B-8D3CADA9C3B0}" destId="{A7D69187-C72A-7845-990F-C860E86F5A1C}" srcOrd="1" destOrd="0" presId="urn:microsoft.com/office/officeart/2005/8/layout/vList2"/>
    <dgm:cxn modelId="{2455EB1D-D58A-F547-83D2-51D6385B6270}" type="presParOf" srcId="{CB2EE1D1-942A-634C-970B-8D3CADA9C3B0}" destId="{E672EDB3-5433-7346-81AA-30DEFC7A9738}" srcOrd="2" destOrd="0" presId="urn:microsoft.com/office/officeart/2005/8/layout/vList2"/>
    <dgm:cxn modelId="{11B9A190-034A-7C4A-9FA7-24A94F090543}" type="presParOf" srcId="{CB2EE1D1-942A-634C-970B-8D3CADA9C3B0}" destId="{511762A1-4711-6E4B-95CE-3C4249775BDF}" srcOrd="3" destOrd="0" presId="urn:microsoft.com/office/officeart/2005/8/layout/vList2"/>
    <dgm:cxn modelId="{6DA2E1CD-53D9-6446-AA4D-25FB67392ADB}" type="presParOf" srcId="{CB2EE1D1-942A-634C-970B-8D3CADA9C3B0}" destId="{12566723-D194-7149-B0BC-7D04593C28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D7451B-4F48-46DE-AB9C-7971C1277B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FF9765-A534-4202-8F3A-462620C216C1}">
      <dgm:prSet/>
      <dgm:spPr/>
      <dgm:t>
        <a:bodyPr/>
        <a:lstStyle/>
        <a:p>
          <a:r>
            <a:rPr lang="en-US" b="1" i="1" dirty="0"/>
            <a:t>Short term implications   –   6 marks</a:t>
          </a:r>
          <a:endParaRPr lang="en-US" dirty="0"/>
        </a:p>
      </dgm:t>
    </dgm:pt>
    <dgm:pt modelId="{F0638571-C41A-4387-A9F8-47AE6BC08474}" type="parTrans" cxnId="{E8E57389-D30A-4340-B484-4FEB92C1DBAC}">
      <dgm:prSet/>
      <dgm:spPr/>
      <dgm:t>
        <a:bodyPr/>
        <a:lstStyle/>
        <a:p>
          <a:endParaRPr lang="en-US"/>
        </a:p>
      </dgm:t>
    </dgm:pt>
    <dgm:pt modelId="{0DC2DF9D-3856-4236-B8CB-A51ADD63BF43}" type="sibTrans" cxnId="{E8E57389-D30A-4340-B484-4FEB92C1DBAC}">
      <dgm:prSet/>
      <dgm:spPr/>
      <dgm:t>
        <a:bodyPr/>
        <a:lstStyle/>
        <a:p>
          <a:endParaRPr lang="en-US"/>
        </a:p>
      </dgm:t>
    </dgm:pt>
    <dgm:pt modelId="{06754303-8BE2-47AD-9579-9D4857F01BED}">
      <dgm:prSet/>
      <dgm:spPr/>
      <dgm:t>
        <a:bodyPr/>
        <a:lstStyle/>
        <a:p>
          <a:r>
            <a:rPr lang="en-US" b="1" i="1" dirty="0"/>
            <a:t>Long term implications   –   4 marks</a:t>
          </a:r>
          <a:endParaRPr lang="en-US" dirty="0"/>
        </a:p>
      </dgm:t>
    </dgm:pt>
    <dgm:pt modelId="{66D687AF-A8E2-4424-B553-A38676007E12}" type="parTrans" cxnId="{1C7BED48-9E84-4F79-81B4-CF0C3C2C4DE8}">
      <dgm:prSet/>
      <dgm:spPr/>
      <dgm:t>
        <a:bodyPr/>
        <a:lstStyle/>
        <a:p>
          <a:endParaRPr lang="en-US"/>
        </a:p>
      </dgm:t>
    </dgm:pt>
    <dgm:pt modelId="{A6FDF15D-0F13-479E-9633-CE7D1633335F}" type="sibTrans" cxnId="{1C7BED48-9E84-4F79-81B4-CF0C3C2C4DE8}">
      <dgm:prSet/>
      <dgm:spPr/>
      <dgm:t>
        <a:bodyPr/>
        <a:lstStyle/>
        <a:p>
          <a:endParaRPr lang="en-US"/>
        </a:p>
      </dgm:t>
    </dgm:pt>
    <dgm:pt modelId="{2AA70A23-2D0A-4515-935A-C9446BDD0109}">
      <dgm:prSet/>
      <dgm:spPr/>
      <dgm:t>
        <a:bodyPr/>
        <a:lstStyle/>
        <a:p>
          <a:r>
            <a:rPr lang="en-US" b="1" i="1" dirty="0"/>
            <a:t>AE model showing upward shift of the AE line   –   2 marks</a:t>
          </a:r>
          <a:endParaRPr lang="en-US" dirty="0"/>
        </a:p>
      </dgm:t>
    </dgm:pt>
    <dgm:pt modelId="{1D875FD8-68E1-4263-A027-E04A73EC0229}" type="parTrans" cxnId="{3E7250B8-B840-4C65-AF59-04D36FDE36DE}">
      <dgm:prSet/>
      <dgm:spPr/>
      <dgm:t>
        <a:bodyPr/>
        <a:lstStyle/>
        <a:p>
          <a:endParaRPr lang="en-US"/>
        </a:p>
      </dgm:t>
    </dgm:pt>
    <dgm:pt modelId="{DE7CC9B2-FA6A-4221-87D7-70ED6E3B4139}" type="sibTrans" cxnId="{3E7250B8-B840-4C65-AF59-04D36FDE36DE}">
      <dgm:prSet/>
      <dgm:spPr/>
      <dgm:t>
        <a:bodyPr/>
        <a:lstStyle/>
        <a:p>
          <a:endParaRPr lang="en-US"/>
        </a:p>
      </dgm:t>
    </dgm:pt>
    <dgm:pt modelId="{CB2EE1D1-942A-634C-970B-8D3CADA9C3B0}" type="pres">
      <dgm:prSet presAssocID="{A9D7451B-4F48-46DE-AB9C-7971C1277BAB}" presName="linear" presStyleCnt="0">
        <dgm:presLayoutVars>
          <dgm:animLvl val="lvl"/>
          <dgm:resizeHandles val="exact"/>
        </dgm:presLayoutVars>
      </dgm:prSet>
      <dgm:spPr/>
    </dgm:pt>
    <dgm:pt modelId="{B5CE43C7-57A7-3445-9A32-93CD2DDA7CE4}" type="pres">
      <dgm:prSet presAssocID="{9AFF9765-A534-4202-8F3A-462620C216C1}" presName="parentText" presStyleLbl="node1" presStyleIdx="0" presStyleCnt="3">
        <dgm:presLayoutVars>
          <dgm:chMax val="0"/>
          <dgm:bulletEnabled val="1"/>
        </dgm:presLayoutVars>
      </dgm:prSet>
      <dgm:spPr/>
    </dgm:pt>
    <dgm:pt modelId="{A7D69187-C72A-7845-990F-C860E86F5A1C}" type="pres">
      <dgm:prSet presAssocID="{0DC2DF9D-3856-4236-B8CB-A51ADD63BF43}" presName="spacer" presStyleCnt="0"/>
      <dgm:spPr/>
    </dgm:pt>
    <dgm:pt modelId="{E672EDB3-5433-7346-81AA-30DEFC7A9738}" type="pres">
      <dgm:prSet presAssocID="{06754303-8BE2-47AD-9579-9D4857F01BED}" presName="parentText" presStyleLbl="node1" presStyleIdx="1" presStyleCnt="3">
        <dgm:presLayoutVars>
          <dgm:chMax val="0"/>
          <dgm:bulletEnabled val="1"/>
        </dgm:presLayoutVars>
      </dgm:prSet>
      <dgm:spPr/>
    </dgm:pt>
    <dgm:pt modelId="{511762A1-4711-6E4B-95CE-3C4249775BDF}" type="pres">
      <dgm:prSet presAssocID="{A6FDF15D-0F13-479E-9633-CE7D1633335F}" presName="spacer" presStyleCnt="0"/>
      <dgm:spPr/>
    </dgm:pt>
    <dgm:pt modelId="{12566723-D194-7149-B0BC-7D04593C28C7}" type="pres">
      <dgm:prSet presAssocID="{2AA70A23-2D0A-4515-935A-C9446BDD0109}" presName="parentText" presStyleLbl="node1" presStyleIdx="2" presStyleCnt="3">
        <dgm:presLayoutVars>
          <dgm:chMax val="0"/>
          <dgm:bulletEnabled val="1"/>
        </dgm:presLayoutVars>
      </dgm:prSet>
      <dgm:spPr/>
    </dgm:pt>
  </dgm:ptLst>
  <dgm:cxnLst>
    <dgm:cxn modelId="{97B9183B-9340-8840-8C6E-D04286D46FC4}" type="presOf" srcId="{2AA70A23-2D0A-4515-935A-C9446BDD0109}" destId="{12566723-D194-7149-B0BC-7D04593C28C7}" srcOrd="0" destOrd="0" presId="urn:microsoft.com/office/officeart/2005/8/layout/vList2"/>
    <dgm:cxn modelId="{1C7BED48-9E84-4F79-81B4-CF0C3C2C4DE8}" srcId="{A9D7451B-4F48-46DE-AB9C-7971C1277BAB}" destId="{06754303-8BE2-47AD-9579-9D4857F01BED}" srcOrd="1" destOrd="0" parTransId="{66D687AF-A8E2-4424-B553-A38676007E12}" sibTransId="{A6FDF15D-0F13-479E-9633-CE7D1633335F}"/>
    <dgm:cxn modelId="{2A0D5D61-79E6-484A-83D0-AD457881F531}" type="presOf" srcId="{06754303-8BE2-47AD-9579-9D4857F01BED}" destId="{E672EDB3-5433-7346-81AA-30DEFC7A9738}" srcOrd="0" destOrd="0" presId="urn:microsoft.com/office/officeart/2005/8/layout/vList2"/>
    <dgm:cxn modelId="{E8E57389-D30A-4340-B484-4FEB92C1DBAC}" srcId="{A9D7451B-4F48-46DE-AB9C-7971C1277BAB}" destId="{9AFF9765-A534-4202-8F3A-462620C216C1}" srcOrd="0" destOrd="0" parTransId="{F0638571-C41A-4387-A9F8-47AE6BC08474}" sibTransId="{0DC2DF9D-3856-4236-B8CB-A51ADD63BF43}"/>
    <dgm:cxn modelId="{3E7250B8-B840-4C65-AF59-04D36FDE36DE}" srcId="{A9D7451B-4F48-46DE-AB9C-7971C1277BAB}" destId="{2AA70A23-2D0A-4515-935A-C9446BDD0109}" srcOrd="2" destOrd="0" parTransId="{1D875FD8-68E1-4263-A027-E04A73EC0229}" sibTransId="{DE7CC9B2-FA6A-4221-87D7-70ED6E3B4139}"/>
    <dgm:cxn modelId="{EA542DBF-0F31-864B-9185-8AAC66B34BA2}" type="presOf" srcId="{9AFF9765-A534-4202-8F3A-462620C216C1}" destId="{B5CE43C7-57A7-3445-9A32-93CD2DDA7CE4}" srcOrd="0" destOrd="0" presId="urn:microsoft.com/office/officeart/2005/8/layout/vList2"/>
    <dgm:cxn modelId="{DFBBE0CA-9EF6-8C47-B490-8011E144ACDC}" type="presOf" srcId="{A9D7451B-4F48-46DE-AB9C-7971C1277BAB}" destId="{CB2EE1D1-942A-634C-970B-8D3CADA9C3B0}" srcOrd="0" destOrd="0" presId="urn:microsoft.com/office/officeart/2005/8/layout/vList2"/>
    <dgm:cxn modelId="{AF129486-FEDD-B44C-8053-EC568A3336E1}" type="presParOf" srcId="{CB2EE1D1-942A-634C-970B-8D3CADA9C3B0}" destId="{B5CE43C7-57A7-3445-9A32-93CD2DDA7CE4}" srcOrd="0" destOrd="0" presId="urn:microsoft.com/office/officeart/2005/8/layout/vList2"/>
    <dgm:cxn modelId="{D86E78C1-7D16-7840-A848-CF45E60CC1DB}" type="presParOf" srcId="{CB2EE1D1-942A-634C-970B-8D3CADA9C3B0}" destId="{A7D69187-C72A-7845-990F-C860E86F5A1C}" srcOrd="1" destOrd="0" presId="urn:microsoft.com/office/officeart/2005/8/layout/vList2"/>
    <dgm:cxn modelId="{2455EB1D-D58A-F547-83D2-51D6385B6270}" type="presParOf" srcId="{CB2EE1D1-942A-634C-970B-8D3CADA9C3B0}" destId="{E672EDB3-5433-7346-81AA-30DEFC7A9738}" srcOrd="2" destOrd="0" presId="urn:microsoft.com/office/officeart/2005/8/layout/vList2"/>
    <dgm:cxn modelId="{11B9A190-034A-7C4A-9FA7-24A94F090543}" type="presParOf" srcId="{CB2EE1D1-942A-634C-970B-8D3CADA9C3B0}" destId="{511762A1-4711-6E4B-95CE-3C4249775BDF}" srcOrd="3" destOrd="0" presId="urn:microsoft.com/office/officeart/2005/8/layout/vList2"/>
    <dgm:cxn modelId="{6DA2E1CD-53D9-6446-AA4D-25FB67392ADB}" type="presParOf" srcId="{CB2EE1D1-942A-634C-970B-8D3CADA9C3B0}" destId="{12566723-D194-7149-B0BC-7D04593C28C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E3F46-462D-4405-8ACE-6C59EF10BF67}">
      <dsp:nvSpPr>
        <dsp:cNvPr id="0" name=""/>
        <dsp:cNvSpPr/>
      </dsp:nvSpPr>
      <dsp:spPr>
        <a:xfrm>
          <a:off x="623323" y="149015"/>
          <a:ext cx="1030353" cy="103035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BB769-E7EE-4EF0-BB50-38B425811208}">
      <dsp:nvSpPr>
        <dsp:cNvPr id="0" name=""/>
        <dsp:cNvSpPr/>
      </dsp:nvSpPr>
      <dsp:spPr>
        <a:xfrm>
          <a:off x="882379" y="343058"/>
          <a:ext cx="597605" cy="5976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0B227E-5EB9-4FDD-9CAE-558A7AC690F9}">
      <dsp:nvSpPr>
        <dsp:cNvPr id="0" name=""/>
        <dsp:cNvSpPr/>
      </dsp:nvSpPr>
      <dsp:spPr>
        <a:xfrm>
          <a:off x="2086649" y="16769"/>
          <a:ext cx="2969973" cy="1394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Good news!</a:t>
          </a:r>
        </a:p>
        <a:p>
          <a:pPr marL="0" lvl="0" indent="0" algn="l" defTabSz="889000">
            <a:lnSpc>
              <a:spcPct val="100000"/>
            </a:lnSpc>
            <a:spcBef>
              <a:spcPct val="0"/>
            </a:spcBef>
            <a:spcAft>
              <a:spcPct val="35000"/>
            </a:spcAft>
            <a:buNone/>
          </a:pPr>
          <a:r>
            <a:rPr lang="en-US" sz="2000" b="1" kern="1200" cap="none" baseline="0" dirty="0"/>
            <a:t>Curtin University </a:t>
          </a:r>
          <a:r>
            <a:rPr lang="en-US" sz="2000" kern="1200" cap="none" baseline="0" dirty="0"/>
            <a:t>are continuing to sponsor my school visits in 2024</a:t>
          </a:r>
        </a:p>
      </dsp:txBody>
      <dsp:txXfrm>
        <a:off x="2086649" y="16769"/>
        <a:ext cx="2969973" cy="1394563"/>
      </dsp:txXfrm>
    </dsp:sp>
    <dsp:sp modelId="{C0BD2D37-3B23-4B7C-8B77-D493F7BBA6AB}">
      <dsp:nvSpPr>
        <dsp:cNvPr id="0" name=""/>
        <dsp:cNvSpPr/>
      </dsp:nvSpPr>
      <dsp:spPr>
        <a:xfrm>
          <a:off x="5479804" y="198874"/>
          <a:ext cx="1030353" cy="103035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13E8F-A9A3-4B4A-B5CE-50DC9E023F56}">
      <dsp:nvSpPr>
        <dsp:cNvPr id="0" name=""/>
        <dsp:cNvSpPr/>
      </dsp:nvSpPr>
      <dsp:spPr>
        <a:xfrm>
          <a:off x="5696178" y="415248"/>
          <a:ext cx="597605" cy="5976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40008D-B6E9-4E11-B9D9-FA8C316B6420}">
      <dsp:nvSpPr>
        <dsp:cNvPr id="0" name=""/>
        <dsp:cNvSpPr/>
      </dsp:nvSpPr>
      <dsp:spPr>
        <a:xfrm>
          <a:off x="6730947" y="198874"/>
          <a:ext cx="2428691" cy="1030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cap="none" baseline="0" dirty="0"/>
            <a:t>If you would like me to visit your class then call, text or email</a:t>
          </a:r>
        </a:p>
      </dsp:txBody>
      <dsp:txXfrm>
        <a:off x="6730947" y="198874"/>
        <a:ext cx="2428691" cy="1030353"/>
      </dsp:txXfrm>
    </dsp:sp>
    <dsp:sp modelId="{97DF1FDB-E5F5-4C5A-938B-21528ACA647B}">
      <dsp:nvSpPr>
        <dsp:cNvPr id="0" name=""/>
        <dsp:cNvSpPr/>
      </dsp:nvSpPr>
      <dsp:spPr>
        <a:xfrm>
          <a:off x="623323" y="1802295"/>
          <a:ext cx="1030353" cy="103035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5A3D4-AA1B-4912-84AD-4AACE9E62E20}">
      <dsp:nvSpPr>
        <dsp:cNvPr id="0" name=""/>
        <dsp:cNvSpPr/>
      </dsp:nvSpPr>
      <dsp:spPr>
        <a:xfrm>
          <a:off x="882379" y="2022966"/>
          <a:ext cx="597605" cy="5976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453CA6-79AA-48CC-A4EC-BCFD46C587AB}">
      <dsp:nvSpPr>
        <dsp:cNvPr id="0" name=""/>
        <dsp:cNvSpPr/>
      </dsp:nvSpPr>
      <dsp:spPr>
        <a:xfrm>
          <a:off x="2107038" y="1914872"/>
          <a:ext cx="2808878" cy="1030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cap="none" baseline="0" dirty="0"/>
            <a:t>Email: </a:t>
          </a:r>
          <a:r>
            <a:rPr lang="en-US" sz="2000" b="0" kern="1200" cap="none" baseline="0" dirty="0">
              <a:hlinkClick xmlns:r="http://schemas.openxmlformats.org/officeDocument/2006/relationships" r:id="rId7">
                <a:extLst>
                  <a:ext uri="{A12FA001-AC4F-418D-AE19-62706E023703}">
                    <ahyp:hlinkClr xmlns:ahyp="http://schemas.microsoft.com/office/drawing/2018/hyperlinkcolor" val="tx"/>
                  </a:ext>
                </a:extLst>
              </a:hlinkClick>
            </a:rPr>
            <a:t>stevenkemp@me.com</a:t>
          </a:r>
          <a:endParaRPr lang="en-US" sz="2000" b="0" kern="1200" cap="none" baseline="0" dirty="0"/>
        </a:p>
      </dsp:txBody>
      <dsp:txXfrm>
        <a:off x="2107038" y="1914872"/>
        <a:ext cx="2808878" cy="1030353"/>
      </dsp:txXfrm>
    </dsp:sp>
    <dsp:sp modelId="{903BC5F9-ED12-4D2D-8F0F-6D65CA46E3CE}">
      <dsp:nvSpPr>
        <dsp:cNvPr id="0" name=""/>
        <dsp:cNvSpPr/>
      </dsp:nvSpPr>
      <dsp:spPr>
        <a:xfrm>
          <a:off x="5399256" y="1914872"/>
          <a:ext cx="1030353" cy="103035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19F58E-5ACA-4FA1-8D61-241FB780499A}">
      <dsp:nvSpPr>
        <dsp:cNvPr id="0" name=""/>
        <dsp:cNvSpPr/>
      </dsp:nvSpPr>
      <dsp:spPr>
        <a:xfrm>
          <a:off x="5615630" y="2131246"/>
          <a:ext cx="597605" cy="59760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BA9762-81A9-4FD6-8C2C-FC26E9F5B4CD}">
      <dsp:nvSpPr>
        <dsp:cNvPr id="0" name=""/>
        <dsp:cNvSpPr/>
      </dsp:nvSpPr>
      <dsp:spPr>
        <a:xfrm>
          <a:off x="6650400" y="1914872"/>
          <a:ext cx="2428691" cy="1030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cap="none" baseline="0" dirty="0"/>
            <a:t>Mobile</a:t>
          </a:r>
          <a:r>
            <a:rPr lang="en-US" sz="2400" kern="1200" dirty="0"/>
            <a:t>: 0407986901</a:t>
          </a:r>
        </a:p>
      </dsp:txBody>
      <dsp:txXfrm>
        <a:off x="6650400" y="1914872"/>
        <a:ext cx="2428691" cy="1030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E43C7-57A7-3445-9A32-93CD2DDA7CE4}">
      <dsp:nvSpPr>
        <dsp:cNvPr id="0" name=""/>
        <dsp:cNvSpPr/>
      </dsp:nvSpPr>
      <dsp:spPr>
        <a:xfrm>
          <a:off x="0" y="9726"/>
          <a:ext cx="9878207"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dirty="0"/>
            <a:t>Define </a:t>
          </a:r>
          <a:r>
            <a:rPr lang="en-US" sz="2800" b="1" i="1" kern="1200" dirty="0" err="1"/>
            <a:t>labour</a:t>
          </a:r>
          <a:r>
            <a:rPr lang="en-US" sz="2800" b="1" i="1" kern="1200" dirty="0"/>
            <a:t> productivity &amp; multifactor productivity – 2 marks</a:t>
          </a:r>
          <a:endParaRPr lang="en-US" sz="2800" kern="1200" dirty="0"/>
        </a:p>
      </dsp:txBody>
      <dsp:txXfrm>
        <a:off x="32784" y="42510"/>
        <a:ext cx="9812639" cy="606012"/>
      </dsp:txXfrm>
    </dsp:sp>
    <dsp:sp modelId="{E672EDB3-5433-7346-81AA-30DEFC7A9738}">
      <dsp:nvSpPr>
        <dsp:cNvPr id="0" name=""/>
        <dsp:cNvSpPr/>
      </dsp:nvSpPr>
      <dsp:spPr>
        <a:xfrm>
          <a:off x="0" y="761946"/>
          <a:ext cx="9878207"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a:t>Explain impact on 3 economic objectives – 6 marks</a:t>
          </a:r>
          <a:endParaRPr lang="en-US" sz="2800" kern="1200"/>
        </a:p>
      </dsp:txBody>
      <dsp:txXfrm>
        <a:off x="32784" y="794730"/>
        <a:ext cx="9812639" cy="606012"/>
      </dsp:txXfrm>
    </dsp:sp>
    <dsp:sp modelId="{12566723-D194-7149-B0BC-7D04593C28C7}">
      <dsp:nvSpPr>
        <dsp:cNvPr id="0" name=""/>
        <dsp:cNvSpPr/>
      </dsp:nvSpPr>
      <dsp:spPr>
        <a:xfrm>
          <a:off x="0" y="1514166"/>
          <a:ext cx="9878207"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dirty="0"/>
            <a:t>AD/AS model showing increase in AS – 2 marks</a:t>
          </a:r>
          <a:endParaRPr lang="en-US" sz="2800" kern="1200" dirty="0"/>
        </a:p>
      </dsp:txBody>
      <dsp:txXfrm>
        <a:off x="32784" y="1546950"/>
        <a:ext cx="9812639"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E43C7-57A7-3445-9A32-93CD2DDA7CE4}">
      <dsp:nvSpPr>
        <dsp:cNvPr id="0" name=""/>
        <dsp:cNvSpPr/>
      </dsp:nvSpPr>
      <dsp:spPr>
        <a:xfrm>
          <a:off x="0" y="9726"/>
          <a:ext cx="9878207"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dirty="0"/>
            <a:t>Short term implications   –   6 marks</a:t>
          </a:r>
          <a:endParaRPr lang="en-US" sz="2800" kern="1200" dirty="0"/>
        </a:p>
      </dsp:txBody>
      <dsp:txXfrm>
        <a:off x="32784" y="42510"/>
        <a:ext cx="9812639" cy="606012"/>
      </dsp:txXfrm>
    </dsp:sp>
    <dsp:sp modelId="{E672EDB3-5433-7346-81AA-30DEFC7A9738}">
      <dsp:nvSpPr>
        <dsp:cNvPr id="0" name=""/>
        <dsp:cNvSpPr/>
      </dsp:nvSpPr>
      <dsp:spPr>
        <a:xfrm>
          <a:off x="0" y="761946"/>
          <a:ext cx="9878207"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dirty="0"/>
            <a:t>Long term implications   –   4 marks</a:t>
          </a:r>
          <a:endParaRPr lang="en-US" sz="2800" kern="1200" dirty="0"/>
        </a:p>
      </dsp:txBody>
      <dsp:txXfrm>
        <a:off x="32784" y="794730"/>
        <a:ext cx="9812639" cy="606012"/>
      </dsp:txXfrm>
    </dsp:sp>
    <dsp:sp modelId="{12566723-D194-7149-B0BC-7D04593C28C7}">
      <dsp:nvSpPr>
        <dsp:cNvPr id="0" name=""/>
        <dsp:cNvSpPr/>
      </dsp:nvSpPr>
      <dsp:spPr>
        <a:xfrm>
          <a:off x="0" y="1514166"/>
          <a:ext cx="9878207"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dirty="0"/>
            <a:t>AE model showing upward shift of the AE line   –   2 marks</a:t>
          </a:r>
          <a:endParaRPr lang="en-US" sz="2800" kern="1200" dirty="0"/>
        </a:p>
      </dsp:txBody>
      <dsp:txXfrm>
        <a:off x="32784" y="1546950"/>
        <a:ext cx="9812639" cy="60601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39F5FD-6391-CB41-A228-552499850964}" type="slidenum">
              <a:rPr lang="en-US"/>
              <a:pPr/>
              <a:t>‹#›</a:t>
            </a:fld>
            <a:endParaRPr lang="en-US"/>
          </a:p>
        </p:txBody>
      </p:sp>
    </p:spTree>
    <p:extLst>
      <p:ext uri="{BB962C8B-B14F-4D97-AF65-F5344CB8AC3E}">
        <p14:creationId xmlns:p14="http://schemas.microsoft.com/office/powerpoint/2010/main" val="1101761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889250"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69635" name="Rectangle 3"/>
          <p:cNvSpPr>
            <a:spLocks noGrp="1" noChangeArrowheads="1"/>
          </p:cNvSpPr>
          <p:nvPr>
            <p:ph type="dt" idx="1"/>
          </p:nvPr>
        </p:nvSpPr>
        <p:spPr bwMode="auto">
          <a:xfrm>
            <a:off x="3778250" y="0"/>
            <a:ext cx="2889250"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6760F56-24CA-554A-B58A-83E5848C3002}" type="datetime1">
              <a:rPr lang="en-US"/>
              <a:pPr/>
              <a:t>2/16/24</a:t>
            </a:fld>
            <a:endParaRPr lang="en-US"/>
          </a:p>
        </p:txBody>
      </p:sp>
      <p:sp>
        <p:nvSpPr>
          <p:cNvPr id="69636"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Lst>
        </p:spPr>
      </p:sp>
      <p:sp>
        <p:nvSpPr>
          <p:cNvPr id="6963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p:cNvSpPr>
            <a:spLocks noGrp="1" noChangeArrowheads="1"/>
          </p:cNvSpPr>
          <p:nvPr>
            <p:ph type="ftr" sz="quarter" idx="4"/>
          </p:nvPr>
        </p:nvSpPr>
        <p:spPr bwMode="auto">
          <a:xfrm>
            <a:off x="0" y="9428163"/>
            <a:ext cx="2889250" cy="49688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6963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1088C6B-32AC-1046-86D6-C048A1A59F6E}" type="slidenum">
              <a:rPr lang="en-US"/>
              <a:pPr/>
              <a:t>‹#›</a:t>
            </a:fld>
            <a:endParaRPr lang="en-US"/>
          </a:p>
        </p:txBody>
      </p:sp>
    </p:spTree>
    <p:extLst>
      <p:ext uri="{BB962C8B-B14F-4D97-AF65-F5344CB8AC3E}">
        <p14:creationId xmlns:p14="http://schemas.microsoft.com/office/powerpoint/2010/main" val="25577024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1088C6B-32AC-1046-86D6-C048A1A59F6E}" type="slidenum">
              <a:rPr kumimoji="0" lang="en-US" sz="1200" b="0" i="0" u="none" strike="noStrike" kern="1200" cap="none" spc="0" normalizeH="0" baseline="0" noProof="0" smtClean="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358150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3CA6D-7344-7327-D175-FB4471B59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9C50A-5F35-44D9-802F-F0493B35C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C9C23-E3C2-FDAD-3742-06B8FEA199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F0913-D3B0-5979-7470-60F942A46CE9}"/>
              </a:ext>
            </a:extLst>
          </p:cNvPr>
          <p:cNvSpPr>
            <a:spLocks noGrp="1"/>
          </p:cNvSpPr>
          <p:nvPr>
            <p:ph type="sldNum" sz="quarter" idx="5"/>
          </p:nvPr>
        </p:nvSpPr>
        <p:spPr/>
        <p:txBody>
          <a:bodyPr/>
          <a:lstStyle/>
          <a:p>
            <a:fld id="{F1088C6B-32AC-1046-86D6-C048A1A59F6E}" type="slidenum">
              <a:rPr lang="en-US" smtClean="0"/>
              <a:pPr/>
              <a:t>36</a:t>
            </a:fld>
            <a:endParaRPr lang="en-US"/>
          </a:p>
        </p:txBody>
      </p:sp>
    </p:spTree>
    <p:extLst>
      <p:ext uri="{BB962C8B-B14F-4D97-AF65-F5344CB8AC3E}">
        <p14:creationId xmlns:p14="http://schemas.microsoft.com/office/powerpoint/2010/main" val="2162227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88C6B-32AC-1046-86D6-C048A1A59F6E}" type="slidenum">
              <a:rPr lang="en-US" smtClean="0"/>
              <a:pPr/>
              <a:t>42</a:t>
            </a:fld>
            <a:endParaRPr lang="en-US"/>
          </a:p>
        </p:txBody>
      </p:sp>
    </p:spTree>
    <p:extLst>
      <p:ext uri="{BB962C8B-B14F-4D97-AF65-F5344CB8AC3E}">
        <p14:creationId xmlns:p14="http://schemas.microsoft.com/office/powerpoint/2010/main" val="401761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88C6B-32AC-1046-86D6-C048A1A59F6E}" type="slidenum">
              <a:rPr lang="en-US" smtClean="0"/>
              <a:pPr/>
              <a:t>5</a:t>
            </a:fld>
            <a:endParaRPr lang="en-US"/>
          </a:p>
        </p:txBody>
      </p:sp>
    </p:spTree>
    <p:extLst>
      <p:ext uri="{BB962C8B-B14F-4D97-AF65-F5344CB8AC3E}">
        <p14:creationId xmlns:p14="http://schemas.microsoft.com/office/powerpoint/2010/main" val="51292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88C6B-32AC-1046-86D6-C048A1A59F6E}" type="slidenum">
              <a:rPr lang="en-US" smtClean="0"/>
              <a:pPr/>
              <a:t>7</a:t>
            </a:fld>
            <a:endParaRPr lang="en-US"/>
          </a:p>
        </p:txBody>
      </p:sp>
    </p:spTree>
    <p:extLst>
      <p:ext uri="{BB962C8B-B14F-4D97-AF65-F5344CB8AC3E}">
        <p14:creationId xmlns:p14="http://schemas.microsoft.com/office/powerpoint/2010/main" val="36218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88C6B-32AC-1046-86D6-C048A1A59F6E}" type="slidenum">
              <a:rPr lang="en-US" smtClean="0"/>
              <a:pPr/>
              <a:t>16</a:t>
            </a:fld>
            <a:endParaRPr lang="en-US"/>
          </a:p>
        </p:txBody>
      </p:sp>
    </p:spTree>
    <p:extLst>
      <p:ext uri="{BB962C8B-B14F-4D97-AF65-F5344CB8AC3E}">
        <p14:creationId xmlns:p14="http://schemas.microsoft.com/office/powerpoint/2010/main" val="310867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454A-5A6C-8AA0-CDD4-D950EA0D2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E242E-A6D1-2F6B-D1AF-73BB39B84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E12A1-C2B8-7522-2D62-EA704719EA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52815-82BA-A8FB-5F44-796DA221BD33}"/>
              </a:ext>
            </a:extLst>
          </p:cNvPr>
          <p:cNvSpPr>
            <a:spLocks noGrp="1"/>
          </p:cNvSpPr>
          <p:nvPr>
            <p:ph type="sldNum" sz="quarter" idx="5"/>
          </p:nvPr>
        </p:nvSpPr>
        <p:spPr/>
        <p:txBody>
          <a:bodyPr/>
          <a:lstStyle/>
          <a:p>
            <a:fld id="{F1088C6B-32AC-1046-86D6-C048A1A59F6E}" type="slidenum">
              <a:rPr lang="en-US" smtClean="0"/>
              <a:pPr/>
              <a:t>18</a:t>
            </a:fld>
            <a:endParaRPr lang="en-US"/>
          </a:p>
        </p:txBody>
      </p:sp>
    </p:spTree>
    <p:extLst>
      <p:ext uri="{BB962C8B-B14F-4D97-AF65-F5344CB8AC3E}">
        <p14:creationId xmlns:p14="http://schemas.microsoft.com/office/powerpoint/2010/main" val="85204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88C6B-32AC-1046-86D6-C048A1A59F6E}" type="slidenum">
              <a:rPr lang="en-US" smtClean="0"/>
              <a:pPr/>
              <a:t>31</a:t>
            </a:fld>
            <a:endParaRPr lang="en-US"/>
          </a:p>
        </p:txBody>
      </p:sp>
    </p:spTree>
    <p:extLst>
      <p:ext uri="{BB962C8B-B14F-4D97-AF65-F5344CB8AC3E}">
        <p14:creationId xmlns:p14="http://schemas.microsoft.com/office/powerpoint/2010/main" val="165509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BF969-B955-AE02-4C34-361A78CDF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E689C-08DA-230E-9E72-0DD0A4E04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46AED-6838-ABAB-D3DB-79AF21719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B19F1B-586A-76E0-E8AF-3DEC2C2996E7}"/>
              </a:ext>
            </a:extLst>
          </p:cNvPr>
          <p:cNvSpPr>
            <a:spLocks noGrp="1"/>
          </p:cNvSpPr>
          <p:nvPr>
            <p:ph type="sldNum" sz="quarter" idx="5"/>
          </p:nvPr>
        </p:nvSpPr>
        <p:spPr/>
        <p:txBody>
          <a:bodyPr/>
          <a:lstStyle/>
          <a:p>
            <a:fld id="{F1088C6B-32AC-1046-86D6-C048A1A59F6E}" type="slidenum">
              <a:rPr lang="en-US" smtClean="0"/>
              <a:pPr/>
              <a:t>32</a:t>
            </a:fld>
            <a:endParaRPr lang="en-US"/>
          </a:p>
        </p:txBody>
      </p:sp>
    </p:spTree>
    <p:extLst>
      <p:ext uri="{BB962C8B-B14F-4D97-AF65-F5344CB8AC3E}">
        <p14:creationId xmlns:p14="http://schemas.microsoft.com/office/powerpoint/2010/main" val="146032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8B9DA-D025-2E16-6435-4233B245C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F1DCB-14CD-35FC-BE53-18DF5C4A5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56B18-3D52-73DB-A5C9-795B4A151E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2F5E4-4E33-4DCB-7FF1-914A87AE5B76}"/>
              </a:ext>
            </a:extLst>
          </p:cNvPr>
          <p:cNvSpPr>
            <a:spLocks noGrp="1"/>
          </p:cNvSpPr>
          <p:nvPr>
            <p:ph type="sldNum" sz="quarter" idx="5"/>
          </p:nvPr>
        </p:nvSpPr>
        <p:spPr/>
        <p:txBody>
          <a:bodyPr/>
          <a:lstStyle/>
          <a:p>
            <a:fld id="{F1088C6B-32AC-1046-86D6-C048A1A59F6E}" type="slidenum">
              <a:rPr lang="en-US" smtClean="0"/>
              <a:pPr/>
              <a:t>33</a:t>
            </a:fld>
            <a:endParaRPr lang="en-US"/>
          </a:p>
        </p:txBody>
      </p:sp>
    </p:spTree>
    <p:extLst>
      <p:ext uri="{BB962C8B-B14F-4D97-AF65-F5344CB8AC3E}">
        <p14:creationId xmlns:p14="http://schemas.microsoft.com/office/powerpoint/2010/main" val="118954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78FAD-2A01-D287-2D5A-15C4E5471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AF9D4-5C9B-6B02-F368-0B92D0C70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277E9-637D-290F-B9E2-0E37725404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DF8F79-8F63-F375-45FF-D97DDEE567A2}"/>
              </a:ext>
            </a:extLst>
          </p:cNvPr>
          <p:cNvSpPr>
            <a:spLocks noGrp="1"/>
          </p:cNvSpPr>
          <p:nvPr>
            <p:ph type="sldNum" sz="quarter" idx="5"/>
          </p:nvPr>
        </p:nvSpPr>
        <p:spPr/>
        <p:txBody>
          <a:bodyPr/>
          <a:lstStyle/>
          <a:p>
            <a:fld id="{F1088C6B-32AC-1046-86D6-C048A1A59F6E}" type="slidenum">
              <a:rPr lang="en-US" smtClean="0"/>
              <a:pPr/>
              <a:t>35</a:t>
            </a:fld>
            <a:endParaRPr lang="en-US"/>
          </a:p>
        </p:txBody>
      </p:sp>
    </p:spTree>
    <p:extLst>
      <p:ext uri="{BB962C8B-B14F-4D97-AF65-F5344CB8AC3E}">
        <p14:creationId xmlns:p14="http://schemas.microsoft.com/office/powerpoint/2010/main" val="138528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8.xml"/><Relationship Id="rId4" Type="http://schemas.openxmlformats.org/officeDocument/2006/relationships/image" Target="../media/image7.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F826B6D-C39C-AC4E-B1E1-C2A5435F1FA1}" type="datetime1">
              <a:rPr lang="en-US"/>
              <a:pPr/>
              <a:t>2/16/24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0C166A-2742-D641-9F6A-CE1FE9D1BF03}" type="slidenum">
              <a:rPr lang="en-US"/>
              <a:pPr/>
              <a:t>‹#›</a:t>
            </a:fld>
            <a:endParaRPr lang="en-US"/>
          </a:p>
        </p:txBody>
      </p:sp>
    </p:spTree>
    <p:extLst>
      <p:ext uri="{BB962C8B-B14F-4D97-AF65-F5344CB8AC3E}">
        <p14:creationId xmlns:p14="http://schemas.microsoft.com/office/powerpoint/2010/main" val="33340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fld id="{EFDAB1E5-775B-9A42-8428-5882BA4244CF}" type="datetime1">
              <a:rPr lang="en-US"/>
              <a:pPr/>
              <a:t>2/16/24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6AA486-3320-3441-BBE2-CDD1F961C181}" type="slidenum">
              <a:rPr lang="en-US"/>
              <a:pPr/>
              <a:t>‹#›</a:t>
            </a:fld>
            <a:endParaRPr lang="en-US"/>
          </a:p>
        </p:txBody>
      </p:sp>
    </p:spTree>
    <p:extLst>
      <p:ext uri="{BB962C8B-B14F-4D97-AF65-F5344CB8AC3E}">
        <p14:creationId xmlns:p14="http://schemas.microsoft.com/office/powerpoint/2010/main" val="14734153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820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931154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500068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5885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0"/>
            <a:ext cx="2819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8255000" cy="6096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5808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B3B9DD"/>
        </a:solid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1422400" y="6240463"/>
            <a:ext cx="751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0" hangingPunct="0">
              <a:spcBef>
                <a:spcPct val="50000"/>
              </a:spcBef>
            </a:pPr>
            <a:r>
              <a:rPr lang="en-US" sz="800">
                <a:latin typeface="Arial" charset="0"/>
              </a:rPr>
              <a:t>Copyright © 2012 Pearson Addison-Wesley. All rights reserved.</a:t>
            </a:r>
          </a:p>
        </p:txBody>
      </p:sp>
      <p:pic>
        <p:nvPicPr>
          <p:cNvPr id="5" name="Picture 3" descr="AW_URL_black_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73776"/>
            <a:ext cx="11176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descr="03214363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57200"/>
            <a:ext cx="60960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Rectangle 3"/>
          <p:cNvSpPr>
            <a:spLocks noGrp="1" noChangeArrowheads="1"/>
          </p:cNvSpPr>
          <p:nvPr>
            <p:ph type="ctrTitle"/>
          </p:nvPr>
        </p:nvSpPr>
        <p:spPr>
          <a:xfrm>
            <a:off x="914400" y="2286000"/>
            <a:ext cx="10363200" cy="1143000"/>
          </a:xfrm>
        </p:spPr>
        <p:txBody>
          <a:bodyPr/>
          <a:lstStyle>
            <a:lvl1pPr>
              <a:defRPr/>
            </a:lvl1pPr>
          </a:lstStyle>
          <a:p>
            <a:pPr lvl="0"/>
            <a:r>
              <a:rPr lang="en-US" altLang="en-US" noProof="0"/>
              <a:t>Click to edit Master title style</a:t>
            </a:r>
          </a:p>
        </p:txBody>
      </p:sp>
      <p:sp>
        <p:nvSpPr>
          <p:cNvPr id="94212"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38764719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C:\Users\umcdost\Desktop\Hi-Res_Cover_Essentials_Hubbard_2e.jpg"/>
          <p:cNvPicPr>
            <a:picLocks noChangeAspect="1" noChangeArrowheads="1"/>
          </p:cNvPicPr>
          <p:nvPr userDrawn="1"/>
        </p:nvPicPr>
        <p:blipFill>
          <a:blip r:embed="rId2"/>
          <a:srcRect/>
          <a:stretch>
            <a:fillRect/>
          </a:stretch>
        </p:blipFill>
        <p:spPr bwMode="auto">
          <a:xfrm>
            <a:off x="6975232" y="1824043"/>
            <a:ext cx="4521200" cy="4694237"/>
          </a:xfrm>
          <a:prstGeom prst="rect">
            <a:avLst/>
          </a:prstGeom>
          <a:noFill/>
          <a:ln w="3175">
            <a:solidFill>
              <a:schemeClr val="bg2">
                <a:lumMod val="75000"/>
              </a:schemeClr>
            </a:solidFill>
          </a:ln>
        </p:spPr>
      </p:pic>
      <p:sp>
        <p:nvSpPr>
          <p:cNvPr id="361490" name="Rectangle 18"/>
          <p:cNvSpPr>
            <a:spLocks noGrp="1" noChangeArrowheads="1"/>
          </p:cNvSpPr>
          <p:nvPr>
            <p:ph type="subTitle" sz="quarter" idx="1"/>
          </p:nvPr>
        </p:nvSpPr>
        <p:spPr>
          <a:xfrm>
            <a:off x="515817" y="4756150"/>
            <a:ext cx="6283569" cy="1752600"/>
          </a:xfrm>
        </p:spPr>
        <p:txBody>
          <a:bodyPr lIns="91440" tIns="45720" rIns="91440" bIns="45720" anchor="b"/>
          <a:lstStyle>
            <a:lvl1pPr algn="r">
              <a:defRPr sz="1400"/>
            </a:lvl1pPr>
          </a:lstStyle>
          <a:p>
            <a:pPr lvl="0"/>
            <a:r>
              <a:rPr lang="en-US" noProof="0"/>
              <a:t>Click to edit Master subtitle style</a:t>
            </a:r>
          </a:p>
        </p:txBody>
      </p:sp>
      <p:sp>
        <p:nvSpPr>
          <p:cNvPr id="361491" name="Rectangle 19"/>
          <p:cNvSpPr>
            <a:spLocks noGrp="1" noChangeArrowheads="1"/>
          </p:cNvSpPr>
          <p:nvPr>
            <p:ph type="ctrTitle" sz="quarter"/>
          </p:nvPr>
        </p:nvSpPr>
        <p:spPr>
          <a:xfrm>
            <a:off x="515817" y="685810"/>
            <a:ext cx="6283569" cy="3946525"/>
          </a:xfrm>
        </p:spPr>
        <p:txBody>
          <a:bodyPr lIns="91440" tIns="45720" rIns="91440" bIns="45720" anchor="t"/>
          <a:lstStyle>
            <a:lvl1pPr>
              <a:defRPr sz="3600"/>
            </a:lvl1pPr>
          </a:lstStyle>
          <a:p>
            <a:pPr lvl="0"/>
            <a:r>
              <a:rPr lang="en-US" noProof="0"/>
              <a:t>Click to edit Master title style</a:t>
            </a:r>
            <a:endParaRPr lang="en-US" noProof="0" dirty="0"/>
          </a:p>
        </p:txBody>
      </p:sp>
    </p:spTree>
    <p:extLst>
      <p:ext uri="{BB962C8B-B14F-4D97-AF65-F5344CB8AC3E}">
        <p14:creationId xmlns:p14="http://schemas.microsoft.com/office/powerpoint/2010/main" val="6832402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1"/>
          <p:cNvSpPr>
            <a:spLocks noGrp="1" noChangeArrowheads="1"/>
          </p:cNvSpPr>
          <p:nvPr>
            <p:ph type="sldNum" sz="quarter" idx="10"/>
          </p:nvPr>
        </p:nvSpPr>
        <p:spPr>
          <a:ln/>
        </p:spPr>
        <p:txBody>
          <a:bodyPr/>
          <a:lstStyle>
            <a:lvl1pPr>
              <a:defRPr/>
            </a:lvl1pPr>
          </a:lstStyle>
          <a:p>
            <a:fld id="{2AFBEE80-84D4-B348-9083-1670565709D6}" type="slidenum">
              <a:rPr lang="en-GB">
                <a:cs typeface="Arial"/>
              </a:rPr>
              <a:pPr/>
              <a:t>‹#›</a:t>
            </a:fld>
            <a:endParaRPr lang="en-GB">
              <a:cs typeface="Arial"/>
            </a:endParaRPr>
          </a:p>
        </p:txBody>
      </p:sp>
      <p:sp>
        <p:nvSpPr>
          <p:cNvPr id="5"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30214260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10"/>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1"/>
          <p:cNvSpPr>
            <a:spLocks noGrp="1" noChangeArrowheads="1"/>
          </p:cNvSpPr>
          <p:nvPr>
            <p:ph type="sldNum" sz="quarter" idx="10"/>
          </p:nvPr>
        </p:nvSpPr>
        <p:spPr>
          <a:ln/>
        </p:spPr>
        <p:txBody>
          <a:bodyPr/>
          <a:lstStyle>
            <a:lvl1pPr>
              <a:defRPr/>
            </a:lvl1pPr>
          </a:lstStyle>
          <a:p>
            <a:fld id="{49B25C8F-6D33-544A-A4EA-843C280F298C}" type="slidenum">
              <a:rPr lang="en-GB">
                <a:cs typeface="Arial"/>
              </a:rPr>
              <a:pPr/>
              <a:t>‹#›</a:t>
            </a:fld>
            <a:endParaRPr lang="en-GB">
              <a:cs typeface="Arial"/>
            </a:endParaRPr>
          </a:p>
        </p:txBody>
      </p:sp>
      <p:sp>
        <p:nvSpPr>
          <p:cNvPr id="5"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5987281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86516" y="1581151"/>
            <a:ext cx="5488353" cy="477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62431" y="1581151"/>
            <a:ext cx="5488355" cy="477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1"/>
          <p:cNvSpPr>
            <a:spLocks noGrp="1" noChangeArrowheads="1"/>
          </p:cNvSpPr>
          <p:nvPr>
            <p:ph type="sldNum" sz="quarter" idx="10"/>
          </p:nvPr>
        </p:nvSpPr>
        <p:spPr>
          <a:ln/>
        </p:spPr>
        <p:txBody>
          <a:bodyPr/>
          <a:lstStyle>
            <a:lvl1pPr>
              <a:defRPr/>
            </a:lvl1pPr>
          </a:lstStyle>
          <a:p>
            <a:fld id="{D2E5DF9B-FF53-C64D-9A65-F483EF0CF667}" type="slidenum">
              <a:rPr lang="en-GB">
                <a:cs typeface="Arial"/>
              </a:rPr>
              <a:pPr/>
              <a:t>‹#›</a:t>
            </a:fld>
            <a:endParaRPr lang="en-GB">
              <a:cs typeface="Arial"/>
            </a:endParaRPr>
          </a:p>
        </p:txBody>
      </p:sp>
      <p:sp>
        <p:nvSpPr>
          <p:cNvPr id="6"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2566467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fld id="{3DE4D29B-798D-D343-BFB1-E361FEECFC67}" type="datetime1">
              <a:rPr lang="en-US"/>
              <a:pPr/>
              <a:t>2/16/24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EEB321-74C2-7945-B4DF-096B011CE94C}" type="slidenum">
              <a:rPr lang="en-US"/>
              <a:pPr/>
              <a:t>‹#›</a:t>
            </a:fld>
            <a:endParaRPr lang="en-US"/>
          </a:p>
        </p:txBody>
      </p:sp>
    </p:spTree>
    <p:extLst>
      <p:ext uri="{BB962C8B-B14F-4D97-AF65-F5344CB8AC3E}">
        <p14:creationId xmlns:p14="http://schemas.microsoft.com/office/powerpoint/2010/main" val="9866449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699"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699"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11"/>
          <p:cNvSpPr>
            <a:spLocks noGrp="1" noChangeArrowheads="1"/>
          </p:cNvSpPr>
          <p:nvPr>
            <p:ph type="sldNum" sz="quarter" idx="10"/>
          </p:nvPr>
        </p:nvSpPr>
        <p:spPr>
          <a:ln/>
        </p:spPr>
        <p:txBody>
          <a:bodyPr/>
          <a:lstStyle>
            <a:lvl1pPr>
              <a:defRPr/>
            </a:lvl1pPr>
          </a:lstStyle>
          <a:p>
            <a:fld id="{10556D2A-60E7-244C-86D5-CC64B2B55510}" type="slidenum">
              <a:rPr lang="en-GB">
                <a:cs typeface="Arial"/>
              </a:rPr>
              <a:pPr/>
              <a:t>‹#›</a:t>
            </a:fld>
            <a:endParaRPr lang="en-GB">
              <a:cs typeface="Arial"/>
            </a:endParaRPr>
          </a:p>
        </p:txBody>
      </p:sp>
      <p:sp>
        <p:nvSpPr>
          <p:cNvPr id="8"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42905098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11"/>
          <p:cNvSpPr>
            <a:spLocks noGrp="1" noChangeArrowheads="1"/>
          </p:cNvSpPr>
          <p:nvPr>
            <p:ph type="sldNum" sz="quarter" idx="10"/>
          </p:nvPr>
        </p:nvSpPr>
        <p:spPr>
          <a:ln/>
        </p:spPr>
        <p:txBody>
          <a:bodyPr/>
          <a:lstStyle>
            <a:lvl1pPr>
              <a:defRPr/>
            </a:lvl1pPr>
          </a:lstStyle>
          <a:p>
            <a:fld id="{A42BF07C-85F7-8E41-9D1E-11554E34E8B4}" type="slidenum">
              <a:rPr lang="en-GB">
                <a:cs typeface="Arial"/>
              </a:rPr>
              <a:pPr/>
              <a:t>‹#›</a:t>
            </a:fld>
            <a:endParaRPr lang="en-GB">
              <a:cs typeface="Arial"/>
            </a:endParaRPr>
          </a:p>
        </p:txBody>
      </p:sp>
      <p:sp>
        <p:nvSpPr>
          <p:cNvPr id="4"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10841522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fld id="{12AB16FC-B336-F441-8FE0-BE9CDE2D9992}" type="slidenum">
              <a:rPr lang="en-GB">
                <a:cs typeface="Arial"/>
              </a:rPr>
              <a:pPr/>
              <a:t>‹#›</a:t>
            </a:fld>
            <a:endParaRPr lang="en-GB">
              <a:cs typeface="Arial"/>
            </a:endParaRPr>
          </a:p>
        </p:txBody>
      </p:sp>
      <p:sp>
        <p:nvSpPr>
          <p:cNvPr id="3"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28535750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247" cy="1162050"/>
          </a:xfrm>
        </p:spPr>
        <p:txBody>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7384" y="273060"/>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6"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1"/>
          <p:cNvSpPr>
            <a:spLocks noGrp="1" noChangeArrowheads="1"/>
          </p:cNvSpPr>
          <p:nvPr>
            <p:ph type="sldNum" sz="quarter" idx="10"/>
          </p:nvPr>
        </p:nvSpPr>
        <p:spPr>
          <a:ln/>
        </p:spPr>
        <p:txBody>
          <a:bodyPr/>
          <a:lstStyle>
            <a:lvl1pPr>
              <a:defRPr/>
            </a:lvl1pPr>
          </a:lstStyle>
          <a:p>
            <a:fld id="{5A2D24AF-CCAF-DE4F-994D-3E8DBD3C9CC7}" type="slidenum">
              <a:rPr lang="en-GB">
                <a:cs typeface="Arial"/>
              </a:rPr>
              <a:pPr/>
              <a:t>‹#›</a:t>
            </a:fld>
            <a:endParaRPr lang="en-GB">
              <a:cs typeface="Arial"/>
            </a:endParaRPr>
          </a:p>
        </p:txBody>
      </p:sp>
      <p:sp>
        <p:nvSpPr>
          <p:cNvPr id="6"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9687781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1"/>
          <p:cNvSpPr>
            <a:spLocks noGrp="1" noChangeArrowheads="1"/>
          </p:cNvSpPr>
          <p:nvPr>
            <p:ph type="sldNum" sz="quarter" idx="10"/>
          </p:nvPr>
        </p:nvSpPr>
        <p:spPr>
          <a:ln/>
        </p:spPr>
        <p:txBody>
          <a:bodyPr/>
          <a:lstStyle>
            <a:lvl1pPr>
              <a:defRPr/>
            </a:lvl1pPr>
          </a:lstStyle>
          <a:p>
            <a:fld id="{8F73302C-D759-B745-B544-867B2FBC4754}" type="slidenum">
              <a:rPr lang="en-GB">
                <a:cs typeface="Arial"/>
              </a:rPr>
              <a:pPr/>
              <a:t>‹#›</a:t>
            </a:fld>
            <a:endParaRPr lang="en-GB">
              <a:cs typeface="Arial"/>
            </a:endParaRPr>
          </a:p>
        </p:txBody>
      </p:sp>
      <p:sp>
        <p:nvSpPr>
          <p:cNvPr id="6"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37141431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1"/>
          <p:cNvSpPr>
            <a:spLocks noGrp="1" noChangeArrowheads="1"/>
          </p:cNvSpPr>
          <p:nvPr>
            <p:ph type="sldNum" sz="quarter" idx="10"/>
          </p:nvPr>
        </p:nvSpPr>
        <p:spPr>
          <a:ln/>
        </p:spPr>
        <p:txBody>
          <a:bodyPr/>
          <a:lstStyle>
            <a:lvl1pPr>
              <a:defRPr/>
            </a:lvl1pPr>
          </a:lstStyle>
          <a:p>
            <a:fld id="{0969606D-7665-6848-84CE-BE2AB79F6543}" type="slidenum">
              <a:rPr lang="en-GB">
                <a:cs typeface="Arial"/>
              </a:rPr>
              <a:pPr/>
              <a:t>‹#›</a:t>
            </a:fld>
            <a:endParaRPr lang="en-GB">
              <a:cs typeface="Arial"/>
            </a:endParaRPr>
          </a:p>
        </p:txBody>
      </p:sp>
      <p:sp>
        <p:nvSpPr>
          <p:cNvPr id="5"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5547033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0699" y="387360"/>
            <a:ext cx="2790092" cy="59674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86508" y="387360"/>
            <a:ext cx="8186616" cy="59674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1"/>
          <p:cNvSpPr>
            <a:spLocks noGrp="1" noChangeArrowheads="1"/>
          </p:cNvSpPr>
          <p:nvPr>
            <p:ph type="sldNum" sz="quarter" idx="10"/>
          </p:nvPr>
        </p:nvSpPr>
        <p:spPr>
          <a:ln/>
        </p:spPr>
        <p:txBody>
          <a:bodyPr/>
          <a:lstStyle>
            <a:lvl1pPr>
              <a:defRPr/>
            </a:lvl1pPr>
          </a:lstStyle>
          <a:p>
            <a:fld id="{C3F8002B-BA46-994F-BB97-4E84CE6E3C38}" type="slidenum">
              <a:rPr lang="en-GB">
                <a:cs typeface="Arial"/>
              </a:rPr>
              <a:pPr/>
              <a:t>‹#›</a:t>
            </a:fld>
            <a:endParaRPr lang="en-GB">
              <a:cs typeface="Arial"/>
            </a:endParaRPr>
          </a:p>
        </p:txBody>
      </p:sp>
      <p:sp>
        <p:nvSpPr>
          <p:cNvPr id="5"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21506341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86510" y="387360"/>
            <a:ext cx="11164277" cy="900113"/>
          </a:xfrm>
        </p:spPr>
        <p:txBody>
          <a:bodyPr/>
          <a:lstStyle/>
          <a:p>
            <a:r>
              <a:rPr lang="en-US"/>
              <a:t>Click to edit Master title style</a:t>
            </a:r>
            <a:endParaRPr lang="en-AU"/>
          </a:p>
        </p:txBody>
      </p:sp>
      <p:sp>
        <p:nvSpPr>
          <p:cNvPr id="3" name="Text Placeholder 2"/>
          <p:cNvSpPr>
            <a:spLocks noGrp="1"/>
          </p:cNvSpPr>
          <p:nvPr>
            <p:ph type="body" sz="half" idx="1"/>
          </p:nvPr>
        </p:nvSpPr>
        <p:spPr>
          <a:xfrm>
            <a:off x="486510" y="1581160"/>
            <a:ext cx="11164277" cy="2309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6510" y="4043363"/>
            <a:ext cx="11164277" cy="231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1"/>
          <p:cNvSpPr>
            <a:spLocks noGrp="1" noChangeArrowheads="1"/>
          </p:cNvSpPr>
          <p:nvPr>
            <p:ph type="sldNum" sz="quarter" idx="10"/>
          </p:nvPr>
        </p:nvSpPr>
        <p:spPr>
          <a:ln/>
        </p:spPr>
        <p:txBody>
          <a:bodyPr/>
          <a:lstStyle>
            <a:lvl1pPr>
              <a:defRPr/>
            </a:lvl1pPr>
          </a:lstStyle>
          <a:p>
            <a:fld id="{1ACF9CB1-1AD9-4A48-8DF5-2E4E9F35AFA6}" type="slidenum">
              <a:rPr lang="en-GB">
                <a:cs typeface="Arial"/>
              </a:rPr>
              <a:pPr/>
              <a:t>‹#›</a:t>
            </a:fld>
            <a:endParaRPr lang="en-GB">
              <a:cs typeface="Arial"/>
            </a:endParaRPr>
          </a:p>
        </p:txBody>
      </p:sp>
      <p:sp>
        <p:nvSpPr>
          <p:cNvPr id="6"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1003427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6510" y="387360"/>
            <a:ext cx="11164277" cy="900113"/>
          </a:xfrm>
        </p:spPr>
        <p:txBody>
          <a:bodyPr/>
          <a:lstStyle/>
          <a:p>
            <a:r>
              <a:rPr lang="en-US"/>
              <a:t>Click to edit Master title style</a:t>
            </a:r>
            <a:endParaRPr lang="en-AU"/>
          </a:p>
        </p:txBody>
      </p:sp>
      <p:sp>
        <p:nvSpPr>
          <p:cNvPr id="3" name="Content Placeholder 2"/>
          <p:cNvSpPr>
            <a:spLocks noGrp="1"/>
          </p:cNvSpPr>
          <p:nvPr>
            <p:ph sz="half" idx="1"/>
          </p:nvPr>
        </p:nvSpPr>
        <p:spPr>
          <a:xfrm>
            <a:off x="486516" y="1581151"/>
            <a:ext cx="5488353" cy="4773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6162431" y="1581160"/>
            <a:ext cx="5488355" cy="2309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6162431" y="4043363"/>
            <a:ext cx="5488355" cy="231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11"/>
          <p:cNvSpPr>
            <a:spLocks noGrp="1" noChangeArrowheads="1"/>
          </p:cNvSpPr>
          <p:nvPr>
            <p:ph type="sldNum" sz="quarter" idx="10"/>
          </p:nvPr>
        </p:nvSpPr>
        <p:spPr>
          <a:ln/>
        </p:spPr>
        <p:txBody>
          <a:bodyPr/>
          <a:lstStyle>
            <a:lvl1pPr>
              <a:defRPr/>
            </a:lvl1pPr>
          </a:lstStyle>
          <a:p>
            <a:fld id="{CE92F119-2102-C847-8525-CE3569865D1A}" type="slidenum">
              <a:rPr lang="en-GB">
                <a:cs typeface="Arial"/>
              </a:rPr>
              <a:pPr/>
              <a:t>‹#›</a:t>
            </a:fld>
            <a:endParaRPr lang="en-GB">
              <a:cs typeface="Arial"/>
            </a:endParaRPr>
          </a:p>
        </p:txBody>
      </p:sp>
      <p:sp>
        <p:nvSpPr>
          <p:cNvPr id="7" name="Rectangle 27"/>
          <p:cNvSpPr>
            <a:spLocks noGrp="1" noChangeArrowheads="1"/>
          </p:cNvSpPr>
          <p:nvPr>
            <p:ph type="ftr" sz="quarter" idx="11"/>
          </p:nvPr>
        </p:nvSpPr>
        <p:spPr>
          <a:ln/>
        </p:spPr>
        <p:txBody>
          <a:bodyPr/>
          <a:lstStyle>
            <a:lvl1pPr>
              <a:defRPr/>
            </a:lvl1pPr>
          </a:lstStyle>
          <a:p>
            <a:r>
              <a:rPr lang="en-US">
                <a:cs typeface="Arial"/>
              </a:rPr>
              <a:t>Copyright © 2013 Pearson Australia (a division of Pearson Australia Group Pty Ltd) – 9781442558069/Hubbard and O'Brien/Essentials of Economics/2e </a:t>
            </a:r>
            <a:endParaRPr lang="en-GB">
              <a:cs typeface="Arial"/>
            </a:endParaRPr>
          </a:p>
        </p:txBody>
      </p:sp>
    </p:spTree>
    <p:extLst>
      <p:ext uri="{BB962C8B-B14F-4D97-AF65-F5344CB8AC3E}">
        <p14:creationId xmlns:p14="http://schemas.microsoft.com/office/powerpoint/2010/main" val="4166083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75891" y="187325"/>
            <a:ext cx="9889067" cy="584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3"/>
          <p:cNvSpPr>
            <a:spLocks noGrp="1"/>
          </p:cNvSpPr>
          <p:nvPr userDrawn="1">
            <p:ph type="ftr" sz="quarter" idx="10"/>
          </p:nvPr>
        </p:nvSpPr>
        <p:spPr/>
        <p:txBody>
          <a:bodyPr/>
          <a:lstStyle>
            <a:lvl1pPr>
              <a:defRPr/>
            </a:lvl1pPr>
          </a:lstStyle>
          <a:p>
            <a:r>
              <a:rPr lang="en-AU">
                <a:cs typeface="Arial"/>
              </a:rPr>
              <a:t>Copyright © 2013 Pearson Australia (a division of Pearson Australia Group Pty Ltd) – 9781442558069/Hubbard and O'Brien/Essentials of Economics/2e </a:t>
            </a:r>
          </a:p>
        </p:txBody>
      </p:sp>
    </p:spTree>
    <p:extLst>
      <p:ext uri="{BB962C8B-B14F-4D97-AF65-F5344CB8AC3E}">
        <p14:creationId xmlns:p14="http://schemas.microsoft.com/office/powerpoint/2010/main" val="1226805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94943" y="185658"/>
            <a:ext cx="9875520" cy="1472184"/>
          </a:xfrm>
        </p:spPr>
        <p:txBody>
          <a:bodyPr anchor="b"/>
          <a:lstStyle>
            <a:lvl1pPr algn="l">
              <a:defRPr/>
            </a:lvl1pPr>
            <a:extLst/>
          </a:lstStyle>
          <a:p>
            <a:r>
              <a:rPr kumimoji="0" lang="en-US"/>
              <a:t>Click to edit Master title style</a:t>
            </a:r>
            <a:endParaRPr kumimoji="0" lang="en-US" dirty="0"/>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7B448F7-45EF-4124-A87A-C69E0C7D0FC0}" type="datetimeFigureOut">
              <a:rPr lang="en-AU" smtClean="0"/>
              <a:t>16/2/2024</a:t>
            </a:fld>
            <a:endParaRPr lang="en-AU"/>
          </a:p>
        </p:txBody>
      </p:sp>
      <p:sp>
        <p:nvSpPr>
          <p:cNvPr id="20" name="Footer Placeholder 19"/>
          <p:cNvSpPr>
            <a:spLocks noGrp="1"/>
          </p:cNvSpPr>
          <p:nvPr>
            <p:ph type="ftr" sz="quarter" idx="11"/>
          </p:nvPr>
        </p:nvSpPr>
        <p:spPr/>
        <p:txBody>
          <a:bodyPr/>
          <a:lstStyle/>
          <a:p>
            <a:endParaRPr lang="en-AU"/>
          </a:p>
        </p:txBody>
      </p:sp>
      <p:sp>
        <p:nvSpPr>
          <p:cNvPr id="10" name="Slide Number Placeholder 9"/>
          <p:cNvSpPr>
            <a:spLocks noGrp="1"/>
          </p:cNvSpPr>
          <p:nvPr>
            <p:ph type="sldNum" sz="quarter" idx="12"/>
          </p:nvPr>
        </p:nvSpPr>
        <p:spPr/>
        <p:txBody>
          <a:bodyPr/>
          <a:lstStyle/>
          <a:p>
            <a:fld id="{F9031721-7BC8-4035-A864-7649BE793F5B}" type="slidenum">
              <a:rPr lang="en-AU" smtClean="0"/>
              <a:t>‹#›</a:t>
            </a:fld>
            <a:endParaRPr lang="en-AU"/>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3072783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5885" y="187325"/>
            <a:ext cx="9791700" cy="1009650"/>
          </a:xfrm>
        </p:spPr>
        <p:txBody>
          <a:bodyPr/>
          <a:lstStyle/>
          <a:p>
            <a:r>
              <a:rPr lang="en-US"/>
              <a:t>Click to edit Master title style</a:t>
            </a:r>
            <a:endParaRPr lang="en-AU"/>
          </a:p>
        </p:txBody>
      </p:sp>
      <p:sp>
        <p:nvSpPr>
          <p:cNvPr id="3" name="Table Placeholder 2"/>
          <p:cNvSpPr>
            <a:spLocks noGrp="1"/>
          </p:cNvSpPr>
          <p:nvPr>
            <p:ph type="tbl" idx="1"/>
          </p:nvPr>
        </p:nvSpPr>
        <p:spPr>
          <a:xfrm>
            <a:off x="1775891" y="1773242"/>
            <a:ext cx="9889067" cy="4256087"/>
          </a:xfrm>
        </p:spPr>
        <p:txBody>
          <a:bodyPr/>
          <a:lstStyle/>
          <a:p>
            <a:pPr lvl="0"/>
            <a:r>
              <a:rPr lang="en-US" noProof="0"/>
              <a:t>Click icon to add table</a:t>
            </a:r>
            <a:endParaRPr lang="en-AU" noProof="0" dirty="0"/>
          </a:p>
        </p:txBody>
      </p:sp>
    </p:spTree>
    <p:extLst>
      <p:ext uri="{BB962C8B-B14F-4D97-AF65-F5344CB8AC3E}">
        <p14:creationId xmlns:p14="http://schemas.microsoft.com/office/powerpoint/2010/main" val="35399946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6725" y="414338"/>
            <a:ext cx="9560983" cy="938212"/>
          </a:xfrm>
        </p:spPr>
        <p:txBody>
          <a:bodyPr/>
          <a:lstStyle/>
          <a:p>
            <a:r>
              <a:rPr lang="en-US"/>
              <a:t>Click to edit Master title style</a:t>
            </a:r>
          </a:p>
        </p:txBody>
      </p:sp>
      <p:sp>
        <p:nvSpPr>
          <p:cNvPr id="3" name="Text Placeholder 2"/>
          <p:cNvSpPr>
            <a:spLocks noGrp="1"/>
          </p:cNvSpPr>
          <p:nvPr>
            <p:ph type="body" sz="half" idx="1"/>
          </p:nvPr>
        </p:nvSpPr>
        <p:spPr>
          <a:xfrm>
            <a:off x="203208" y="1638300"/>
            <a:ext cx="5196417"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02818" y="1638300"/>
            <a:ext cx="5198533"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9"/>
          <p:cNvSpPr>
            <a:spLocks noGrp="1" noChangeArrowheads="1"/>
          </p:cNvSpPr>
          <p:nvPr>
            <p:ph type="ftr" sz="quarter" idx="10"/>
          </p:nvPr>
        </p:nvSpPr>
        <p:spPr/>
        <p:txBody>
          <a:bodyPr/>
          <a:lstStyle>
            <a:lvl1pPr>
              <a:defRPr/>
            </a:lvl1pPr>
          </a:lstStyle>
          <a:p>
            <a:r>
              <a:rPr lang="en-AU">
                <a:cs typeface="Arial"/>
              </a:rPr>
              <a:t>Copyright © 2013 Pearson Australia (a division of Pearson Australia Group Pty Ltd) – 9781442558069/Hubbard and O'Brien/Essentials of Economics/2e </a:t>
            </a:r>
          </a:p>
        </p:txBody>
      </p:sp>
    </p:spTree>
    <p:extLst>
      <p:ext uri="{BB962C8B-B14F-4D97-AF65-F5344CB8AC3E}">
        <p14:creationId xmlns:p14="http://schemas.microsoft.com/office/powerpoint/2010/main" val="8436374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21998544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34313723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2024178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30579193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B4A040C-AFE5-D041-8C72-22BDA07FA393}" type="datetime1">
              <a:rPr lang="en-US" smtClean="0"/>
              <a:pPr/>
              <a:t>2/16/24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39573250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7B448F7-45EF-4124-A87A-C69E0C7D0FC0}" type="datetimeFigureOut">
              <a:rPr lang="en-AU" smtClean="0"/>
              <a:t>16/2/2024</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823585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48F7-45EF-4124-A87A-C69E0C7D0FC0}" type="datetimeFigureOut">
              <a:rPr lang="en-AU" smtClean="0"/>
              <a:t>16/2/2024</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5105635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10479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7488" y="116632"/>
            <a:ext cx="9997440" cy="936104"/>
          </a:xfrm>
        </p:spPr>
        <p:txBody>
          <a:bodyPr>
            <a:noAutofit/>
          </a:bodyPr>
          <a:lstStyle>
            <a:lvl1pPr>
              <a:defRPr sz="4400" b="1"/>
            </a:lvl1pPr>
            <a:extLst/>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34407097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B448F7-45EF-4124-A87A-C69E0C7D0FC0}" type="datetimeFigureOut">
              <a:rPr lang="en-AU" smtClean="0"/>
              <a:t>16/2/2024</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9652595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42324093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7CF750-A42E-424C-9A99-DC9021A151E3}"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58206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20308044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7CF750-A42E-424C-9A99-DC9021A151E3}"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12326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342555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33648655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13545557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a:xfrm>
            <a:off x="1876424" y="5410201"/>
            <a:ext cx="5124886" cy="365125"/>
          </a:xfrm>
        </p:spPr>
        <p:txBody>
          <a:bodyPr/>
          <a:lstStyle/>
          <a:p>
            <a:endParaRPr lang="en-AU"/>
          </a:p>
        </p:txBody>
      </p:sp>
      <p:sp>
        <p:nvSpPr>
          <p:cNvPr id="6" name="Slide Number Placeholder 5"/>
          <p:cNvSpPr>
            <a:spLocks noGrp="1"/>
          </p:cNvSpPr>
          <p:nvPr>
            <p:ph type="sldNum" sz="quarter" idx="12"/>
          </p:nvPr>
        </p:nvSpPr>
        <p:spPr>
          <a:xfrm>
            <a:off x="9896911" y="5410199"/>
            <a:ext cx="771089" cy="365125"/>
          </a:xfrm>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9580649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345585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286615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5961398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7130293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B4A040C-AFE5-D041-8C72-22BDA07FA393}" type="datetime1">
              <a:rPr lang="en-US" smtClean="0"/>
              <a:pPr/>
              <a:t>2/16/24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21106605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7B448F7-45EF-4124-A87A-C69E0C7D0FC0}" type="datetimeFigureOut">
              <a:rPr lang="en-AU" smtClean="0"/>
              <a:t>16/2/2024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1621608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48F7-45EF-4124-A87A-C69E0C7D0FC0}" type="datetimeFigureOut">
              <a:rPr lang="en-AU" smtClean="0"/>
              <a:t>16/2/2024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32274250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7491008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B448F7-45EF-4124-A87A-C69E0C7D0FC0}" type="datetimeFigureOut">
              <a:rPr lang="en-AU" smtClean="0"/>
              <a:t>16/2/2024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31716456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38814613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11141218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27CF750-A42E-424C-9A99-DC9021A151E3}"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3620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B448F7-45EF-4124-A87A-C69E0C7D0FC0}" type="datetimeFigureOut">
              <a:rPr lang="en-AU" smtClean="0"/>
              <a:t>16/2/2024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20348941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40681379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B4A040C-AFE5-D041-8C72-22BDA07FA393}" type="datetime1">
              <a:rPr lang="en-US" smtClean="0"/>
              <a:pPr/>
              <a:t>2/16/24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7592647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B4A040C-AFE5-D041-8C72-22BDA07FA393}" type="datetime1">
              <a:rPr lang="en-US" smtClean="0"/>
              <a:pPr/>
              <a:t>2/16/24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16529760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11971294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8380162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00F8-47EE-C740-8B20-A3D9221190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7F7732-097F-774B-A8CA-3354F8347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DC8DCC-DFB4-2F41-AD67-8A5A388DF56A}"/>
              </a:ext>
            </a:extLst>
          </p:cNvPr>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a:extLst>
              <a:ext uri="{FF2B5EF4-FFF2-40B4-BE49-F238E27FC236}">
                <a16:creationId xmlns:a16="http://schemas.microsoft.com/office/drawing/2014/main" id="{259A6B5C-030C-9944-BFA5-B97D3EBD346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29E5C3-53DB-5E49-BCCE-999596051D9C}"/>
              </a:ext>
            </a:extLst>
          </p:cNvPr>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0857497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73BF-5739-FD4C-AAEE-A03C608372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24EC76-75B8-724D-884D-EFBD5687C0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BC4D63-A56B-6D47-B62B-2AF6E861478B}"/>
              </a:ext>
            </a:extLst>
          </p:cNvPr>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a:extLst>
              <a:ext uri="{FF2B5EF4-FFF2-40B4-BE49-F238E27FC236}">
                <a16:creationId xmlns:a16="http://schemas.microsoft.com/office/drawing/2014/main" id="{825D03B5-B504-D74E-AD7D-AFADE7F1DD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FB5302C-68F4-B14C-BAC1-3EB583EDC008}"/>
              </a:ext>
            </a:extLst>
          </p:cNvPr>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17485203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506A-9601-154C-83EB-A32E8714AC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FCDA72B-72AB-1B48-B6C8-1E111D6C7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2678E1-FE5B-6E47-A2B6-9EBB1FFE2410}"/>
              </a:ext>
            </a:extLst>
          </p:cNvPr>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a:extLst>
              <a:ext uri="{FF2B5EF4-FFF2-40B4-BE49-F238E27FC236}">
                <a16:creationId xmlns:a16="http://schemas.microsoft.com/office/drawing/2014/main" id="{49E162FE-65E0-9743-9886-FACB62B814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609C27-960D-8148-BC79-36DA8E9FF5DF}"/>
              </a:ext>
            </a:extLst>
          </p:cNvPr>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3130334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249E-3093-3F47-9C04-71146313E6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94F294-F64C-9B4B-B011-09F5CAC752C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D0E5CE8-B2D2-DF46-943C-3187EBD16DA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BA7DB1E-D419-254F-AF51-31F8ED1A5EF5}"/>
              </a:ext>
            </a:extLst>
          </p:cNvPr>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a:extLst>
              <a:ext uri="{FF2B5EF4-FFF2-40B4-BE49-F238E27FC236}">
                <a16:creationId xmlns:a16="http://schemas.microsoft.com/office/drawing/2014/main" id="{0A97646C-1275-6746-A17B-903FE5093C4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51FC923-1FED-E348-BE02-7EBA2F2C814E}"/>
              </a:ext>
            </a:extLst>
          </p:cNvPr>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8123987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EA67-B0B1-DF4B-AC4E-4F931B818CE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2E25EF6-9F71-4C4C-A57E-19E07D92F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F57082-0B7A-D046-A769-D5DD1E2254C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6B65105-F227-5D43-82DD-5DE7AEE9C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A60F7D0-03E8-3145-AE2F-BC2B152470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75E6E4D-DFA1-214A-A3A6-66745539C867}"/>
              </a:ext>
            </a:extLst>
          </p:cNvPr>
          <p:cNvSpPr>
            <a:spLocks noGrp="1"/>
          </p:cNvSpPr>
          <p:nvPr>
            <p:ph type="dt" sz="half" idx="10"/>
          </p:nvPr>
        </p:nvSpPr>
        <p:spPr/>
        <p:txBody>
          <a:bodyPr/>
          <a:lstStyle/>
          <a:p>
            <a:fld id="{EB4A040C-AFE5-D041-8C72-22BDA07FA393}" type="datetime1">
              <a:rPr lang="en-US" smtClean="0"/>
              <a:pPr/>
              <a:t>2/16/24</a:t>
            </a:fld>
            <a:endParaRPr lang="en-US"/>
          </a:p>
        </p:txBody>
      </p:sp>
      <p:sp>
        <p:nvSpPr>
          <p:cNvPr id="8" name="Footer Placeholder 7">
            <a:extLst>
              <a:ext uri="{FF2B5EF4-FFF2-40B4-BE49-F238E27FC236}">
                <a16:creationId xmlns:a16="http://schemas.microsoft.com/office/drawing/2014/main" id="{DB773A2C-A3CF-2C4B-AD53-E38094FCAD58}"/>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019E3971-6E93-0D44-ABCA-B5DC1D5D3802}"/>
              </a:ext>
            </a:extLst>
          </p:cNvPr>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2720240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B448F7-45EF-4124-A87A-C69E0C7D0FC0}" type="datetimeFigureOut">
              <a:rPr lang="en-AU" smtClean="0"/>
              <a:t>16/2/2024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5648155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AC7C-BCE1-8C44-82AD-D2E8B26637A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A772CCE-17D5-A341-8BED-DBF8CF28CE49}"/>
              </a:ext>
            </a:extLst>
          </p:cNvPr>
          <p:cNvSpPr>
            <a:spLocks noGrp="1"/>
          </p:cNvSpPr>
          <p:nvPr>
            <p:ph type="dt" sz="half" idx="10"/>
          </p:nvPr>
        </p:nvSpPr>
        <p:spPr/>
        <p:txBody>
          <a:bodyPr/>
          <a:lstStyle/>
          <a:p>
            <a:fld id="{37B448F7-45EF-4124-A87A-C69E0C7D0FC0}" type="datetimeFigureOut">
              <a:rPr lang="en-AU" smtClean="0"/>
              <a:t>16/2/2024</a:t>
            </a:fld>
            <a:endParaRPr lang="en-AU"/>
          </a:p>
        </p:txBody>
      </p:sp>
      <p:sp>
        <p:nvSpPr>
          <p:cNvPr id="4" name="Footer Placeholder 3">
            <a:extLst>
              <a:ext uri="{FF2B5EF4-FFF2-40B4-BE49-F238E27FC236}">
                <a16:creationId xmlns:a16="http://schemas.microsoft.com/office/drawing/2014/main" id="{1B7567FC-55E4-DA4B-A041-A33D887E084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EC5FC1F-0F14-D845-975F-EB2E1688E3ED}"/>
              </a:ext>
            </a:extLst>
          </p:cNvPr>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22276622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7A75B9-2FD4-5640-941B-04F767994854}"/>
              </a:ext>
            </a:extLst>
          </p:cNvPr>
          <p:cNvSpPr>
            <a:spLocks noGrp="1"/>
          </p:cNvSpPr>
          <p:nvPr>
            <p:ph type="dt" sz="half" idx="10"/>
          </p:nvPr>
        </p:nvSpPr>
        <p:spPr/>
        <p:txBody>
          <a:bodyPr/>
          <a:lstStyle/>
          <a:p>
            <a:fld id="{37B448F7-45EF-4124-A87A-C69E0C7D0FC0}" type="datetimeFigureOut">
              <a:rPr lang="en-AU" smtClean="0"/>
              <a:t>16/2/2024</a:t>
            </a:fld>
            <a:endParaRPr lang="en-AU"/>
          </a:p>
        </p:txBody>
      </p:sp>
      <p:sp>
        <p:nvSpPr>
          <p:cNvPr id="3" name="Footer Placeholder 2">
            <a:extLst>
              <a:ext uri="{FF2B5EF4-FFF2-40B4-BE49-F238E27FC236}">
                <a16:creationId xmlns:a16="http://schemas.microsoft.com/office/drawing/2014/main" id="{07957AEA-3FBE-9B45-9A38-A10E1C3470C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11FE823-CD3B-8E46-8639-C3A46DA8E33F}"/>
              </a:ext>
            </a:extLst>
          </p:cNvPr>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26508559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C6BD-8506-704A-9ED5-5D6D157DE6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DAD511E-7750-5E49-A4E3-5675252A8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64A91C7-57F1-064E-B71F-9F04CD88B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648C24-A86F-874B-979D-9DE09A109C95}"/>
              </a:ext>
            </a:extLst>
          </p:cNvPr>
          <p:cNvSpPr>
            <a:spLocks noGrp="1"/>
          </p:cNvSpPr>
          <p:nvPr>
            <p:ph type="dt" sz="half" idx="10"/>
          </p:nvPr>
        </p:nvSpPr>
        <p:spPr/>
        <p:txBody>
          <a:bodyPr/>
          <a:lstStyle/>
          <a:p>
            <a:fld id="{EB4A040C-AFE5-D041-8C72-22BDA07FA393}" type="datetime1">
              <a:rPr lang="en-US" smtClean="0"/>
              <a:pPr/>
              <a:t>2/16/24</a:t>
            </a:fld>
            <a:endParaRPr lang="en-US"/>
          </a:p>
        </p:txBody>
      </p:sp>
      <p:sp>
        <p:nvSpPr>
          <p:cNvPr id="6" name="Footer Placeholder 5">
            <a:extLst>
              <a:ext uri="{FF2B5EF4-FFF2-40B4-BE49-F238E27FC236}">
                <a16:creationId xmlns:a16="http://schemas.microsoft.com/office/drawing/2014/main" id="{3A4292F7-86CD-F946-B6B8-BFDD99316A1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60DD163-9359-6E46-BE6F-30DB6C6AD335}"/>
              </a:ext>
            </a:extLst>
          </p:cNvPr>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30039441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7C23-092C-A84F-9BB5-04A6DA6376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6FCF66D-DF35-1045-92FB-997E6ED6A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D184AF-0362-C94B-9A06-E988C190E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389723-2031-8F45-8D7C-D6A2241C150F}"/>
              </a:ext>
            </a:extLst>
          </p:cNvPr>
          <p:cNvSpPr>
            <a:spLocks noGrp="1"/>
          </p:cNvSpPr>
          <p:nvPr>
            <p:ph type="dt" sz="half" idx="10"/>
          </p:nvPr>
        </p:nvSpPr>
        <p:spPr/>
        <p:txBody>
          <a:bodyPr/>
          <a:lstStyle/>
          <a:p>
            <a:fld id="{37B448F7-45EF-4124-A87A-C69E0C7D0FC0}" type="datetimeFigureOut">
              <a:rPr lang="en-AU" smtClean="0"/>
              <a:t>16/2/2024</a:t>
            </a:fld>
            <a:endParaRPr lang="en-AU"/>
          </a:p>
        </p:txBody>
      </p:sp>
      <p:sp>
        <p:nvSpPr>
          <p:cNvPr id="6" name="Footer Placeholder 5">
            <a:extLst>
              <a:ext uri="{FF2B5EF4-FFF2-40B4-BE49-F238E27FC236}">
                <a16:creationId xmlns:a16="http://schemas.microsoft.com/office/drawing/2014/main" id="{EF18DA8F-7643-5748-A2AB-6F7594D1FD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C8A9192-5D87-784C-B3D4-6473823BA9C4}"/>
              </a:ext>
            </a:extLst>
          </p:cNvPr>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29584803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9FEE-0707-F94F-A584-E25A3E8DE4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35943E-6642-814D-BE11-0F767316E0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96E244-C47C-ED43-8EC4-92D2F5FAE774}"/>
              </a:ext>
            </a:extLst>
          </p:cNvPr>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a:extLst>
              <a:ext uri="{FF2B5EF4-FFF2-40B4-BE49-F238E27FC236}">
                <a16:creationId xmlns:a16="http://schemas.microsoft.com/office/drawing/2014/main" id="{9E6238D4-8A8D-BD43-91BA-1916313C299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0500F44-7E5A-0442-8C4B-1D6B43C04EB4}"/>
              </a:ext>
            </a:extLst>
          </p:cNvPr>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25722393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93456-A9FD-1A48-9CC9-6E85EE08D30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420D6B-D6AB-FF42-9201-D8D1B38EBE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57D696-76BC-D44D-B5AB-E0B5633194BC}"/>
              </a:ext>
            </a:extLst>
          </p:cNvPr>
          <p:cNvSpPr>
            <a:spLocks noGrp="1"/>
          </p:cNvSpPr>
          <p:nvPr>
            <p:ph type="dt" sz="half" idx="10"/>
          </p:nvPr>
        </p:nvSpPr>
        <p:spPr/>
        <p:txBody>
          <a:bodyPr/>
          <a:lstStyle/>
          <a:p>
            <a:fld id="{EB4A040C-AFE5-D041-8C72-22BDA07FA393}" type="datetime1">
              <a:rPr lang="en-US" smtClean="0"/>
              <a:pPr/>
              <a:t>2/16/24</a:t>
            </a:fld>
            <a:endParaRPr lang="en-US"/>
          </a:p>
        </p:txBody>
      </p:sp>
      <p:sp>
        <p:nvSpPr>
          <p:cNvPr id="5" name="Footer Placeholder 4">
            <a:extLst>
              <a:ext uri="{FF2B5EF4-FFF2-40B4-BE49-F238E27FC236}">
                <a16:creationId xmlns:a16="http://schemas.microsoft.com/office/drawing/2014/main" id="{774B747B-D495-DE4B-8977-65E73A7F155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55DC744-B15B-204F-9A02-0D6EAA3808A4}"/>
              </a:ext>
            </a:extLst>
          </p:cNvPr>
          <p:cNvSpPr>
            <a:spLocks noGrp="1"/>
          </p:cNvSpPr>
          <p:nvPr>
            <p:ph type="sldNum" sz="quarter" idx="12"/>
          </p:nvPr>
        </p:nvSpPr>
        <p:spPr/>
        <p:txBody>
          <a:bodyPr/>
          <a:lstStyle/>
          <a:p>
            <a:fld id="{227CF750-A42E-424C-9A99-DC9021A151E3}" type="slidenum">
              <a:rPr lang="en-US" smtClean="0"/>
              <a:pPr/>
              <a:t>‹#›</a:t>
            </a:fld>
            <a:endParaRPr lang="en-US"/>
          </a:p>
        </p:txBody>
      </p:sp>
    </p:spTree>
    <p:extLst>
      <p:ext uri="{BB962C8B-B14F-4D97-AF65-F5344CB8AC3E}">
        <p14:creationId xmlns:p14="http://schemas.microsoft.com/office/powerpoint/2010/main" val="4012318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37B448F7-45EF-4124-A87A-C69E0C7D0FC0}" type="datetimeFigureOut">
              <a:rPr lang="en-AU" smtClean="0"/>
              <a:t>16/2/2024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2507911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7B448F7-45EF-4124-A87A-C69E0C7D0FC0}" type="datetimeFigureOut">
              <a:rPr lang="en-AU" smtClean="0"/>
              <a:t>16/2/2024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9031721-7BC8-4035-A864-7649BE793F5B}" type="slidenum">
              <a:rPr lang="en-AU" smtClean="0"/>
              <a:t>‹#›</a:t>
            </a:fld>
            <a:endParaRPr lang="en-AU"/>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03976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B448F7-45EF-4124-A87A-C69E0C7D0FC0}" type="datetimeFigureOut">
              <a:rPr lang="en-AU" smtClean="0"/>
              <a:t>16/2/2024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40653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fld id="{0CFF5EE4-34D2-FF42-83C8-E7A0EEE0D9AC}" type="datetime1">
              <a:rPr lang="en-US"/>
              <a:pPr/>
              <a:t>2/16/24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D66F02-D3CB-0041-985C-80EA70566F6A}" type="slidenum">
              <a:rPr lang="en-US"/>
              <a:pPr/>
              <a:t>‹#›</a:t>
            </a:fld>
            <a:endParaRPr lang="en-US"/>
          </a:p>
        </p:txBody>
      </p:sp>
    </p:spTree>
    <p:extLst>
      <p:ext uri="{BB962C8B-B14F-4D97-AF65-F5344CB8AC3E}">
        <p14:creationId xmlns:p14="http://schemas.microsoft.com/office/powerpoint/2010/main" val="1136199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37B448F7-45EF-4124-A87A-C69E0C7D0FC0}" type="datetimeFigureOut">
              <a:rPr lang="en-AU" smtClean="0"/>
              <a:t>16/2/2024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31721-7BC8-4035-A864-7649BE793F5B}" type="slidenum">
              <a:rPr lang="en-AU" smtClean="0"/>
              <a:t>‹#›</a:t>
            </a:fld>
            <a:endParaRPr lang="en-AU"/>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Tree>
    <p:extLst>
      <p:ext uri="{BB962C8B-B14F-4D97-AF65-F5344CB8AC3E}">
        <p14:creationId xmlns:p14="http://schemas.microsoft.com/office/powerpoint/2010/main" val="349935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2287075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3981156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719263"/>
            <a:ext cx="5384800" cy="4411662"/>
          </a:xfrm>
        </p:spPr>
        <p:txBody>
          <a:bodyPr/>
          <a:lstStyle/>
          <a:p>
            <a:pPr lvl="0"/>
            <a:r>
              <a:rPr lang="en-US" noProof="0"/>
              <a:t>Click icon to add chart</a:t>
            </a:r>
          </a:p>
        </p:txBody>
      </p:sp>
      <p:sp>
        <p:nvSpPr>
          <p:cNvPr id="5" name="Rectangle 5"/>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US"/>
          </a:p>
        </p:txBody>
      </p:sp>
      <p:sp>
        <p:nvSpPr>
          <p:cNvPr id="6" name="Rectangle 6"/>
          <p:cNvSpPr>
            <a:spLocks noGrp="1" noChangeArrowheads="1"/>
          </p:cNvSpPr>
          <p:nvPr>
            <p:ph type="ftr" sz="quarter" idx="11"/>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000000"/>
                </a:solidFill>
              </a:defRPr>
            </a:lvl1pPr>
          </a:lstStyle>
          <a:p>
            <a:fld id="{0E7841A9-FC5A-9F4C-83F4-E3DCC4B93018}" type="slidenum">
              <a:rPr lang="en-US"/>
              <a:pPr/>
              <a:t>‹#›</a:t>
            </a:fld>
            <a:endParaRPr lang="en-US"/>
          </a:p>
        </p:txBody>
      </p:sp>
    </p:spTree>
    <p:extLst>
      <p:ext uri="{BB962C8B-B14F-4D97-AF65-F5344CB8AC3E}">
        <p14:creationId xmlns:p14="http://schemas.microsoft.com/office/powerpoint/2010/main" val="99514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5884" y="330201"/>
            <a:ext cx="9601200" cy="938213"/>
          </a:xfrm>
        </p:spPr>
        <p:txBody>
          <a:bodyPr/>
          <a:lstStyle/>
          <a:p>
            <a:r>
              <a:rPr lang="en-US"/>
              <a:t>Click to edit Master title style</a:t>
            </a:r>
            <a:endParaRPr lang="en-AU"/>
          </a:p>
        </p:txBody>
      </p:sp>
      <p:sp>
        <p:nvSpPr>
          <p:cNvPr id="3" name="Table Placeholder 2"/>
          <p:cNvSpPr>
            <a:spLocks noGrp="1"/>
          </p:cNvSpPr>
          <p:nvPr>
            <p:ph type="tbl" idx="1"/>
          </p:nvPr>
        </p:nvSpPr>
        <p:spPr>
          <a:xfrm>
            <a:off x="1775884" y="1557338"/>
            <a:ext cx="9601200" cy="4679950"/>
          </a:xfrm>
        </p:spPr>
        <p:txBody>
          <a:bodyPr/>
          <a:lstStyle/>
          <a:p>
            <a:r>
              <a:rPr lang="en-US"/>
              <a:t>Click icon to add table</a:t>
            </a:r>
            <a:endParaRPr lang="en-AU"/>
          </a:p>
        </p:txBody>
      </p:sp>
    </p:spTree>
    <p:extLst>
      <p:ext uri="{BB962C8B-B14F-4D97-AF65-F5344CB8AC3E}">
        <p14:creationId xmlns:p14="http://schemas.microsoft.com/office/powerpoint/2010/main" val="3572654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6718" y="414338"/>
            <a:ext cx="9560983" cy="938212"/>
          </a:xfrm>
        </p:spPr>
        <p:txBody>
          <a:bodyPr/>
          <a:lstStyle/>
          <a:p>
            <a:r>
              <a:rPr lang="en-US"/>
              <a:t>Click to edit Master title style</a:t>
            </a:r>
          </a:p>
        </p:txBody>
      </p:sp>
      <p:sp>
        <p:nvSpPr>
          <p:cNvPr id="3" name="Text Placeholder 2"/>
          <p:cNvSpPr>
            <a:spLocks noGrp="1"/>
          </p:cNvSpPr>
          <p:nvPr>
            <p:ph type="body" sz="half" idx="1"/>
          </p:nvPr>
        </p:nvSpPr>
        <p:spPr>
          <a:xfrm>
            <a:off x="203201" y="1638300"/>
            <a:ext cx="5196417"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02818" y="1638300"/>
            <a:ext cx="5198533"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2382348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2905693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343817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3781351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7B448F7-45EF-4124-A87A-C69E0C7D0FC0}" type="datetimeFigureOut">
              <a:rPr lang="en-AU" smtClean="0"/>
              <a:t>16/2/2024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61688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lvl1pPr>
              <a:defRPr/>
            </a:lvl1pPr>
          </a:lstStyle>
          <a:p>
            <a:fld id="{FF39AA60-77F6-2340-93F3-B6FBBFA37D54}" type="datetime1">
              <a:rPr lang="en-US"/>
              <a:pPr/>
              <a:t>2/16/24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00689B-FDB2-2648-8A47-8485A6A61159}" type="slidenum">
              <a:rPr lang="en-US"/>
              <a:pPr/>
              <a:t>‹#›</a:t>
            </a:fld>
            <a:endParaRPr lang="en-US"/>
          </a:p>
        </p:txBody>
      </p:sp>
    </p:spTree>
    <p:extLst>
      <p:ext uri="{BB962C8B-B14F-4D97-AF65-F5344CB8AC3E}">
        <p14:creationId xmlns:p14="http://schemas.microsoft.com/office/powerpoint/2010/main" val="519355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7B448F7-45EF-4124-A87A-C69E0C7D0FC0}" type="datetimeFigureOut">
              <a:rPr lang="en-AU" smtClean="0"/>
              <a:t>16/2/2024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3968723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7B448F7-45EF-4124-A87A-C69E0C7D0FC0}" type="datetimeFigureOut">
              <a:rPr lang="en-AU" smtClean="0"/>
              <a:t>16/2/2024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3904161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48F7-45EF-4124-A87A-C69E0C7D0FC0}" type="datetimeFigureOut">
              <a:rPr lang="en-AU" smtClean="0"/>
              <a:t>16/2/2024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3205161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B448F7-45EF-4124-A87A-C69E0C7D0FC0}" type="datetimeFigureOut">
              <a:rPr lang="en-AU" smtClean="0"/>
              <a:t>16/2/2024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518275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B448F7-45EF-4124-A87A-C69E0C7D0FC0}" type="datetimeFigureOut">
              <a:rPr lang="en-AU" smtClean="0"/>
              <a:t>16/2/2024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2662586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325771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B448F7-45EF-4124-A87A-C69E0C7D0FC0}" type="datetimeFigureOut">
              <a:rPr lang="en-AU" smtClean="0"/>
              <a:t>16/2/2024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031721-7BC8-4035-A864-7649BE793F5B}" type="slidenum">
              <a:rPr lang="en-AU" smtClean="0"/>
              <a:t>‹#›</a:t>
            </a:fld>
            <a:endParaRPr lang="en-AU"/>
          </a:p>
        </p:txBody>
      </p:sp>
    </p:spTree>
    <p:extLst>
      <p:ext uri="{BB962C8B-B14F-4D97-AF65-F5344CB8AC3E}">
        <p14:creationId xmlns:p14="http://schemas.microsoft.com/office/powerpoint/2010/main" val="104073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94943" y="185658"/>
            <a:ext cx="9875520" cy="1472184"/>
          </a:xfrm>
        </p:spPr>
        <p:txBody>
          <a:bodyPr anchor="b"/>
          <a:lstStyle>
            <a:lvl1pPr algn="l">
              <a:defRPr/>
            </a:lvl1pPr>
            <a:extLst/>
          </a:lstStyle>
          <a:p>
            <a:r>
              <a:rPr kumimoji="0" lang="en-US"/>
              <a:t>Click to edit Master title style</a:t>
            </a:r>
            <a:endParaRPr kumimoji="0" lang="en-US" dirty="0"/>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AU">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931017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7488" y="116632"/>
            <a:ext cx="9997440" cy="936104"/>
          </a:xfrm>
        </p:spPr>
        <p:txBody>
          <a:bodyPr>
            <a:noAutofit/>
          </a:bodyPr>
          <a:lstStyle>
            <a:lvl1pPr>
              <a:defRPr sz="4400" b="1"/>
            </a:lvl1pPr>
            <a:extLst/>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Tree>
    <p:extLst>
      <p:ext uri="{BB962C8B-B14F-4D97-AF65-F5344CB8AC3E}">
        <p14:creationId xmlns:p14="http://schemas.microsoft.com/office/powerpoint/2010/main" val="1532815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27262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p:txBody>
          <a:bodyPr/>
          <a:lstStyle>
            <a:lvl1pPr>
              <a:defRPr/>
            </a:lvl1pPr>
          </a:lstStyle>
          <a:p>
            <a:fld id="{EBD815A8-806B-1B4E-9015-2188E465DB48}" type="datetime1">
              <a:rPr lang="en-US"/>
              <a:pPr/>
              <a:t>2/16/24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CC688A-5C61-724F-AC91-E65528A0AA26}" type="slidenum">
              <a:rPr lang="en-US"/>
              <a:pPr/>
              <a:t>‹#›</a:t>
            </a:fld>
            <a:endParaRPr lang="en-US"/>
          </a:p>
        </p:txBody>
      </p:sp>
    </p:spTree>
    <p:extLst>
      <p:ext uri="{BB962C8B-B14F-4D97-AF65-F5344CB8AC3E}">
        <p14:creationId xmlns:p14="http://schemas.microsoft.com/office/powerpoint/2010/main" val="3714232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AU">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Tree>
    <p:extLst>
      <p:ext uri="{BB962C8B-B14F-4D97-AF65-F5344CB8AC3E}">
        <p14:creationId xmlns:p14="http://schemas.microsoft.com/office/powerpoint/2010/main" val="3067346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AU">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Tree>
    <p:extLst>
      <p:ext uri="{BB962C8B-B14F-4D97-AF65-F5344CB8AC3E}">
        <p14:creationId xmlns:p14="http://schemas.microsoft.com/office/powerpoint/2010/main" val="3453971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AU">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Tree>
    <p:extLst>
      <p:ext uri="{BB962C8B-B14F-4D97-AF65-F5344CB8AC3E}">
        <p14:creationId xmlns:p14="http://schemas.microsoft.com/office/powerpoint/2010/main" val="732157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AU">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9746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AU">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Tree>
    <p:extLst>
      <p:ext uri="{BB962C8B-B14F-4D97-AF65-F5344CB8AC3E}">
        <p14:creationId xmlns:p14="http://schemas.microsoft.com/office/powerpoint/2010/main" val="1507744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AU">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Tree>
    <p:extLst>
      <p:ext uri="{BB962C8B-B14F-4D97-AF65-F5344CB8AC3E}">
        <p14:creationId xmlns:p14="http://schemas.microsoft.com/office/powerpoint/2010/main" val="3529594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Tree>
    <p:extLst>
      <p:ext uri="{BB962C8B-B14F-4D97-AF65-F5344CB8AC3E}">
        <p14:creationId xmlns:p14="http://schemas.microsoft.com/office/powerpoint/2010/main" val="117051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Tree>
    <p:extLst>
      <p:ext uri="{BB962C8B-B14F-4D97-AF65-F5344CB8AC3E}">
        <p14:creationId xmlns:p14="http://schemas.microsoft.com/office/powerpoint/2010/main" val="47367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5884" y="330201"/>
            <a:ext cx="9601200" cy="938213"/>
          </a:xfrm>
        </p:spPr>
        <p:txBody>
          <a:bodyPr/>
          <a:lstStyle/>
          <a:p>
            <a:r>
              <a:rPr lang="en-US"/>
              <a:t>Click to edit Master title style</a:t>
            </a:r>
            <a:endParaRPr lang="en-AU"/>
          </a:p>
        </p:txBody>
      </p:sp>
      <p:sp>
        <p:nvSpPr>
          <p:cNvPr id="3" name="Table Placeholder 2"/>
          <p:cNvSpPr>
            <a:spLocks noGrp="1"/>
          </p:cNvSpPr>
          <p:nvPr>
            <p:ph type="tbl" idx="1"/>
          </p:nvPr>
        </p:nvSpPr>
        <p:spPr>
          <a:xfrm>
            <a:off x="1775884" y="1557338"/>
            <a:ext cx="9601200" cy="4679950"/>
          </a:xfrm>
        </p:spPr>
        <p:txBody>
          <a:bodyPr/>
          <a:lstStyle/>
          <a:p>
            <a:r>
              <a:rPr lang="en-US"/>
              <a:t>Click icon to add table</a:t>
            </a:r>
            <a:endParaRPr lang="en-AU"/>
          </a:p>
        </p:txBody>
      </p:sp>
    </p:spTree>
    <p:extLst>
      <p:ext uri="{BB962C8B-B14F-4D97-AF65-F5344CB8AC3E}">
        <p14:creationId xmlns:p14="http://schemas.microsoft.com/office/powerpoint/2010/main" val="2541244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5884" y="330201"/>
            <a:ext cx="9601200" cy="938213"/>
          </a:xfrm>
        </p:spPr>
        <p:txBody>
          <a:bodyPr/>
          <a:lstStyle/>
          <a:p>
            <a:r>
              <a:rPr lang="en-US"/>
              <a:t>Click to edit Master title style</a:t>
            </a:r>
            <a:endParaRPr lang="en-AU"/>
          </a:p>
        </p:txBody>
      </p:sp>
      <p:sp>
        <p:nvSpPr>
          <p:cNvPr id="3" name="Text Placeholder 2"/>
          <p:cNvSpPr>
            <a:spLocks noGrp="1"/>
          </p:cNvSpPr>
          <p:nvPr>
            <p:ph type="body" sz="half" idx="1"/>
          </p:nvPr>
        </p:nvSpPr>
        <p:spPr>
          <a:xfrm>
            <a:off x="1775884" y="1557338"/>
            <a:ext cx="4699000"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78084" y="1557338"/>
            <a:ext cx="4699000"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073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p:txBody>
          <a:bodyPr/>
          <a:lstStyle>
            <a:lvl1pPr>
              <a:defRPr/>
            </a:lvl1pPr>
          </a:lstStyle>
          <a:p>
            <a:fld id="{AEC9FBFD-019F-9E47-A2AD-BA983C608135}" type="datetime1">
              <a:rPr lang="en-US"/>
              <a:pPr/>
              <a:t>2/16/24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C0DB97E-30A5-3441-B436-3D06651831E8}" type="slidenum">
              <a:rPr lang="en-US"/>
              <a:pPr/>
              <a:t>‹#›</a:t>
            </a:fld>
            <a:endParaRPr lang="en-US"/>
          </a:p>
        </p:txBody>
      </p:sp>
    </p:spTree>
    <p:extLst>
      <p:ext uri="{BB962C8B-B14F-4D97-AF65-F5344CB8AC3E}">
        <p14:creationId xmlns:p14="http://schemas.microsoft.com/office/powerpoint/2010/main" val="2197667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719263"/>
            <a:ext cx="5384800" cy="4411662"/>
          </a:xfrm>
        </p:spPr>
        <p:txBody>
          <a:bodyPr/>
          <a:lstStyle/>
          <a:p>
            <a:pPr lvl="0"/>
            <a:r>
              <a:rPr lang="en-US" noProof="0"/>
              <a:t>Click icon to add chart</a:t>
            </a:r>
          </a:p>
        </p:txBody>
      </p:sp>
      <p:sp>
        <p:nvSpPr>
          <p:cNvPr id="5" name="Rectangle 5"/>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US"/>
          </a:p>
        </p:txBody>
      </p:sp>
      <p:sp>
        <p:nvSpPr>
          <p:cNvPr id="6" name="Rectangle 6"/>
          <p:cNvSpPr>
            <a:spLocks noGrp="1" noChangeArrowheads="1"/>
          </p:cNvSpPr>
          <p:nvPr>
            <p:ph type="ftr" sz="quarter" idx="11"/>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000000"/>
                </a:solidFill>
              </a:defRPr>
            </a:lvl1pPr>
          </a:lstStyle>
          <a:p>
            <a:fld id="{0E7841A9-FC5A-9F4C-83F4-E3DCC4B93018}" type="slidenum">
              <a:rPr lang="en-US"/>
              <a:pPr/>
              <a:t>‹#›</a:t>
            </a:fld>
            <a:endParaRPr lang="en-US"/>
          </a:p>
        </p:txBody>
      </p:sp>
    </p:spTree>
    <p:extLst>
      <p:ext uri="{BB962C8B-B14F-4D97-AF65-F5344CB8AC3E}">
        <p14:creationId xmlns:p14="http://schemas.microsoft.com/office/powerpoint/2010/main" val="3737584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94943" y="185658"/>
            <a:ext cx="9875520" cy="1472184"/>
          </a:xfrm>
        </p:spPr>
        <p:txBody>
          <a:bodyPr anchor="b"/>
          <a:lstStyle>
            <a:lvl1pPr algn="l">
              <a:defRPr/>
            </a:lvl1pPr>
            <a:extLst/>
          </a:lstStyle>
          <a:p>
            <a:r>
              <a:rPr kumimoji="0" lang="en-US"/>
              <a:t>Click to edit Master title style</a:t>
            </a:r>
            <a:endParaRPr kumimoji="0" lang="en-US" dirty="0"/>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20" name="Footer Placeholder 19"/>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10" name="Slide Number Placeholder 9"/>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212284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7488" y="116632"/>
            <a:ext cx="9997440" cy="936104"/>
          </a:xfrm>
        </p:spPr>
        <p:txBody>
          <a:bodyPr>
            <a:noAutofit/>
          </a:bodyPr>
          <a:lstStyle>
            <a:lvl1pPr>
              <a:defRPr sz="4400" b="1"/>
            </a:lvl1pPr>
            <a:extLst/>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Tree>
    <p:extLst>
      <p:ext uri="{BB962C8B-B14F-4D97-AF65-F5344CB8AC3E}">
        <p14:creationId xmlns:p14="http://schemas.microsoft.com/office/powerpoint/2010/main" val="1686088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1908395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Tree>
    <p:extLst>
      <p:ext uri="{BB962C8B-B14F-4D97-AF65-F5344CB8AC3E}">
        <p14:creationId xmlns:p14="http://schemas.microsoft.com/office/powerpoint/2010/main" val="2409938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8" name="Footer Placeholder 7"/>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9" name="Slide Number Placeholder 8"/>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Tree>
    <p:extLst>
      <p:ext uri="{BB962C8B-B14F-4D97-AF65-F5344CB8AC3E}">
        <p14:creationId xmlns:p14="http://schemas.microsoft.com/office/powerpoint/2010/main" val="1717434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4" name="Footer Placeholder 3"/>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5" name="Slide Number Placeholder 4"/>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Tree>
    <p:extLst>
      <p:ext uri="{BB962C8B-B14F-4D97-AF65-F5344CB8AC3E}">
        <p14:creationId xmlns:p14="http://schemas.microsoft.com/office/powerpoint/2010/main" val="733600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2" name="Date Placeholder 1"/>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3" name="Footer Placeholder 2"/>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4" name="Slide Number Placeholder 3"/>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1644376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Tree>
    <p:extLst>
      <p:ext uri="{BB962C8B-B14F-4D97-AF65-F5344CB8AC3E}">
        <p14:creationId xmlns:p14="http://schemas.microsoft.com/office/powerpoint/2010/main" val="2993114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latin typeface="Gill Sans MT"/>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ill Sans MT"/>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Tree>
    <p:extLst>
      <p:ext uri="{BB962C8B-B14F-4D97-AF65-F5344CB8AC3E}">
        <p14:creationId xmlns:p14="http://schemas.microsoft.com/office/powerpoint/2010/main" val="277519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E56E090-E84D-2C42-876D-25A78F0D215B}" type="datetime1">
              <a:rPr lang="en-US"/>
              <a:pPr/>
              <a:t>2/16/24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25EE727-454E-D046-957F-C0857A12B1DB}" type="slidenum">
              <a:rPr lang="en-US"/>
              <a:pPr/>
              <a:t>‹#›</a:t>
            </a:fld>
            <a:endParaRPr lang="en-US"/>
          </a:p>
        </p:txBody>
      </p:sp>
    </p:spTree>
    <p:extLst>
      <p:ext uri="{BB962C8B-B14F-4D97-AF65-F5344CB8AC3E}">
        <p14:creationId xmlns:p14="http://schemas.microsoft.com/office/powerpoint/2010/main" val="1222000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Tree>
    <p:extLst>
      <p:ext uri="{BB962C8B-B14F-4D97-AF65-F5344CB8AC3E}">
        <p14:creationId xmlns:p14="http://schemas.microsoft.com/office/powerpoint/2010/main" val="16693823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Tree>
    <p:extLst>
      <p:ext uri="{BB962C8B-B14F-4D97-AF65-F5344CB8AC3E}">
        <p14:creationId xmlns:p14="http://schemas.microsoft.com/office/powerpoint/2010/main" val="3270248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5884" y="330201"/>
            <a:ext cx="9601200" cy="938213"/>
          </a:xfrm>
        </p:spPr>
        <p:txBody>
          <a:bodyPr/>
          <a:lstStyle/>
          <a:p>
            <a:r>
              <a:rPr lang="en-US"/>
              <a:t>Click to edit Master title style</a:t>
            </a:r>
            <a:endParaRPr lang="en-AU"/>
          </a:p>
        </p:txBody>
      </p:sp>
      <p:sp>
        <p:nvSpPr>
          <p:cNvPr id="3" name="Table Placeholder 2"/>
          <p:cNvSpPr>
            <a:spLocks noGrp="1"/>
          </p:cNvSpPr>
          <p:nvPr>
            <p:ph type="tbl" idx="1"/>
          </p:nvPr>
        </p:nvSpPr>
        <p:spPr>
          <a:xfrm>
            <a:off x="1775884" y="1557338"/>
            <a:ext cx="9601200" cy="4679950"/>
          </a:xfrm>
        </p:spPr>
        <p:txBody>
          <a:bodyPr/>
          <a:lstStyle/>
          <a:p>
            <a:r>
              <a:rPr lang="en-US"/>
              <a:t>Click icon to add table</a:t>
            </a:r>
            <a:endParaRPr lang="en-AU"/>
          </a:p>
        </p:txBody>
      </p:sp>
    </p:spTree>
    <p:extLst>
      <p:ext uri="{BB962C8B-B14F-4D97-AF65-F5344CB8AC3E}">
        <p14:creationId xmlns:p14="http://schemas.microsoft.com/office/powerpoint/2010/main" val="2108468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5884" y="330201"/>
            <a:ext cx="9601200" cy="938213"/>
          </a:xfrm>
        </p:spPr>
        <p:txBody>
          <a:bodyPr/>
          <a:lstStyle/>
          <a:p>
            <a:r>
              <a:rPr lang="en-US"/>
              <a:t>Click to edit Master title style</a:t>
            </a:r>
            <a:endParaRPr lang="en-AU"/>
          </a:p>
        </p:txBody>
      </p:sp>
      <p:sp>
        <p:nvSpPr>
          <p:cNvPr id="3" name="Text Placeholder 2"/>
          <p:cNvSpPr>
            <a:spLocks noGrp="1"/>
          </p:cNvSpPr>
          <p:nvPr>
            <p:ph type="body" sz="half" idx="1"/>
          </p:nvPr>
        </p:nvSpPr>
        <p:spPr>
          <a:xfrm>
            <a:off x="1775884" y="1557338"/>
            <a:ext cx="4699000"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78084" y="1557338"/>
            <a:ext cx="4699000"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47185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719263"/>
            <a:ext cx="5384800" cy="4411662"/>
          </a:xfrm>
        </p:spPr>
        <p:txBody>
          <a:bodyPr/>
          <a:lstStyle/>
          <a:p>
            <a:pPr lvl="0"/>
            <a:r>
              <a:rPr lang="en-US" noProof="0"/>
              <a:t>Click icon to add chart</a:t>
            </a:r>
          </a:p>
        </p:txBody>
      </p:sp>
      <p:sp>
        <p:nvSpPr>
          <p:cNvPr id="5" name="Rectangle 5"/>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US">
              <a:latin typeface="Gill Sans MT"/>
            </a:endParaRPr>
          </a:p>
        </p:txBody>
      </p:sp>
      <p:sp>
        <p:nvSpPr>
          <p:cNvPr id="6" name="Rectangle 6"/>
          <p:cNvSpPr>
            <a:spLocks noGrp="1" noChangeArrowheads="1"/>
          </p:cNvSpPr>
          <p:nvPr>
            <p:ph type="ftr" sz="quarter" idx="11"/>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US">
              <a:latin typeface="Gill Sans MT"/>
            </a:endParaRPr>
          </a:p>
        </p:txBody>
      </p:sp>
      <p:sp>
        <p:nvSpPr>
          <p:cNvPr id="7" name="Rectangle 7"/>
          <p:cNvSpPr>
            <a:spLocks noGrp="1" noChangeArrowheads="1"/>
          </p:cNvSpPr>
          <p:nvPr>
            <p:ph type="sldNum" sz="quarter" idx="12"/>
          </p:nvPr>
        </p:nvSpPr>
        <p:spPr/>
        <p:txBody>
          <a:bodyPr/>
          <a:lstStyle>
            <a:lvl1pPr>
              <a:defRPr>
                <a:solidFill>
                  <a:srgbClr val="000000"/>
                </a:solidFill>
              </a:defRPr>
            </a:lvl1pPr>
          </a:lstStyle>
          <a:p>
            <a:fld id="{0E7841A9-FC5A-9F4C-83F4-E3DCC4B93018}" type="slidenum">
              <a:rPr lang="en-US">
                <a:latin typeface="Gill Sans MT"/>
              </a:rPr>
              <a:pPr/>
              <a:t>‹#›</a:t>
            </a:fld>
            <a:endParaRPr lang="en-US">
              <a:latin typeface="Gill Sans MT"/>
            </a:endParaRPr>
          </a:p>
        </p:txBody>
      </p:sp>
    </p:spTree>
    <p:extLst>
      <p:ext uri="{BB962C8B-B14F-4D97-AF65-F5344CB8AC3E}">
        <p14:creationId xmlns:p14="http://schemas.microsoft.com/office/powerpoint/2010/main" val="2962622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50934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49537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323485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2134" y="1296989"/>
            <a:ext cx="51435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8834" y="1296989"/>
            <a:ext cx="51435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0934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10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BBF41E5-9838-A74A-B628-90D4D2528CD7}" type="datetime1">
              <a:rPr lang="en-US"/>
              <a:pPr/>
              <a:t>2/16/24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8825310-F93B-D442-ADAF-7C0D8D06BB81}" type="slidenum">
              <a:rPr lang="en-US"/>
              <a:pPr/>
              <a:t>‹#›</a:t>
            </a:fld>
            <a:endParaRPr lang="en-US"/>
          </a:p>
        </p:txBody>
      </p:sp>
    </p:spTree>
    <p:extLst>
      <p:ext uri="{BB962C8B-B14F-4D97-AF65-F5344CB8AC3E}">
        <p14:creationId xmlns:p14="http://schemas.microsoft.com/office/powerpoint/2010/main" val="1076853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4801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379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87191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570962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2800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9784" y="365125"/>
            <a:ext cx="2622549" cy="5691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2133" y="365125"/>
            <a:ext cx="7664451" cy="56911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8301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2134" y="365126"/>
            <a:ext cx="9785351" cy="931863"/>
          </a:xfrm>
        </p:spPr>
        <p:txBody>
          <a:bodyPr/>
          <a:lstStyle/>
          <a:p>
            <a:r>
              <a:rPr lang="en-US"/>
              <a:t>Click to edit Master title style</a:t>
            </a:r>
          </a:p>
        </p:txBody>
      </p:sp>
      <p:sp>
        <p:nvSpPr>
          <p:cNvPr id="3" name="Table Placeholder 2"/>
          <p:cNvSpPr>
            <a:spLocks noGrp="1"/>
          </p:cNvSpPr>
          <p:nvPr>
            <p:ph type="tbl" idx="1"/>
          </p:nvPr>
        </p:nvSpPr>
        <p:spPr>
          <a:xfrm>
            <a:off x="982133" y="1296989"/>
            <a:ext cx="10490200" cy="4759325"/>
          </a:xfrm>
        </p:spPr>
        <p:txBody>
          <a:bodyPr/>
          <a:lstStyle/>
          <a:p>
            <a:pPr lvl="0"/>
            <a:r>
              <a:rPr lang="en-US" noProof="0"/>
              <a:t>Click icon to add table</a:t>
            </a:r>
          </a:p>
        </p:txBody>
      </p:sp>
    </p:spTree>
    <p:extLst>
      <p:ext uri="{BB962C8B-B14F-4D97-AF65-F5344CB8AC3E}">
        <p14:creationId xmlns:p14="http://schemas.microsoft.com/office/powerpoint/2010/main" val="14701137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365126"/>
            <a:ext cx="9785351" cy="931863"/>
          </a:xfrm>
        </p:spPr>
        <p:txBody>
          <a:bodyPr/>
          <a:lstStyle/>
          <a:p>
            <a:r>
              <a:rPr lang="en-US"/>
              <a:t>Click to edit Master title style</a:t>
            </a:r>
          </a:p>
        </p:txBody>
      </p:sp>
      <p:sp>
        <p:nvSpPr>
          <p:cNvPr id="3" name="Content Placeholder 2"/>
          <p:cNvSpPr>
            <a:spLocks noGrp="1"/>
          </p:cNvSpPr>
          <p:nvPr>
            <p:ph sz="half" idx="1"/>
          </p:nvPr>
        </p:nvSpPr>
        <p:spPr>
          <a:xfrm>
            <a:off x="982134" y="1296989"/>
            <a:ext cx="5143500" cy="4759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28834" y="1296988"/>
            <a:ext cx="5143500" cy="23034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328834" y="3752851"/>
            <a:ext cx="5143500" cy="2303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8703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0018" y="573088"/>
            <a:ext cx="10229849" cy="685800"/>
          </a:xfrm>
        </p:spPr>
        <p:txBody>
          <a:bodyPr/>
          <a:lstStyle/>
          <a:p>
            <a:r>
              <a:rPr lang="en-US"/>
              <a:t>Click to edit Master title style</a:t>
            </a:r>
          </a:p>
        </p:txBody>
      </p:sp>
      <p:sp>
        <p:nvSpPr>
          <p:cNvPr id="3" name="Text Placeholder 2"/>
          <p:cNvSpPr>
            <a:spLocks noGrp="1"/>
          </p:cNvSpPr>
          <p:nvPr>
            <p:ph type="body" sz="half" idx="1"/>
          </p:nvPr>
        </p:nvSpPr>
        <p:spPr>
          <a:xfrm>
            <a:off x="1003301" y="1447800"/>
            <a:ext cx="5143500"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1" y="1447800"/>
            <a:ext cx="5143500"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1616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80017" y="573088"/>
            <a:ext cx="10513483" cy="5827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51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fld id="{4A0C96C7-6139-2B48-BDE8-2B76893D6FB8}" type="datetime1">
              <a:rPr lang="en-US"/>
              <a:pPr/>
              <a:t>2/16/24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DA941A-9392-DA48-9713-5D28B62770FD}" type="slidenum">
              <a:rPr lang="en-US"/>
              <a:pPr/>
              <a:t>‹#›</a:t>
            </a:fld>
            <a:endParaRPr lang="en-US"/>
          </a:p>
        </p:txBody>
      </p:sp>
    </p:spTree>
    <p:extLst>
      <p:ext uri="{BB962C8B-B14F-4D97-AF65-F5344CB8AC3E}">
        <p14:creationId xmlns:p14="http://schemas.microsoft.com/office/powerpoint/2010/main" val="28372775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80018" y="573088"/>
            <a:ext cx="10229849" cy="685800"/>
          </a:xfrm>
        </p:spPr>
        <p:txBody>
          <a:bodyPr/>
          <a:lstStyle/>
          <a:p>
            <a:r>
              <a:rPr lang="en-US"/>
              <a:t>Click to edit Master title style</a:t>
            </a:r>
          </a:p>
        </p:txBody>
      </p:sp>
      <p:sp>
        <p:nvSpPr>
          <p:cNvPr id="3" name="Content Placeholder 2"/>
          <p:cNvSpPr>
            <a:spLocks noGrp="1"/>
          </p:cNvSpPr>
          <p:nvPr>
            <p:ph sz="quarter" idx="1"/>
          </p:nvPr>
        </p:nvSpPr>
        <p:spPr>
          <a:xfrm>
            <a:off x="1003301" y="1447800"/>
            <a:ext cx="51435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50001" y="1447800"/>
            <a:ext cx="51435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03301" y="4000500"/>
            <a:ext cx="51435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50001" y="4000500"/>
            <a:ext cx="51435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1818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6"/>
          <p:cNvSpPr>
            <a:spLocks noChangeArrowheads="1"/>
          </p:cNvSpPr>
          <p:nvPr userDrawn="1"/>
        </p:nvSpPr>
        <p:spPr bwMode="auto">
          <a:xfrm>
            <a:off x="7249584" y="0"/>
            <a:ext cx="4942416"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4000" tIns="54000" rIns="54000" bIns="54000"/>
          <a:lstStyle/>
          <a:p>
            <a:pPr algn="ctr" fontAlgn="base">
              <a:lnSpc>
                <a:spcPct val="80000"/>
              </a:lnSpc>
              <a:spcBef>
                <a:spcPct val="0"/>
              </a:spcBef>
              <a:spcAft>
                <a:spcPct val="0"/>
              </a:spcAft>
            </a:pPr>
            <a:endParaRPr lang="en-US" sz="1200">
              <a:solidFill>
                <a:srgbClr val="CB719D"/>
              </a:solidFill>
              <a:latin typeface="Arial" charset="0"/>
              <a:ea typeface="MS PGothic" charset="0"/>
              <a:cs typeface="MS PGothic" charset="0"/>
            </a:endParaRPr>
          </a:p>
        </p:txBody>
      </p:sp>
      <p:sp>
        <p:nvSpPr>
          <p:cNvPr id="5" name="Rectangle 154"/>
          <p:cNvSpPr>
            <a:spLocks noChangeArrowheads="1"/>
          </p:cNvSpPr>
          <p:nvPr userDrawn="1"/>
        </p:nvSpPr>
        <p:spPr bwMode="auto">
          <a:xfrm>
            <a:off x="579967" y="752476"/>
            <a:ext cx="6093884" cy="58848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54000" tIns="54000" rIns="54000" bIns="54000" anchor="ctr"/>
          <a:lstStyle/>
          <a:p>
            <a:pPr algn="ctr" fontAlgn="base">
              <a:spcBef>
                <a:spcPct val="20000"/>
              </a:spcBef>
              <a:spcAft>
                <a:spcPct val="20000"/>
              </a:spcAft>
            </a:pPr>
            <a:r>
              <a:rPr lang="en-US" sz="3200">
                <a:solidFill>
                  <a:srgbClr val="000000"/>
                </a:solidFill>
                <a:latin typeface="Arial" charset="0"/>
                <a:ea typeface="MS PGothic" charset="0"/>
                <a:cs typeface="MS PGothic" charset="0"/>
              </a:rPr>
              <a:t>Book cover</a:t>
            </a:r>
          </a:p>
          <a:p>
            <a:pPr algn="ctr" fontAlgn="base">
              <a:spcBef>
                <a:spcPct val="20000"/>
              </a:spcBef>
              <a:spcAft>
                <a:spcPct val="20000"/>
              </a:spcAft>
            </a:pPr>
            <a:r>
              <a:rPr lang="en-US" sz="3200">
                <a:solidFill>
                  <a:srgbClr val="000000"/>
                </a:solidFill>
                <a:latin typeface="Arial" charset="0"/>
                <a:ea typeface="MS PGothic" charset="0"/>
                <a:cs typeface="MS PGothic" charset="0"/>
              </a:rPr>
              <a:t>16.35x12.7cm</a:t>
            </a:r>
          </a:p>
          <a:p>
            <a:pPr algn="ctr" fontAlgn="base">
              <a:spcBef>
                <a:spcPct val="20000"/>
              </a:spcBef>
              <a:spcAft>
                <a:spcPct val="20000"/>
              </a:spcAft>
            </a:pPr>
            <a:r>
              <a:rPr lang="en-US" sz="3200">
                <a:solidFill>
                  <a:srgbClr val="000000"/>
                </a:solidFill>
                <a:latin typeface="Arial" charset="0"/>
                <a:ea typeface="MS PGothic" charset="0"/>
                <a:cs typeface="MS PGothic" charset="0"/>
              </a:rPr>
              <a:t>No outline</a:t>
            </a:r>
          </a:p>
        </p:txBody>
      </p:sp>
      <p:pic>
        <p:nvPicPr>
          <p:cNvPr id="6" name="Picture 157" descr="high_res_cov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20184" y="727075"/>
            <a:ext cx="6053667" cy="580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58" name="Rectangle 38"/>
          <p:cNvSpPr>
            <a:spLocks noGrp="1" noChangeArrowheads="1"/>
          </p:cNvSpPr>
          <p:nvPr>
            <p:ph type="ctrTitle" sz="quarter"/>
          </p:nvPr>
        </p:nvSpPr>
        <p:spPr>
          <a:xfrm>
            <a:off x="7440085" y="981075"/>
            <a:ext cx="4607983" cy="2305050"/>
          </a:xfrm>
        </p:spPr>
        <p:txBody>
          <a:bodyPr/>
          <a:lstStyle>
            <a:lvl1pPr algn="ctr">
              <a:defRPr sz="4200" b="1"/>
            </a:lvl1pPr>
          </a:lstStyle>
          <a:p>
            <a:r>
              <a:rPr lang="en-US"/>
              <a:t>Click to edit Master title style</a:t>
            </a:r>
            <a:endParaRPr lang="en-AU"/>
          </a:p>
        </p:txBody>
      </p:sp>
      <p:sp>
        <p:nvSpPr>
          <p:cNvPr id="5162" name="Rectangle 42"/>
          <p:cNvSpPr>
            <a:spLocks noGrp="1" noChangeArrowheads="1"/>
          </p:cNvSpPr>
          <p:nvPr>
            <p:ph type="subTitle" sz="quarter" idx="1"/>
          </p:nvPr>
        </p:nvSpPr>
        <p:spPr>
          <a:xfrm>
            <a:off x="7440085" y="4292600"/>
            <a:ext cx="4607983" cy="2089150"/>
          </a:xfrm>
        </p:spPr>
        <p:txBody>
          <a:bodyPr/>
          <a:lstStyle>
            <a:lvl1pPr algn="ctr">
              <a:defRPr sz="2800"/>
            </a:lvl1pPr>
          </a:lstStyle>
          <a:p>
            <a:r>
              <a:rPr lang="en-US"/>
              <a:t>Click to edit Master subtitle style</a:t>
            </a:r>
            <a:endParaRPr lang="en-AU"/>
          </a:p>
        </p:txBody>
      </p:sp>
    </p:spTree>
    <p:extLst>
      <p:ext uri="{BB962C8B-B14F-4D97-AF65-F5344CB8AC3E}">
        <p14:creationId xmlns:p14="http://schemas.microsoft.com/office/powerpoint/2010/main" val="547372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002060"/>
                </a:solidFill>
              </a:defRPr>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3556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1016651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1" y="1638300"/>
            <a:ext cx="5196417"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02818" y="1638300"/>
            <a:ext cx="5198533"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40153880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25651602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3465952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19624895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33506354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121021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fld id="{B04C51C6-80D5-9240-92CC-DC607148028C}" type="datetime1">
              <a:rPr lang="en-US"/>
              <a:pPr/>
              <a:t>2/16/24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7886193-00BD-CC47-BB06-542B9EA6AED4}" type="slidenum">
              <a:rPr lang="en-US"/>
              <a:pPr/>
              <a:t>‹#›</a:t>
            </a:fld>
            <a:endParaRPr lang="en-US"/>
          </a:p>
        </p:txBody>
      </p:sp>
    </p:spTree>
    <p:extLst>
      <p:ext uri="{BB962C8B-B14F-4D97-AF65-F5344CB8AC3E}">
        <p14:creationId xmlns:p14="http://schemas.microsoft.com/office/powerpoint/2010/main" val="1904353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25709497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633" y="414338"/>
            <a:ext cx="2650067" cy="59039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1" y="414338"/>
            <a:ext cx="7751233" cy="59039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29677265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6718" y="414338"/>
            <a:ext cx="9560983" cy="938212"/>
          </a:xfrm>
        </p:spPr>
        <p:txBody>
          <a:bodyPr/>
          <a:lstStyle/>
          <a:p>
            <a:r>
              <a:rPr lang="en-US"/>
              <a:t>Click to edit Master title style</a:t>
            </a:r>
          </a:p>
        </p:txBody>
      </p:sp>
      <p:sp>
        <p:nvSpPr>
          <p:cNvPr id="3" name="Text Placeholder 2"/>
          <p:cNvSpPr>
            <a:spLocks noGrp="1"/>
          </p:cNvSpPr>
          <p:nvPr>
            <p:ph type="body" sz="half" idx="1"/>
          </p:nvPr>
        </p:nvSpPr>
        <p:spPr>
          <a:xfrm>
            <a:off x="203201" y="1638300"/>
            <a:ext cx="5196417"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02818" y="1638300"/>
            <a:ext cx="5198533"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9"/>
          <p:cNvSpPr>
            <a:spLocks noGrp="1" noChangeArrowheads="1"/>
          </p:cNvSpPr>
          <p:nvPr>
            <p:ph type="ftr" sz="quarter" idx="10"/>
          </p:nvPr>
        </p:nvSpPr>
        <p:spPr/>
        <p:txBody>
          <a:bodyPr/>
          <a:lstStyle>
            <a:lvl1pPr>
              <a:lnSpc>
                <a:spcPct val="80000"/>
              </a:lnSpc>
              <a:defRPr/>
            </a:lvl1pPr>
          </a:lstStyle>
          <a:p>
            <a:r>
              <a:rPr lang="en-US"/>
              <a:t>Copyright ©2012 Pearson Australia (a division of Pearson Australia Group Pty Ltd) – 9781442533714/Hubbard/Macroeconomics/2nd edition </a:t>
            </a:r>
            <a:endParaRPr lang="en-AU"/>
          </a:p>
        </p:txBody>
      </p:sp>
    </p:spTree>
    <p:extLst>
      <p:ext uri="{BB962C8B-B14F-4D97-AF65-F5344CB8AC3E}">
        <p14:creationId xmlns:p14="http://schemas.microsoft.com/office/powerpoint/2010/main" val="41320769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75884" y="330201"/>
            <a:ext cx="9601200" cy="938213"/>
          </a:xfrm>
        </p:spPr>
        <p:txBody>
          <a:bodyPr/>
          <a:lstStyle/>
          <a:p>
            <a:r>
              <a:rPr lang="en-US"/>
              <a:t>Click to edit Master title style</a:t>
            </a:r>
            <a:endParaRPr lang="en-AU"/>
          </a:p>
        </p:txBody>
      </p:sp>
      <p:sp>
        <p:nvSpPr>
          <p:cNvPr id="3" name="Content Placeholder 2"/>
          <p:cNvSpPr>
            <a:spLocks noGrp="1"/>
          </p:cNvSpPr>
          <p:nvPr>
            <p:ph sz="half" idx="1"/>
          </p:nvPr>
        </p:nvSpPr>
        <p:spPr>
          <a:xfrm>
            <a:off x="1775884" y="1557338"/>
            <a:ext cx="4699000"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678084" y="1557338"/>
            <a:ext cx="4699000"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284851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6F0ED"/>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12192000" cy="457200"/>
          </a:xfrm>
          <a:prstGeom prst="rect">
            <a:avLst/>
          </a:prstGeom>
          <a:solidFill>
            <a:srgbClr val="EC5D0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r>
              <a:rPr lang="en-US">
                <a:cs typeface="Arial" charset="0"/>
              </a:rPr>
              <a:t> </a:t>
            </a:r>
          </a:p>
        </p:txBody>
      </p:sp>
      <p:pic>
        <p:nvPicPr>
          <p:cNvPr id="3" name="Picture 3" descr="Pearson_Bound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317" y="6356351"/>
            <a:ext cx="2207683"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356351"/>
            <a:ext cx="2544233"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Mishkin_Macro2e_SE_mechanic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760633"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26103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8210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4503164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47800"/>
            <a:ext cx="5486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486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0106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9777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831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theme" Target="../theme/theme10.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theme" Target="../theme/theme11.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19" Type="http://schemas.openxmlformats.org/officeDocument/2006/relationships/image" Target="../media/image13.png"/><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2.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6.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8.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10.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heme" Target="../theme/theme9.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B4A040C-AFE5-D041-8C72-22BDA07FA393}" type="datetime1">
              <a:rPr lang="en-US"/>
              <a:pPr/>
              <a:t>2/16/24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27CF750-A42E-424C-9A99-DC9021A151E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B4A040C-AFE5-D041-8C72-22BDA07FA393}" type="datetime1">
              <a:rPr lang="en-US" smtClean="0"/>
              <a:pPr/>
              <a:t>2/16/24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27CF750-A42E-424C-9A99-DC9021A151E3}" type="slidenum">
              <a:rPr lang="en-US" smtClean="0"/>
              <a:pPr/>
              <a:t>‹#›</a:t>
            </a:fld>
            <a:endParaRPr lang="en-US"/>
          </a:p>
        </p:txBody>
      </p:sp>
    </p:spTree>
    <p:extLst>
      <p:ext uri="{BB962C8B-B14F-4D97-AF65-F5344CB8AC3E}">
        <p14:creationId xmlns:p14="http://schemas.microsoft.com/office/powerpoint/2010/main" val="2541727088"/>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 id="2147485204" r:id="rId12"/>
    <p:sldLayoutId id="2147485205" r:id="rId13"/>
    <p:sldLayoutId id="2147485206" r:id="rId14"/>
    <p:sldLayoutId id="2147485207" r:id="rId15"/>
    <p:sldLayoutId id="214748520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4A040C-AFE5-D041-8C72-22BDA07FA393}" type="datetime1">
              <a:rPr lang="en-US" smtClean="0"/>
              <a:pPr/>
              <a:t>2/16/24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7CF750-A42E-424C-9A99-DC9021A151E3}" type="slidenum">
              <a:rPr lang="en-US" smtClean="0"/>
              <a:pPr/>
              <a:t>‹#›</a:t>
            </a:fld>
            <a:endParaRPr lang="en-US"/>
          </a:p>
        </p:txBody>
      </p:sp>
    </p:spTree>
    <p:extLst>
      <p:ext uri="{BB962C8B-B14F-4D97-AF65-F5344CB8AC3E}">
        <p14:creationId xmlns:p14="http://schemas.microsoft.com/office/powerpoint/2010/main" val="1853167381"/>
      </p:ext>
    </p:extLst>
  </p:cSld>
  <p:clrMap bg1="dk1" tx1="lt1" bg2="dk2" tx2="lt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 id="2147485221" r:id="rId12"/>
    <p:sldLayoutId id="2147485222" r:id="rId13"/>
    <p:sldLayoutId id="2147485223" r:id="rId14"/>
    <p:sldLayoutId id="2147485224" r:id="rId15"/>
    <p:sldLayoutId id="2147485225" r:id="rId16"/>
    <p:sldLayoutId id="214748522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6849-19BA-4044-AEFB-BFD773E69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846554D-A38E-D54F-9239-A5DE8A1A5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807BCB-1E4B-7643-8468-7070ED3E5A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A040C-AFE5-D041-8C72-22BDA07FA393}" type="datetime1">
              <a:rPr lang="en-US" smtClean="0"/>
              <a:pPr/>
              <a:t>2/16/24</a:t>
            </a:fld>
            <a:endParaRPr lang="en-US"/>
          </a:p>
        </p:txBody>
      </p:sp>
      <p:sp>
        <p:nvSpPr>
          <p:cNvPr id="5" name="Footer Placeholder 4">
            <a:extLst>
              <a:ext uri="{FF2B5EF4-FFF2-40B4-BE49-F238E27FC236}">
                <a16:creationId xmlns:a16="http://schemas.microsoft.com/office/drawing/2014/main" id="{DD525A38-68FA-6341-9BEF-226AF9F6C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9CC5FBE-DE5C-E343-928D-625C3C1418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CF750-A42E-424C-9A99-DC9021A151E3}" type="slidenum">
              <a:rPr lang="en-US" smtClean="0"/>
              <a:pPr/>
              <a:t>‹#›</a:t>
            </a:fld>
            <a:endParaRPr lang="en-US"/>
          </a:p>
        </p:txBody>
      </p:sp>
    </p:spTree>
    <p:extLst>
      <p:ext uri="{BB962C8B-B14F-4D97-AF65-F5344CB8AC3E}">
        <p14:creationId xmlns:p14="http://schemas.microsoft.com/office/powerpoint/2010/main" val="1142269081"/>
      </p:ext>
    </p:extLst>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91523" y="116632"/>
            <a:ext cx="9997440" cy="864096"/>
          </a:xfrm>
          <a:prstGeom prst="rect">
            <a:avLst/>
          </a:prstGeom>
        </p:spPr>
        <p:txBody>
          <a:bodyPr anchor="ctr">
            <a:noAutofit/>
          </a:bodyPr>
          <a:lstStyle/>
          <a:p>
            <a:r>
              <a:rPr kumimoji="0" lang="en-US"/>
              <a:t>Click to edit Master title style</a:t>
            </a:r>
            <a:endParaRPr kumimoji="0" lang="en-US" dirty="0"/>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B4A040C-AFE5-D041-8C72-22BDA07FA393}" type="datetime1">
              <a:rPr lang="en-US" smtClean="0"/>
              <a:pPr/>
              <a:t>2/16/24</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27CF750-A42E-424C-9A99-DC9021A151E3}" type="slidenum">
              <a:rPr lang="en-US" smtClean="0"/>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483147425"/>
      </p:ext>
    </p:extLst>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5" r:id="rId13"/>
    <p:sldLayoutId id="2147485016" r:id="rId14"/>
  </p:sldLayoutIdLst>
  <p:txStyles>
    <p:titleStyle>
      <a:lvl1pPr algn="l" rtl="0" eaLnBrk="1" latinLnBrk="0" hangingPunct="1">
        <a:spcBef>
          <a:spcPct val="0"/>
        </a:spcBef>
        <a:buNone/>
        <a:defRPr kumimoji="0" sz="4400" b="1"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448F7-45EF-4124-A87A-C69E0C7D0FC0}" type="datetimeFigureOut">
              <a:rPr lang="en-AU" smtClean="0"/>
              <a:t>16/2/2024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31721-7BC8-4035-A864-7649BE793F5B}" type="slidenum">
              <a:rPr lang="en-AU" smtClean="0"/>
              <a:t>‹#›</a:t>
            </a:fld>
            <a:endParaRPr lang="en-AU"/>
          </a:p>
        </p:txBody>
      </p:sp>
    </p:spTree>
    <p:extLst>
      <p:ext uri="{BB962C8B-B14F-4D97-AF65-F5344CB8AC3E}">
        <p14:creationId xmlns:p14="http://schemas.microsoft.com/office/powerpoint/2010/main" val="3145070352"/>
      </p:ext>
    </p:extLst>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491523" y="116632"/>
            <a:ext cx="9997440" cy="864096"/>
          </a:xfrm>
          <a:prstGeom prst="rect">
            <a:avLst/>
          </a:prstGeom>
        </p:spPr>
        <p:txBody>
          <a:bodyPr anchor="ctr">
            <a:noAutofit/>
          </a:bodyPr>
          <a:lstStyle/>
          <a:p>
            <a:r>
              <a:rPr kumimoji="0" lang="en-US"/>
              <a:t>Click to edit Master title style</a:t>
            </a:r>
            <a:endParaRPr kumimoji="0" lang="en-US" dirty="0"/>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B448F7-45EF-4124-A87A-C69E0C7D0FC0}" type="datetimeFigureOut">
              <a:rPr lang="en-AU" smtClean="0">
                <a:solidFill>
                  <a:srgbClr val="E7DEC9">
                    <a:shade val="50000"/>
                    <a:satMod val="200000"/>
                  </a:srgbClr>
                </a:solidFill>
              </a:rPr>
              <a:pPr/>
              <a:t>16/2/2024</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9031721-7BC8-4035-A864-7649BE793F5B}"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708329283"/>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 id="2147485037" r:id="rId8"/>
    <p:sldLayoutId id="2147485038" r:id="rId9"/>
    <p:sldLayoutId id="2147485039" r:id="rId10"/>
    <p:sldLayoutId id="2147485040" r:id="rId11"/>
    <p:sldLayoutId id="2147485041" r:id="rId12"/>
    <p:sldLayoutId id="2147485042" r:id="rId13"/>
    <p:sldLayoutId id="2147485043" r:id="rId14"/>
  </p:sldLayoutIdLst>
  <p:txStyles>
    <p:titleStyle>
      <a:lvl1pPr algn="l" rtl="0" eaLnBrk="1" latinLnBrk="0" hangingPunct="1">
        <a:spcBef>
          <a:spcPct val="0"/>
        </a:spcBef>
        <a:buNone/>
        <a:defRPr kumimoji="0" sz="4400" b="1"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5" name="Title Placeholder 4"/>
          <p:cNvSpPr>
            <a:spLocks noGrp="1"/>
          </p:cNvSpPr>
          <p:nvPr>
            <p:ph type="title"/>
          </p:nvPr>
        </p:nvSpPr>
        <p:spPr>
          <a:xfrm>
            <a:off x="1491523" y="116632"/>
            <a:ext cx="9997440" cy="864096"/>
          </a:xfrm>
          <a:prstGeom prst="rect">
            <a:avLst/>
          </a:prstGeom>
        </p:spPr>
        <p:txBody>
          <a:bodyPr anchor="ctr">
            <a:noAutofit/>
          </a:bodyPr>
          <a:lstStyle/>
          <a:p>
            <a:r>
              <a:rPr kumimoji="0" lang="en-US"/>
              <a:t>Click to edit Master title style</a:t>
            </a:r>
            <a:endParaRPr kumimoji="0" lang="en-US" dirty="0"/>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B448F7-45EF-4124-A87A-C69E0C7D0FC0}" type="datetimeFigureOut">
              <a:rPr lang="en-AU" smtClean="0">
                <a:solidFill>
                  <a:srgbClr val="E7DEC9">
                    <a:shade val="50000"/>
                    <a:satMod val="200000"/>
                  </a:srgbClr>
                </a:solidFill>
                <a:latin typeface="Gill Sans MT"/>
              </a:rPr>
              <a:pPr/>
              <a:t>16/2/2024</a:t>
            </a:fld>
            <a:endParaRPr lang="en-AU">
              <a:solidFill>
                <a:srgbClr val="E7DEC9">
                  <a:shade val="50000"/>
                  <a:satMod val="200000"/>
                </a:srgbClr>
              </a:solidFill>
              <a:latin typeface="Gill Sans MT"/>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latin typeface="Gill Sans MT"/>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9031721-7BC8-4035-A864-7649BE793F5B}" type="slidenum">
              <a:rPr lang="en-AU" smtClean="0">
                <a:solidFill>
                  <a:srgbClr val="E7DEC9">
                    <a:shade val="50000"/>
                    <a:satMod val="200000"/>
                  </a:srgbClr>
                </a:solidFill>
                <a:latin typeface="Gill Sans MT"/>
              </a:rPr>
              <a:pPr/>
              <a:t>‹#›</a:t>
            </a:fld>
            <a:endParaRPr lang="en-AU">
              <a:solidFill>
                <a:srgbClr val="E7DEC9">
                  <a:shade val="50000"/>
                  <a:satMod val="200000"/>
                </a:srgbClr>
              </a:solidFill>
              <a:latin typeface="Gill Sans MT"/>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4086967642"/>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 id="2147485056" r:id="rId12"/>
    <p:sldLayoutId id="2147485057" r:id="rId13"/>
    <p:sldLayoutId id="2147485058" r:id="rId14"/>
  </p:sldLayoutIdLst>
  <p:txStyles>
    <p:titleStyle>
      <a:lvl1pPr algn="l" rtl="0" eaLnBrk="1" latinLnBrk="0" hangingPunct="1">
        <a:spcBef>
          <a:spcPct val="0"/>
        </a:spcBef>
        <a:buNone/>
        <a:defRPr kumimoji="0" sz="4400" b="1"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982134" y="365126"/>
            <a:ext cx="9785351"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9"/>
          <p:cNvSpPr>
            <a:spLocks noGrp="1" noChangeArrowheads="1"/>
          </p:cNvSpPr>
          <p:nvPr>
            <p:ph type="body" idx="1"/>
          </p:nvPr>
        </p:nvSpPr>
        <p:spPr bwMode="auto">
          <a:xfrm>
            <a:off x="982133" y="1296989"/>
            <a:ext cx="10490200" cy="475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91570174"/>
      </p:ext>
    </p:extLst>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 id="2147485071" r:id="rId12"/>
    <p:sldLayoutId id="2147485072" r:id="rId13"/>
    <p:sldLayoutId id="2147485073" r:id="rId14"/>
    <p:sldLayoutId id="2147485074" r:id="rId15"/>
    <p:sldLayoutId id="2147485075" r:id="rId16"/>
  </p:sldLayoutIdLst>
  <p:txStyles>
    <p:titleStyle>
      <a:lvl1pPr algn="l" rtl="0" eaLnBrk="1" fontAlgn="base" hangingPunct="1">
        <a:spcBef>
          <a:spcPct val="0"/>
        </a:spcBef>
        <a:spcAft>
          <a:spcPct val="0"/>
        </a:spcAft>
        <a:defRPr sz="2400" b="1">
          <a:solidFill>
            <a:srgbClr val="194F8B"/>
          </a:solidFill>
          <a:latin typeface="+mj-lt"/>
          <a:ea typeface="MS PGothic" pitchFamily="34" charset="-128"/>
          <a:cs typeface="MS PGothic" charset="0"/>
        </a:defRPr>
      </a:lvl1pPr>
      <a:lvl2pPr algn="l" rtl="0" eaLnBrk="1" fontAlgn="base" hangingPunct="1">
        <a:spcBef>
          <a:spcPct val="0"/>
        </a:spcBef>
        <a:spcAft>
          <a:spcPct val="0"/>
        </a:spcAft>
        <a:defRPr sz="2400" b="1">
          <a:solidFill>
            <a:srgbClr val="194F8B"/>
          </a:solidFill>
          <a:latin typeface="Arial" charset="0"/>
          <a:ea typeface="MS PGothic" pitchFamily="34" charset="-128"/>
          <a:cs typeface="MS PGothic" charset="0"/>
        </a:defRPr>
      </a:lvl2pPr>
      <a:lvl3pPr algn="l" rtl="0" eaLnBrk="1" fontAlgn="base" hangingPunct="1">
        <a:spcBef>
          <a:spcPct val="0"/>
        </a:spcBef>
        <a:spcAft>
          <a:spcPct val="0"/>
        </a:spcAft>
        <a:defRPr sz="2400" b="1">
          <a:solidFill>
            <a:srgbClr val="194F8B"/>
          </a:solidFill>
          <a:latin typeface="Arial" charset="0"/>
          <a:ea typeface="MS PGothic" pitchFamily="34" charset="-128"/>
          <a:cs typeface="MS PGothic" charset="0"/>
        </a:defRPr>
      </a:lvl3pPr>
      <a:lvl4pPr algn="l" rtl="0" eaLnBrk="1" fontAlgn="base" hangingPunct="1">
        <a:spcBef>
          <a:spcPct val="0"/>
        </a:spcBef>
        <a:spcAft>
          <a:spcPct val="0"/>
        </a:spcAft>
        <a:defRPr sz="2400" b="1">
          <a:solidFill>
            <a:srgbClr val="194F8B"/>
          </a:solidFill>
          <a:latin typeface="Arial" charset="0"/>
          <a:ea typeface="MS PGothic" pitchFamily="34" charset="-128"/>
          <a:cs typeface="MS PGothic" charset="0"/>
        </a:defRPr>
      </a:lvl4pPr>
      <a:lvl5pPr algn="l" rtl="0" eaLnBrk="1" fontAlgn="base" hangingPunct="1">
        <a:spcBef>
          <a:spcPct val="0"/>
        </a:spcBef>
        <a:spcAft>
          <a:spcPct val="0"/>
        </a:spcAft>
        <a:defRPr sz="2400" b="1">
          <a:solidFill>
            <a:srgbClr val="194F8B"/>
          </a:solidFill>
          <a:latin typeface="Arial" charset="0"/>
          <a:ea typeface="MS PGothic" pitchFamily="34" charset="-128"/>
          <a:cs typeface="MS PGothic" charset="0"/>
        </a:defRPr>
      </a:lvl5pPr>
      <a:lvl6pPr marL="457200" algn="l" rtl="0" eaLnBrk="1" fontAlgn="base" hangingPunct="1">
        <a:spcBef>
          <a:spcPct val="0"/>
        </a:spcBef>
        <a:spcAft>
          <a:spcPct val="0"/>
        </a:spcAft>
        <a:defRPr sz="2400" b="1">
          <a:solidFill>
            <a:srgbClr val="194F8B"/>
          </a:solidFill>
          <a:latin typeface="Arial" charset="0"/>
        </a:defRPr>
      </a:lvl6pPr>
      <a:lvl7pPr marL="914400" algn="l" rtl="0" eaLnBrk="1" fontAlgn="base" hangingPunct="1">
        <a:spcBef>
          <a:spcPct val="0"/>
        </a:spcBef>
        <a:spcAft>
          <a:spcPct val="0"/>
        </a:spcAft>
        <a:defRPr sz="2400" b="1">
          <a:solidFill>
            <a:srgbClr val="194F8B"/>
          </a:solidFill>
          <a:latin typeface="Arial" charset="0"/>
        </a:defRPr>
      </a:lvl7pPr>
      <a:lvl8pPr marL="1371600" algn="l" rtl="0" eaLnBrk="1" fontAlgn="base" hangingPunct="1">
        <a:spcBef>
          <a:spcPct val="0"/>
        </a:spcBef>
        <a:spcAft>
          <a:spcPct val="0"/>
        </a:spcAft>
        <a:defRPr sz="2400" b="1">
          <a:solidFill>
            <a:srgbClr val="194F8B"/>
          </a:solidFill>
          <a:latin typeface="Arial" charset="0"/>
        </a:defRPr>
      </a:lvl8pPr>
      <a:lvl9pPr marL="1828800" algn="l" rtl="0" eaLnBrk="1" fontAlgn="base" hangingPunct="1">
        <a:spcBef>
          <a:spcPct val="0"/>
        </a:spcBef>
        <a:spcAft>
          <a:spcPct val="0"/>
        </a:spcAft>
        <a:defRPr sz="2400" b="1">
          <a:solidFill>
            <a:srgbClr val="194F8B"/>
          </a:solidFill>
          <a:latin typeface="Arial" charset="0"/>
        </a:defRPr>
      </a:lvl9pPr>
    </p:titleStyle>
    <p:bodyStyle>
      <a:lvl1pPr marL="342900" indent="-342900" algn="l" rtl="0" eaLnBrk="1" fontAlgn="base" hangingPunct="1">
        <a:spcBef>
          <a:spcPct val="20000"/>
        </a:spcBef>
        <a:spcAft>
          <a:spcPct val="0"/>
        </a:spcAft>
        <a:defRPr sz="2000" b="1">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defRPr b="1">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defRPr sz="1600" b="1">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defRPr sz="16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defRPr sz="1600">
          <a:solidFill>
            <a:schemeClr val="tx1"/>
          </a:solidFill>
          <a:latin typeface="+mn-lt"/>
        </a:defRPr>
      </a:lvl6pPr>
      <a:lvl7pPr marL="2971800" indent="-228600" algn="l" rtl="0" eaLnBrk="1" fontAlgn="base" hangingPunct="1">
        <a:spcBef>
          <a:spcPct val="20000"/>
        </a:spcBef>
        <a:spcAft>
          <a:spcPct val="0"/>
        </a:spcAft>
        <a:defRPr sz="1600">
          <a:solidFill>
            <a:schemeClr val="tx1"/>
          </a:solidFill>
          <a:latin typeface="+mn-lt"/>
        </a:defRPr>
      </a:lvl7pPr>
      <a:lvl8pPr marL="3429000" indent="-228600" algn="l" rtl="0" eaLnBrk="1" fontAlgn="base" hangingPunct="1">
        <a:spcBef>
          <a:spcPct val="20000"/>
        </a:spcBef>
        <a:spcAft>
          <a:spcPct val="0"/>
        </a:spcAft>
        <a:defRPr sz="1600">
          <a:solidFill>
            <a:schemeClr val="tx1"/>
          </a:solidFill>
          <a:latin typeface="+mn-lt"/>
        </a:defRPr>
      </a:lvl8pPr>
      <a:lvl9pPr marL="3886200" indent="-228600" algn="l" rtl="0" eaLnBrk="1" fontAlgn="base" hangingPunct="1">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225" name="Rectangle 129"/>
          <p:cNvSpPr>
            <a:spLocks noGrp="1" noChangeArrowheads="1"/>
          </p:cNvSpPr>
          <p:nvPr>
            <p:ph type="ftr" sz="quarter" idx="3"/>
          </p:nvPr>
        </p:nvSpPr>
        <p:spPr bwMode="auto">
          <a:xfrm>
            <a:off x="203200" y="6378575"/>
            <a:ext cx="10591800" cy="342900"/>
          </a:xfrm>
          <a:prstGeom prst="rect">
            <a:avLst/>
          </a:prstGeom>
          <a:noFill/>
          <a:ln w="9525">
            <a:noFill/>
            <a:miter lim="800000"/>
            <a:headEnd/>
            <a:tailEnd/>
          </a:ln>
          <a:effectLst/>
        </p:spPr>
        <p:txBody>
          <a:bodyPr vert="horz" wrap="square" lIns="54000" tIns="54000" rIns="54000" bIns="54000" numCol="1" anchor="b" anchorCtr="1" compatLnSpc="1">
            <a:prstTxWarp prst="textNoShape">
              <a:avLst/>
            </a:prstTxWarp>
          </a:bodyPr>
          <a:lstStyle>
            <a:lvl1pPr>
              <a:lnSpc>
                <a:spcPct val="100000"/>
              </a:lnSpc>
              <a:spcBef>
                <a:spcPct val="50000"/>
              </a:spcBef>
              <a:defRPr sz="1000">
                <a:solidFill>
                  <a:srgbClr val="5F5F5F"/>
                </a:solidFill>
                <a:latin typeface="Arial" charset="0"/>
              </a:defRPr>
            </a:lvl1pPr>
          </a:lstStyle>
          <a:p>
            <a:pPr algn="ctr" fontAlgn="base">
              <a:spcAft>
                <a:spcPct val="0"/>
              </a:spcAft>
            </a:pPr>
            <a:r>
              <a:rPr lang="en-US">
                <a:ea typeface="MS PGothic" charset="0"/>
                <a:cs typeface="MS PGothic" charset="0"/>
              </a:rPr>
              <a:t>Copyright ©2012 Pearson Australia (a division of Pearson Australia Group Pty Ltd) – 9781442533714/Hubbard/Macroeconomics/2nd edition </a:t>
            </a:r>
            <a:endParaRPr lang="en-AU">
              <a:ea typeface="MS PGothic" charset="0"/>
              <a:cs typeface="MS PGothic" charset="0"/>
            </a:endParaRPr>
          </a:p>
        </p:txBody>
      </p:sp>
      <p:sp>
        <p:nvSpPr>
          <p:cNvPr id="4099" name="Rectangle 2"/>
          <p:cNvSpPr>
            <a:spLocks noGrp="1" noChangeArrowheads="1"/>
          </p:cNvSpPr>
          <p:nvPr>
            <p:ph type="title"/>
          </p:nvPr>
        </p:nvSpPr>
        <p:spPr bwMode="auto">
          <a:xfrm>
            <a:off x="1246718" y="414338"/>
            <a:ext cx="9560983" cy="93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Arial, max 38pt, black or highlight colour 1, line sp 1</a:t>
            </a:r>
          </a:p>
        </p:txBody>
      </p:sp>
      <p:sp>
        <p:nvSpPr>
          <p:cNvPr id="4100" name="Rectangle 3"/>
          <p:cNvSpPr>
            <a:spLocks noGrp="1" noChangeArrowheads="1"/>
          </p:cNvSpPr>
          <p:nvPr>
            <p:ph type="body" idx="1"/>
          </p:nvPr>
        </p:nvSpPr>
        <p:spPr bwMode="auto">
          <a:xfrm>
            <a:off x="203201" y="1638300"/>
            <a:ext cx="10598151"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Heading, hlight colour 2 max 26pt, bold</a:t>
            </a:r>
          </a:p>
          <a:p>
            <a:pPr lvl="1"/>
            <a:r>
              <a:rPr lang="en-AU"/>
              <a:t>First level bullet, 22pt</a:t>
            </a:r>
          </a:p>
          <a:p>
            <a:pPr lvl="2"/>
            <a:r>
              <a:rPr lang="en-AU"/>
              <a:t>Second level bullet, 20pt</a:t>
            </a:r>
          </a:p>
          <a:p>
            <a:pPr lvl="3"/>
            <a:r>
              <a:rPr lang="en-AU"/>
              <a:t>Third level bullet, 18pt</a:t>
            </a:r>
          </a:p>
          <a:p>
            <a:pPr lvl="4"/>
            <a:r>
              <a:rPr lang="en-AU"/>
              <a:t>Fourth level bullet, 18pt</a:t>
            </a:r>
          </a:p>
          <a:p>
            <a:pPr lvl="4"/>
            <a:r>
              <a:rPr lang="en-AU"/>
              <a:t>Keep text Arial; Line spacing: 1, 0.2, 0.35;</a:t>
            </a:r>
            <a:br>
              <a:rPr lang="en-AU"/>
            </a:br>
            <a:r>
              <a:rPr lang="en-AU"/>
              <a:t>text box padding 0.13, 0.13, 0.25, 0.25</a:t>
            </a:r>
            <a:br>
              <a:rPr lang="en-AU"/>
            </a:br>
            <a:r>
              <a:rPr lang="en-AU"/>
              <a:t>align left; highlight colour 1 for bullets, alternate type</a:t>
            </a:r>
            <a:br>
              <a:rPr lang="en-AU"/>
            </a:br>
            <a:r>
              <a:rPr lang="en-AU"/>
              <a:t>0.75 bullet spacing along ruler</a:t>
            </a:r>
          </a:p>
        </p:txBody>
      </p:sp>
      <p:sp>
        <p:nvSpPr>
          <p:cNvPr id="4101" name="Line 34"/>
          <p:cNvSpPr>
            <a:spLocks noChangeShapeType="1"/>
          </p:cNvSpPr>
          <p:nvPr/>
        </p:nvSpPr>
        <p:spPr bwMode="auto">
          <a:xfrm flipH="1">
            <a:off x="0" y="1588"/>
            <a:ext cx="121920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nchor="ctr"/>
          <a:lstStyle/>
          <a:p>
            <a:pPr algn="ctr" fontAlgn="base">
              <a:lnSpc>
                <a:spcPct val="80000"/>
              </a:lnSpc>
              <a:spcBef>
                <a:spcPct val="0"/>
              </a:spcBef>
              <a:spcAft>
                <a:spcPct val="0"/>
              </a:spcAft>
            </a:pPr>
            <a:endParaRPr lang="en-US" sz="5400">
              <a:solidFill>
                <a:srgbClr val="000000"/>
              </a:solidFill>
              <a:latin typeface="Arial Narrow" charset="0"/>
              <a:ea typeface="MS PGothic" charset="0"/>
              <a:cs typeface="MS PGothic" charset="0"/>
            </a:endParaRPr>
          </a:p>
        </p:txBody>
      </p:sp>
      <p:pic>
        <p:nvPicPr>
          <p:cNvPr id="4102" name="Picture 147" descr="2"/>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 y="19051"/>
            <a:ext cx="1200151" cy="1350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3" name="Rectangle 148"/>
          <p:cNvSpPr>
            <a:spLocks noChangeArrowheads="1"/>
          </p:cNvSpPr>
          <p:nvPr/>
        </p:nvSpPr>
        <p:spPr bwMode="auto">
          <a:xfrm>
            <a:off x="10991851" y="9525"/>
            <a:ext cx="1200149" cy="6858000"/>
          </a:xfrm>
          <a:prstGeom prst="rect">
            <a:avLst/>
          </a:prstGeom>
          <a:solidFill>
            <a:srgbClr val="8B030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20000"/>
              </a:spcBef>
              <a:spcAft>
                <a:spcPct val="35000"/>
              </a:spcAft>
            </a:pPr>
            <a:endParaRPr lang="en-US" sz="2200">
              <a:solidFill>
                <a:srgbClr val="7C899D"/>
              </a:solidFill>
              <a:latin typeface="Arial" charset="0"/>
              <a:ea typeface="MS PGothic" charset="0"/>
              <a:cs typeface="MS PGothic" charset="0"/>
            </a:endParaRPr>
          </a:p>
        </p:txBody>
      </p:sp>
    </p:spTree>
    <p:extLst>
      <p:ext uri="{BB962C8B-B14F-4D97-AF65-F5344CB8AC3E}">
        <p14:creationId xmlns:p14="http://schemas.microsoft.com/office/powerpoint/2010/main" val="3326672465"/>
      </p:ext>
    </p:extLst>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 id="2147485088" r:id="rId12"/>
    <p:sldLayoutId id="2147485089" r:id="rId13"/>
  </p:sldLayoutIdLst>
  <p:hf sldNum="0" hdr="0" dt="0"/>
  <p:txStyles>
    <p:titleStyle>
      <a:lvl1pPr algn="l" rtl="0" eaLnBrk="1" fontAlgn="base" hangingPunct="1">
        <a:spcBef>
          <a:spcPct val="0"/>
        </a:spcBef>
        <a:spcAft>
          <a:spcPct val="0"/>
        </a:spcAft>
        <a:defRPr sz="3800">
          <a:solidFill>
            <a:srgbClr val="C8952E"/>
          </a:solidFill>
          <a:latin typeface="+mj-lt"/>
          <a:ea typeface="ＭＳ Ｐゴシック" charset="0"/>
          <a:cs typeface="+mj-cs"/>
        </a:defRPr>
      </a:lvl1pPr>
      <a:lvl2pPr algn="l" rtl="0" eaLnBrk="1" fontAlgn="base" hangingPunct="1">
        <a:spcBef>
          <a:spcPct val="0"/>
        </a:spcBef>
        <a:spcAft>
          <a:spcPct val="0"/>
        </a:spcAft>
        <a:defRPr sz="3800">
          <a:solidFill>
            <a:srgbClr val="C8952E"/>
          </a:solidFill>
          <a:latin typeface="Arial" charset="0"/>
          <a:ea typeface="ＭＳ Ｐゴシック" charset="0"/>
        </a:defRPr>
      </a:lvl2pPr>
      <a:lvl3pPr algn="l" rtl="0" eaLnBrk="1" fontAlgn="base" hangingPunct="1">
        <a:spcBef>
          <a:spcPct val="0"/>
        </a:spcBef>
        <a:spcAft>
          <a:spcPct val="0"/>
        </a:spcAft>
        <a:defRPr sz="3800">
          <a:solidFill>
            <a:srgbClr val="C8952E"/>
          </a:solidFill>
          <a:latin typeface="Arial" charset="0"/>
          <a:ea typeface="ＭＳ Ｐゴシック" charset="0"/>
        </a:defRPr>
      </a:lvl3pPr>
      <a:lvl4pPr algn="l" rtl="0" eaLnBrk="1" fontAlgn="base" hangingPunct="1">
        <a:spcBef>
          <a:spcPct val="0"/>
        </a:spcBef>
        <a:spcAft>
          <a:spcPct val="0"/>
        </a:spcAft>
        <a:defRPr sz="3800">
          <a:solidFill>
            <a:srgbClr val="C8952E"/>
          </a:solidFill>
          <a:latin typeface="Arial" charset="0"/>
          <a:ea typeface="ＭＳ Ｐゴシック" charset="0"/>
        </a:defRPr>
      </a:lvl4pPr>
      <a:lvl5pPr algn="l" rtl="0" eaLnBrk="1" fontAlgn="base" hangingPunct="1">
        <a:spcBef>
          <a:spcPct val="0"/>
        </a:spcBef>
        <a:spcAft>
          <a:spcPct val="0"/>
        </a:spcAft>
        <a:defRPr sz="3800">
          <a:solidFill>
            <a:srgbClr val="C8952E"/>
          </a:solidFill>
          <a:latin typeface="Arial" charset="0"/>
          <a:ea typeface="ＭＳ Ｐゴシック" charset="0"/>
        </a:defRPr>
      </a:lvl5pPr>
      <a:lvl6pPr marL="457200" algn="l" rtl="0" eaLnBrk="1" fontAlgn="base" hangingPunct="1">
        <a:spcBef>
          <a:spcPct val="0"/>
        </a:spcBef>
        <a:spcAft>
          <a:spcPct val="0"/>
        </a:spcAft>
        <a:defRPr sz="3800">
          <a:solidFill>
            <a:srgbClr val="C8952E"/>
          </a:solidFill>
          <a:latin typeface="Arial" charset="0"/>
        </a:defRPr>
      </a:lvl6pPr>
      <a:lvl7pPr marL="914400" algn="l" rtl="0" eaLnBrk="1" fontAlgn="base" hangingPunct="1">
        <a:spcBef>
          <a:spcPct val="0"/>
        </a:spcBef>
        <a:spcAft>
          <a:spcPct val="0"/>
        </a:spcAft>
        <a:defRPr sz="3800">
          <a:solidFill>
            <a:srgbClr val="C8952E"/>
          </a:solidFill>
          <a:latin typeface="Arial" charset="0"/>
        </a:defRPr>
      </a:lvl7pPr>
      <a:lvl8pPr marL="1371600" algn="l" rtl="0" eaLnBrk="1" fontAlgn="base" hangingPunct="1">
        <a:spcBef>
          <a:spcPct val="0"/>
        </a:spcBef>
        <a:spcAft>
          <a:spcPct val="0"/>
        </a:spcAft>
        <a:defRPr sz="3800">
          <a:solidFill>
            <a:srgbClr val="C8952E"/>
          </a:solidFill>
          <a:latin typeface="Arial" charset="0"/>
        </a:defRPr>
      </a:lvl8pPr>
      <a:lvl9pPr marL="1828800" algn="l" rtl="0" eaLnBrk="1" fontAlgn="base" hangingPunct="1">
        <a:spcBef>
          <a:spcPct val="0"/>
        </a:spcBef>
        <a:spcAft>
          <a:spcPct val="0"/>
        </a:spcAft>
        <a:defRPr sz="3800">
          <a:solidFill>
            <a:srgbClr val="C8952E"/>
          </a:solidFill>
          <a:latin typeface="Arial" charset="0"/>
        </a:defRPr>
      </a:lvl9pPr>
    </p:titleStyle>
    <p:bodyStyle>
      <a:lvl1pPr marL="342900" indent="-342900" algn="l" rtl="0" eaLnBrk="1" fontAlgn="base" hangingPunct="1">
        <a:spcBef>
          <a:spcPct val="20000"/>
        </a:spcBef>
        <a:spcAft>
          <a:spcPct val="35000"/>
        </a:spcAft>
        <a:buClr>
          <a:srgbClr val="3E5EAB"/>
        </a:buClr>
        <a:buFont typeface="Wingdings" charset="0"/>
        <a:defRPr sz="2600" b="1">
          <a:solidFill>
            <a:srgbClr val="8B0306"/>
          </a:solidFill>
          <a:latin typeface="+mn-lt"/>
          <a:ea typeface="ＭＳ Ｐゴシック" charset="0"/>
          <a:cs typeface="+mn-cs"/>
        </a:defRPr>
      </a:lvl1pPr>
      <a:lvl2pPr marL="276225" indent="-274638" algn="l" rtl="0" eaLnBrk="1" fontAlgn="base" hangingPunct="1">
        <a:spcBef>
          <a:spcPct val="20000"/>
        </a:spcBef>
        <a:spcAft>
          <a:spcPct val="35000"/>
        </a:spcAft>
        <a:buClr>
          <a:srgbClr val="C8952E"/>
        </a:buClr>
        <a:buFont typeface="Wingdings" charset="0"/>
        <a:buChar char="§"/>
        <a:defRPr sz="2200">
          <a:solidFill>
            <a:srgbClr val="000000"/>
          </a:solidFill>
          <a:latin typeface="+mn-lt"/>
          <a:ea typeface="ＭＳ Ｐゴシック" charset="0"/>
        </a:defRPr>
      </a:lvl2pPr>
      <a:lvl3pPr marL="552450" indent="-274638" algn="l" rtl="0" eaLnBrk="1" fontAlgn="base" hangingPunct="1">
        <a:spcBef>
          <a:spcPct val="20000"/>
        </a:spcBef>
        <a:spcAft>
          <a:spcPct val="35000"/>
        </a:spcAft>
        <a:buClr>
          <a:srgbClr val="C8952E"/>
        </a:buClr>
        <a:buFont typeface="Arial" charset="0"/>
        <a:buChar char="–"/>
        <a:defRPr sz="2000">
          <a:solidFill>
            <a:srgbClr val="000000"/>
          </a:solidFill>
          <a:latin typeface="+mn-lt"/>
          <a:ea typeface="ＭＳ Ｐゴシック" charset="0"/>
        </a:defRPr>
      </a:lvl3pPr>
      <a:lvl4pPr marL="819150" indent="-265113" algn="l" rtl="0" eaLnBrk="1" fontAlgn="base" hangingPunct="1">
        <a:spcBef>
          <a:spcPct val="20000"/>
        </a:spcBef>
        <a:spcAft>
          <a:spcPct val="35000"/>
        </a:spcAft>
        <a:buClr>
          <a:srgbClr val="C8952E"/>
        </a:buClr>
        <a:buFont typeface="Wingdings" charset="0"/>
        <a:buChar char="§"/>
        <a:defRPr>
          <a:solidFill>
            <a:srgbClr val="000000"/>
          </a:solidFill>
          <a:latin typeface="+mn-lt"/>
          <a:ea typeface="ＭＳ Ｐゴシック" charset="0"/>
        </a:defRPr>
      </a:lvl4pPr>
      <a:lvl5pPr marL="1066800" indent="-246063" algn="l" rtl="0" eaLnBrk="1" fontAlgn="base" hangingPunct="1">
        <a:spcBef>
          <a:spcPct val="20000"/>
        </a:spcBef>
        <a:spcAft>
          <a:spcPct val="35000"/>
        </a:spcAft>
        <a:buClr>
          <a:srgbClr val="C8952E"/>
        </a:buClr>
        <a:buFont typeface="Arial" charset="0"/>
        <a:buChar char="–"/>
        <a:defRPr>
          <a:solidFill>
            <a:srgbClr val="000000"/>
          </a:solidFill>
          <a:latin typeface="+mn-lt"/>
          <a:ea typeface="ＭＳ Ｐゴシック" charset="0"/>
        </a:defRPr>
      </a:lvl5pPr>
      <a:lvl6pPr marL="1524000" indent="-246063" algn="l" rtl="0" eaLnBrk="1" fontAlgn="base" hangingPunct="1">
        <a:spcBef>
          <a:spcPct val="20000"/>
        </a:spcBef>
        <a:spcAft>
          <a:spcPct val="35000"/>
        </a:spcAft>
        <a:buClr>
          <a:srgbClr val="C8952E"/>
        </a:buClr>
        <a:buFont typeface="Arial" charset="0"/>
        <a:buChar char="–"/>
        <a:defRPr>
          <a:solidFill>
            <a:srgbClr val="000000"/>
          </a:solidFill>
          <a:latin typeface="+mn-lt"/>
        </a:defRPr>
      </a:lvl6pPr>
      <a:lvl7pPr marL="1981200" indent="-246063" algn="l" rtl="0" eaLnBrk="1" fontAlgn="base" hangingPunct="1">
        <a:spcBef>
          <a:spcPct val="20000"/>
        </a:spcBef>
        <a:spcAft>
          <a:spcPct val="35000"/>
        </a:spcAft>
        <a:buClr>
          <a:srgbClr val="C8952E"/>
        </a:buClr>
        <a:buFont typeface="Arial" charset="0"/>
        <a:buChar char="–"/>
        <a:defRPr>
          <a:solidFill>
            <a:srgbClr val="000000"/>
          </a:solidFill>
          <a:latin typeface="+mn-lt"/>
        </a:defRPr>
      </a:lvl7pPr>
      <a:lvl8pPr marL="2438400" indent="-246063" algn="l" rtl="0" eaLnBrk="1" fontAlgn="base" hangingPunct="1">
        <a:spcBef>
          <a:spcPct val="20000"/>
        </a:spcBef>
        <a:spcAft>
          <a:spcPct val="35000"/>
        </a:spcAft>
        <a:buClr>
          <a:srgbClr val="C8952E"/>
        </a:buClr>
        <a:buFont typeface="Arial" charset="0"/>
        <a:buChar char="–"/>
        <a:defRPr>
          <a:solidFill>
            <a:srgbClr val="000000"/>
          </a:solidFill>
          <a:latin typeface="+mn-lt"/>
        </a:defRPr>
      </a:lvl8pPr>
      <a:lvl9pPr marL="2895600" indent="-246063" algn="l" rtl="0" eaLnBrk="1" fontAlgn="base" hangingPunct="1">
        <a:spcBef>
          <a:spcPct val="20000"/>
        </a:spcBef>
        <a:spcAft>
          <a:spcPct val="35000"/>
        </a:spcAft>
        <a:buClr>
          <a:srgbClr val="C8952E"/>
        </a:buClr>
        <a:buFont typeface="Arial" charset="0"/>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508000" y="1447800"/>
            <a:ext cx="11176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Grp="1" noChangeArrowheads="1"/>
          </p:cNvSpPr>
          <p:nvPr>
            <p:ph type="title"/>
          </p:nvPr>
        </p:nvSpPr>
        <p:spPr bwMode="auto">
          <a:xfrm>
            <a:off x="1524000" y="0"/>
            <a:ext cx="10261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8" name="Rectangle 2"/>
          <p:cNvSpPr>
            <a:spLocks noChangeArrowheads="1"/>
          </p:cNvSpPr>
          <p:nvPr/>
        </p:nvSpPr>
        <p:spPr bwMode="gray">
          <a:xfrm>
            <a:off x="0" y="6400800"/>
            <a:ext cx="12192000" cy="457200"/>
          </a:xfrm>
          <a:prstGeom prst="rect">
            <a:avLst/>
          </a:prstGeom>
          <a:solidFill>
            <a:srgbClr val="EC5D0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en-US">
              <a:cs typeface="Arial" charset="0"/>
            </a:endParaRPr>
          </a:p>
        </p:txBody>
      </p:sp>
      <p:sp>
        <p:nvSpPr>
          <p:cNvPr id="1029" name="Rectangle 6"/>
          <p:cNvSpPr>
            <a:spLocks noChangeArrowheads="1"/>
          </p:cNvSpPr>
          <p:nvPr/>
        </p:nvSpPr>
        <p:spPr bwMode="gray">
          <a:xfrm>
            <a:off x="522818" y="6553200"/>
            <a:ext cx="7198783"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r>
              <a:rPr lang="en-US" sz="900">
                <a:solidFill>
                  <a:schemeClr val="bg1"/>
                </a:solidFill>
                <a:latin typeface="Verdana" charset="0"/>
                <a:cs typeface="Verdana" charset="0"/>
              </a:rPr>
              <a:t>Copyright ©2015 Pearson Education, Inc. All rights reserved.</a:t>
            </a:r>
            <a:endParaRPr lang="en-GB" sz="900">
              <a:solidFill>
                <a:schemeClr val="bg1"/>
              </a:solidFill>
              <a:latin typeface="Verdana" charset="0"/>
              <a:cs typeface="Verdana" charset="0"/>
            </a:endParaRPr>
          </a:p>
        </p:txBody>
      </p:sp>
      <p:sp>
        <p:nvSpPr>
          <p:cNvPr id="1030" name="Rectangle 7"/>
          <p:cNvSpPr>
            <a:spLocks noChangeArrowheads="1"/>
          </p:cNvSpPr>
          <p:nvPr/>
        </p:nvSpPr>
        <p:spPr bwMode="gray">
          <a:xfrm>
            <a:off x="11176001" y="6553200"/>
            <a:ext cx="480484"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r>
              <a:rPr lang="en-GB" sz="900">
                <a:solidFill>
                  <a:schemeClr val="bg1"/>
                </a:solidFill>
                <a:latin typeface="Verdana" charset="0"/>
                <a:cs typeface="Arial" charset="0"/>
              </a:rPr>
              <a:t>8-</a:t>
            </a:r>
            <a:fld id="{91966873-97FE-5449-AFBF-23FB8DDA5AF8}" type="slidenum">
              <a:rPr lang="en-GB" sz="900">
                <a:solidFill>
                  <a:schemeClr val="bg1"/>
                </a:solidFill>
                <a:latin typeface="Verdana" charset="0"/>
                <a:cs typeface="Arial" charset="0"/>
              </a:rPr>
              <a:pPr algn="r"/>
              <a:t>‹#›</a:t>
            </a:fld>
            <a:r>
              <a:rPr lang="en-GB" sz="900">
                <a:solidFill>
                  <a:schemeClr val="bg1"/>
                </a:solidFill>
                <a:latin typeface="Verdana" charset="0"/>
                <a:cs typeface="Arial" charset="0"/>
              </a:rPr>
              <a:t> </a:t>
            </a:r>
          </a:p>
        </p:txBody>
      </p:sp>
      <p:pic>
        <p:nvPicPr>
          <p:cNvPr id="1031" name="Picture 7" descr="corner_Mishkin_Macro2e_SE_mechanica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1"/>
            <a:ext cx="1320800"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5991730"/>
      </p:ext>
    </p:extLst>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99" r:id="rId9"/>
    <p:sldLayoutId id="2147485100" r:id="rId10"/>
    <p:sldLayoutId id="2147485101" r:id="rId11"/>
    <p:sldLayoutId id="2147485102" r:id="rId12"/>
  </p:sldLayoutIdLst>
  <p:txStyles>
    <p:title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6510" y="387360"/>
            <a:ext cx="11164277" cy="90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86510" y="1581151"/>
            <a:ext cx="11164277" cy="477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83" name="Rectangle 11"/>
          <p:cNvSpPr>
            <a:spLocks noGrp="1" noChangeArrowheads="1"/>
          </p:cNvSpPr>
          <p:nvPr>
            <p:ph type="sldNum" sz="quarter" idx="4"/>
          </p:nvPr>
        </p:nvSpPr>
        <p:spPr bwMode="gray">
          <a:xfrm>
            <a:off x="357555" y="6546850"/>
            <a:ext cx="443523" cy="179388"/>
          </a:xfrm>
          <a:prstGeom prst="rect">
            <a:avLst/>
          </a:prstGeom>
          <a:noFill/>
          <a:ln>
            <a:noFill/>
          </a:ln>
          <a:effectLst/>
        </p:spPr>
        <p:txBody>
          <a:bodyPr vert="horz" wrap="square" lIns="0" tIns="0" rIns="0" bIns="0" numCol="1" anchor="t" anchorCtr="0" compatLnSpc="1">
            <a:prstTxWarp prst="textNoShape">
              <a:avLst/>
            </a:prstTxWarp>
          </a:bodyPr>
          <a:lstStyle>
            <a:lvl1pPr>
              <a:spcBef>
                <a:spcPct val="0"/>
              </a:spcBef>
              <a:defRPr sz="900">
                <a:solidFill>
                  <a:srgbClr val="4D4D4D"/>
                </a:solidFill>
              </a:defRPr>
            </a:lvl1pPr>
          </a:lstStyle>
          <a:p>
            <a:pPr fontAlgn="base">
              <a:spcAft>
                <a:spcPct val="0"/>
              </a:spcAft>
            </a:pPr>
            <a:fld id="{D7A39F7D-B305-FD45-BF1D-23293A2EB78D}" type="slidenum">
              <a:rPr lang="en-GB" smtClean="0">
                <a:latin typeface="Verdana" charset="0"/>
                <a:ea typeface="ＭＳ Ｐゴシック" charset="0"/>
                <a:cs typeface="Arial" charset="0"/>
              </a:rPr>
              <a:pPr fontAlgn="base">
                <a:spcAft>
                  <a:spcPct val="0"/>
                </a:spcAft>
              </a:pPr>
              <a:t>‹#›</a:t>
            </a:fld>
            <a:endParaRPr lang="en-GB">
              <a:latin typeface="Verdana" charset="0"/>
              <a:ea typeface="ＭＳ Ｐゴシック" charset="0"/>
              <a:cs typeface="Arial" charset="0"/>
            </a:endParaRPr>
          </a:p>
        </p:txBody>
      </p:sp>
      <p:sp>
        <p:nvSpPr>
          <p:cNvPr id="3099" name="Rectangle 27"/>
          <p:cNvSpPr>
            <a:spLocks noGrp="1" noChangeArrowheads="1"/>
          </p:cNvSpPr>
          <p:nvPr>
            <p:ph type="ftr" sz="quarter" idx="3"/>
          </p:nvPr>
        </p:nvSpPr>
        <p:spPr bwMode="gray">
          <a:xfrm>
            <a:off x="689708" y="6546850"/>
            <a:ext cx="11004061" cy="160338"/>
          </a:xfrm>
          <a:prstGeom prst="rect">
            <a:avLst/>
          </a:prstGeom>
          <a:noFill/>
          <a:ln>
            <a:noFill/>
          </a:ln>
          <a:effectLst/>
        </p:spPr>
        <p:txBody>
          <a:bodyPr vert="horz" wrap="square" lIns="0" tIns="0" rIns="0" bIns="0" numCol="1" anchor="t" anchorCtr="0" compatLnSpc="1">
            <a:prstTxWarp prst="textNoShape">
              <a:avLst/>
            </a:prstTxWarp>
          </a:bodyPr>
          <a:lstStyle>
            <a:lvl1pPr>
              <a:spcBef>
                <a:spcPct val="0"/>
              </a:spcBef>
              <a:defRPr sz="800">
                <a:solidFill>
                  <a:srgbClr val="4D4D4D"/>
                </a:solidFill>
              </a:defRPr>
            </a:lvl1pPr>
          </a:lstStyle>
          <a:p>
            <a:pPr fontAlgn="base">
              <a:spcAft>
                <a:spcPct val="0"/>
              </a:spcAft>
            </a:pPr>
            <a:r>
              <a:rPr lang="en-US">
                <a:latin typeface="Verdana" charset="0"/>
                <a:ea typeface="ＭＳ Ｐゴシック" charset="0"/>
                <a:cs typeface="Arial" charset="0"/>
              </a:rPr>
              <a:t>Copyright © 2013 Pearson Australia (a division of Pearson Australia Group Pty Ltd) – 9781442558069/Hubbard and O'Brien/Essentials of Economics/2e </a:t>
            </a:r>
            <a:endParaRPr lang="en-GB">
              <a:latin typeface="Verdana" charset="0"/>
              <a:ea typeface="ＭＳ Ｐゴシック" charset="0"/>
              <a:cs typeface="Arial" charset="0"/>
            </a:endParaRPr>
          </a:p>
        </p:txBody>
      </p:sp>
      <p:pic>
        <p:nvPicPr>
          <p:cNvPr id="1030" name="Picture 28" descr="P:\Production Files HED\au_be_hubbard_essecon_2\ppt_template_20120412\_prod\book cover slice template.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21920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3941058"/>
      </p:ext>
    </p:extLst>
  </p:cSld>
  <p:clrMap bg1="lt1" tx1="dk1" bg2="lt2" tx2="dk2" accent1="accent1" accent2="accent2" accent3="accent3" accent4="accent4" accent5="accent5" accent6="accent6" hlink="hlink" folHlink="folHlink"/>
  <p:sldLayoutIdLst>
    <p:sldLayoutId id="2147485104" r:id="rId1"/>
    <p:sldLayoutId id="2147485105"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 id="2147485118" r:id="rId15"/>
    <p:sldLayoutId id="2147485119" r:id="rId16"/>
  </p:sldLayoutIdLst>
  <p:hf hdr="0" dt="0"/>
  <p:txStyles>
    <p:titleStyle>
      <a:lvl1pPr algn="l" rtl="0" eaLnBrk="1" fontAlgn="base" hangingPunct="1">
        <a:spcBef>
          <a:spcPct val="40000"/>
        </a:spcBef>
        <a:spcAft>
          <a:spcPct val="0"/>
        </a:spcAft>
        <a:defRPr sz="2400" b="1">
          <a:solidFill>
            <a:srgbClr val="364395"/>
          </a:solidFill>
          <a:latin typeface="+mj-lt"/>
          <a:ea typeface="ＭＳ Ｐゴシック" charset="0"/>
          <a:cs typeface="+mj-cs"/>
        </a:defRPr>
      </a:lvl1pPr>
      <a:lvl2pPr algn="l" rtl="0" eaLnBrk="1" fontAlgn="base" hangingPunct="1">
        <a:spcBef>
          <a:spcPct val="40000"/>
        </a:spcBef>
        <a:spcAft>
          <a:spcPct val="0"/>
        </a:spcAft>
        <a:defRPr sz="2400" b="1">
          <a:solidFill>
            <a:srgbClr val="364395"/>
          </a:solidFill>
          <a:latin typeface="Verdana" pitchFamily="34" charset="0"/>
          <a:ea typeface="ＭＳ Ｐゴシック" charset="0"/>
          <a:cs typeface="Arial" charset="0"/>
        </a:defRPr>
      </a:lvl2pPr>
      <a:lvl3pPr algn="l" rtl="0" eaLnBrk="1" fontAlgn="base" hangingPunct="1">
        <a:spcBef>
          <a:spcPct val="40000"/>
        </a:spcBef>
        <a:spcAft>
          <a:spcPct val="0"/>
        </a:spcAft>
        <a:defRPr sz="2400" b="1">
          <a:solidFill>
            <a:srgbClr val="364395"/>
          </a:solidFill>
          <a:latin typeface="Verdana" pitchFamily="34" charset="0"/>
          <a:ea typeface="ＭＳ Ｐゴシック" charset="0"/>
          <a:cs typeface="Arial" charset="0"/>
        </a:defRPr>
      </a:lvl3pPr>
      <a:lvl4pPr algn="l" rtl="0" eaLnBrk="1" fontAlgn="base" hangingPunct="1">
        <a:spcBef>
          <a:spcPct val="40000"/>
        </a:spcBef>
        <a:spcAft>
          <a:spcPct val="0"/>
        </a:spcAft>
        <a:defRPr sz="2400" b="1">
          <a:solidFill>
            <a:srgbClr val="364395"/>
          </a:solidFill>
          <a:latin typeface="Verdana" pitchFamily="34" charset="0"/>
          <a:ea typeface="ＭＳ Ｐゴシック" charset="0"/>
          <a:cs typeface="Arial" charset="0"/>
        </a:defRPr>
      </a:lvl4pPr>
      <a:lvl5pPr algn="l" rtl="0" eaLnBrk="1" fontAlgn="base" hangingPunct="1">
        <a:spcBef>
          <a:spcPct val="40000"/>
        </a:spcBef>
        <a:spcAft>
          <a:spcPct val="0"/>
        </a:spcAft>
        <a:defRPr sz="2400" b="1">
          <a:solidFill>
            <a:srgbClr val="364395"/>
          </a:solidFill>
          <a:latin typeface="Verdana" pitchFamily="34" charset="0"/>
          <a:ea typeface="ＭＳ Ｐゴシック" charset="0"/>
          <a:cs typeface="Arial" charset="0"/>
        </a:defRPr>
      </a:lvl5pPr>
      <a:lvl6pPr marL="457200" algn="l" rtl="0" eaLnBrk="1" fontAlgn="base" hangingPunct="1">
        <a:spcBef>
          <a:spcPct val="40000"/>
        </a:spcBef>
        <a:spcAft>
          <a:spcPct val="0"/>
        </a:spcAft>
        <a:defRPr sz="2400" b="1">
          <a:solidFill>
            <a:srgbClr val="364395"/>
          </a:solidFill>
          <a:latin typeface="Verdana" pitchFamily="34" charset="0"/>
          <a:cs typeface="Arial" charset="0"/>
        </a:defRPr>
      </a:lvl6pPr>
      <a:lvl7pPr marL="914400" algn="l" rtl="0" eaLnBrk="1" fontAlgn="base" hangingPunct="1">
        <a:spcBef>
          <a:spcPct val="40000"/>
        </a:spcBef>
        <a:spcAft>
          <a:spcPct val="0"/>
        </a:spcAft>
        <a:defRPr sz="2400" b="1">
          <a:solidFill>
            <a:srgbClr val="364395"/>
          </a:solidFill>
          <a:latin typeface="Verdana" pitchFamily="34" charset="0"/>
          <a:cs typeface="Arial" charset="0"/>
        </a:defRPr>
      </a:lvl7pPr>
      <a:lvl8pPr marL="1371600" algn="l" rtl="0" eaLnBrk="1" fontAlgn="base" hangingPunct="1">
        <a:spcBef>
          <a:spcPct val="40000"/>
        </a:spcBef>
        <a:spcAft>
          <a:spcPct val="0"/>
        </a:spcAft>
        <a:defRPr sz="2400" b="1">
          <a:solidFill>
            <a:srgbClr val="364395"/>
          </a:solidFill>
          <a:latin typeface="Verdana" pitchFamily="34" charset="0"/>
          <a:cs typeface="Arial" charset="0"/>
        </a:defRPr>
      </a:lvl8pPr>
      <a:lvl9pPr marL="1828800" algn="l" rtl="0" eaLnBrk="1" fontAlgn="base" hangingPunct="1">
        <a:spcBef>
          <a:spcPct val="40000"/>
        </a:spcBef>
        <a:spcAft>
          <a:spcPct val="0"/>
        </a:spcAft>
        <a:defRPr sz="2400" b="1">
          <a:solidFill>
            <a:srgbClr val="364395"/>
          </a:solidFill>
          <a:latin typeface="Verdana" pitchFamily="34" charset="0"/>
          <a:cs typeface="Arial" charset="0"/>
        </a:defRPr>
      </a:lvl9pPr>
    </p:titleStyle>
    <p:bodyStyle>
      <a:lvl1pPr marL="342900" indent="-342900" algn="l" defTabSz="857250" rtl="0" eaLnBrk="1" fontAlgn="base" hangingPunct="1">
        <a:spcBef>
          <a:spcPct val="20000"/>
        </a:spcBef>
        <a:spcAft>
          <a:spcPct val="20000"/>
        </a:spcAft>
        <a:buSzPct val="80000"/>
        <a:buFont typeface="Verdana" charset="0"/>
        <a:defRPr sz="2000">
          <a:solidFill>
            <a:schemeClr val="tx1"/>
          </a:solidFill>
          <a:latin typeface="+mn-lt"/>
          <a:ea typeface="ＭＳ Ｐゴシック" charset="0"/>
          <a:cs typeface="+mn-cs"/>
        </a:defRPr>
      </a:lvl1pPr>
      <a:lvl2pPr marL="358775" indent="-244475" algn="l" defTabSz="857250" rtl="0" eaLnBrk="1" fontAlgn="base" hangingPunct="1">
        <a:spcBef>
          <a:spcPct val="20000"/>
        </a:spcBef>
        <a:spcAft>
          <a:spcPct val="20000"/>
        </a:spcAft>
        <a:buSzPct val="80000"/>
        <a:buFont typeface="Verdana" charset="0"/>
        <a:buChar char="•"/>
        <a:defRPr sz="2000">
          <a:solidFill>
            <a:schemeClr val="tx1"/>
          </a:solidFill>
          <a:latin typeface="+mn-lt"/>
          <a:ea typeface="Arial" charset="0"/>
          <a:cs typeface="+mn-cs"/>
        </a:defRPr>
      </a:lvl2pPr>
      <a:lvl3pPr marL="714375" indent="-247650" algn="l" defTabSz="857250" rtl="0" eaLnBrk="1" fontAlgn="base" hangingPunct="1">
        <a:spcBef>
          <a:spcPct val="20000"/>
        </a:spcBef>
        <a:spcAft>
          <a:spcPct val="20000"/>
        </a:spcAft>
        <a:buSzPct val="80000"/>
        <a:buFont typeface="Verdana" charset="0"/>
        <a:buChar char="•"/>
        <a:defRPr sz="2000">
          <a:solidFill>
            <a:schemeClr val="tx1"/>
          </a:solidFill>
          <a:latin typeface="+mn-lt"/>
          <a:ea typeface="Arial" charset="0"/>
          <a:cs typeface="+mn-cs"/>
        </a:defRPr>
      </a:lvl3pPr>
      <a:lvl4pPr marL="1066800" indent="-247650" algn="l" defTabSz="857250" rtl="0" eaLnBrk="1" fontAlgn="base" hangingPunct="1">
        <a:spcBef>
          <a:spcPct val="20000"/>
        </a:spcBef>
        <a:spcAft>
          <a:spcPct val="20000"/>
        </a:spcAft>
        <a:buSzPct val="80000"/>
        <a:buFont typeface="Arial" charset="0"/>
        <a:buChar char="–"/>
        <a:defRPr sz="2000">
          <a:solidFill>
            <a:schemeClr val="tx1"/>
          </a:solidFill>
          <a:latin typeface="+mn-lt"/>
          <a:ea typeface="Arial" charset="0"/>
          <a:cs typeface="+mn-cs"/>
        </a:defRPr>
      </a:lvl4pPr>
      <a:lvl5pPr marL="1428750" indent="-257175" algn="l" defTabSz="857250" rtl="0" eaLnBrk="1" fontAlgn="base" hangingPunct="1">
        <a:spcBef>
          <a:spcPct val="20000"/>
        </a:spcBef>
        <a:spcAft>
          <a:spcPct val="20000"/>
        </a:spcAft>
        <a:buSzPct val="80000"/>
        <a:buFont typeface="Arial" charset="0"/>
        <a:buChar char="○"/>
        <a:defRPr sz="2000">
          <a:solidFill>
            <a:schemeClr val="tx1"/>
          </a:solidFill>
          <a:latin typeface="+mn-lt"/>
          <a:ea typeface="Arial" charset="0"/>
          <a:cs typeface="+mn-cs"/>
        </a:defRPr>
      </a:lvl5pPr>
      <a:lvl6pPr marL="1885950" indent="-257175" algn="l" defTabSz="857250" rtl="0" eaLnBrk="1" fontAlgn="base" hangingPunct="1">
        <a:spcBef>
          <a:spcPct val="20000"/>
        </a:spcBef>
        <a:spcAft>
          <a:spcPct val="20000"/>
        </a:spcAft>
        <a:buSzPct val="80000"/>
        <a:buFont typeface="Arial" charset="0"/>
        <a:buChar char="○"/>
        <a:defRPr sz="2000">
          <a:solidFill>
            <a:schemeClr val="tx1"/>
          </a:solidFill>
          <a:latin typeface="+mn-lt"/>
          <a:cs typeface="+mn-cs"/>
        </a:defRPr>
      </a:lvl6pPr>
      <a:lvl7pPr marL="2343150" indent="-257175" algn="l" defTabSz="857250" rtl="0" eaLnBrk="1" fontAlgn="base" hangingPunct="1">
        <a:spcBef>
          <a:spcPct val="20000"/>
        </a:spcBef>
        <a:spcAft>
          <a:spcPct val="20000"/>
        </a:spcAft>
        <a:buSzPct val="80000"/>
        <a:buFont typeface="Arial" charset="0"/>
        <a:buChar char="○"/>
        <a:defRPr sz="2000">
          <a:solidFill>
            <a:schemeClr val="tx1"/>
          </a:solidFill>
          <a:latin typeface="+mn-lt"/>
          <a:cs typeface="+mn-cs"/>
        </a:defRPr>
      </a:lvl7pPr>
      <a:lvl8pPr marL="2800350" indent="-257175" algn="l" defTabSz="857250" rtl="0" eaLnBrk="1" fontAlgn="base" hangingPunct="1">
        <a:spcBef>
          <a:spcPct val="20000"/>
        </a:spcBef>
        <a:spcAft>
          <a:spcPct val="20000"/>
        </a:spcAft>
        <a:buSzPct val="80000"/>
        <a:buFont typeface="Arial" charset="0"/>
        <a:buChar char="○"/>
        <a:defRPr sz="2000">
          <a:solidFill>
            <a:schemeClr val="tx1"/>
          </a:solidFill>
          <a:latin typeface="+mn-lt"/>
          <a:cs typeface="+mn-cs"/>
        </a:defRPr>
      </a:lvl8pPr>
      <a:lvl9pPr marL="3257550" indent="-257175" algn="l" defTabSz="857250" rtl="0" eaLnBrk="1" fontAlgn="base" hangingPunct="1">
        <a:spcBef>
          <a:spcPct val="20000"/>
        </a:spcBef>
        <a:spcAft>
          <a:spcPct val="20000"/>
        </a:spcAft>
        <a:buSzPct val="8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8.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6.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13282"/>
            <a:ext cx="3982954" cy="2396681"/>
          </a:xfrm>
        </p:spPr>
        <p:txBody>
          <a:bodyPr>
            <a:normAutofit fontScale="90000"/>
          </a:bodyPr>
          <a:lstStyle/>
          <a:p>
            <a:r>
              <a:rPr lang="en-US" b="1" cap="none" dirty="0" err="1"/>
              <a:t>etawa</a:t>
            </a:r>
            <a:br>
              <a:rPr lang="en-US" b="1" cap="none" dirty="0"/>
            </a:br>
            <a:r>
              <a:rPr lang="en-US" sz="5400" b="1" dirty="0"/>
              <a:t>Sundowner</a:t>
            </a:r>
            <a:br>
              <a:rPr lang="en-US" b="1" dirty="0"/>
            </a:br>
            <a:r>
              <a:rPr lang="en-US" b="1" dirty="0"/>
              <a:t>2024</a:t>
            </a:r>
          </a:p>
        </p:txBody>
      </p:sp>
      <p:sp>
        <p:nvSpPr>
          <p:cNvPr id="3" name="Subtitle 2"/>
          <p:cNvSpPr>
            <a:spLocks noGrp="1"/>
          </p:cNvSpPr>
          <p:nvPr>
            <p:ph type="subTitle" idx="1"/>
          </p:nvPr>
        </p:nvSpPr>
        <p:spPr>
          <a:xfrm>
            <a:off x="1876425" y="3801979"/>
            <a:ext cx="3734942" cy="938464"/>
          </a:xfrm>
        </p:spPr>
        <p:txBody>
          <a:bodyPr>
            <a:normAutofit/>
          </a:bodyPr>
          <a:lstStyle/>
          <a:p>
            <a:r>
              <a:rPr lang="en-US" sz="3600" b="1" dirty="0"/>
              <a:t>Steven Kemp</a:t>
            </a:r>
          </a:p>
        </p:txBody>
      </p:sp>
      <p:sp>
        <p:nvSpPr>
          <p:cNvPr id="137" name="Round Diagonal Corner Rectangle 6">
            <a:extLst>
              <a:ext uri="{FF2B5EF4-FFF2-40B4-BE49-F238E27FC236}">
                <a16:creationId xmlns:a16="http://schemas.microsoft.com/office/drawing/2014/main" id="{01958E0A-0BC1-424F-9B41-D614FC13A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6" name="Picture 25" descr="Satellite dish under a starry night sky">
            <a:extLst>
              <a:ext uri="{FF2B5EF4-FFF2-40B4-BE49-F238E27FC236}">
                <a16:creationId xmlns:a16="http://schemas.microsoft.com/office/drawing/2014/main" id="{3AA5BCB3-A94A-413A-987F-50827106B8FE}"/>
              </a:ext>
            </a:extLst>
          </p:cNvPr>
          <p:cNvPicPr>
            <a:picLocks noChangeAspect="1"/>
          </p:cNvPicPr>
          <p:nvPr/>
        </p:nvPicPr>
        <p:blipFill rotWithShape="1">
          <a:blip r:embed="rId4"/>
          <a:srcRect l="14621" r="22590" b="1"/>
          <a:stretch/>
        </p:blipFill>
        <p:spPr>
          <a:xfrm>
            <a:off x="6421396" y="1136606"/>
            <a:ext cx="4635583" cy="4577297"/>
          </a:xfrm>
          <a:prstGeom prst="rect">
            <a:avLst/>
          </a:prstGeom>
        </p:spPr>
      </p:pic>
    </p:spTree>
    <p:extLst>
      <p:ext uri="{BB962C8B-B14F-4D97-AF65-F5344CB8AC3E}">
        <p14:creationId xmlns:p14="http://schemas.microsoft.com/office/powerpoint/2010/main" val="381020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26B1B-B916-49F1-CF44-10425BB0AAA0}"/>
            </a:ext>
          </a:extLst>
        </p:cNvPr>
        <p:cNvGrpSpPr/>
        <p:nvPr/>
      </p:nvGrpSpPr>
      <p:grpSpPr>
        <a:xfrm>
          <a:off x="0" y="0"/>
          <a:ext cx="0" cy="0"/>
          <a:chOff x="0" y="0"/>
          <a:chExt cx="0" cy="0"/>
        </a:xfrm>
      </p:grpSpPr>
      <p:sp>
        <p:nvSpPr>
          <p:cNvPr id="13316" name="TextBox 4">
            <a:extLst>
              <a:ext uri="{FF2B5EF4-FFF2-40B4-BE49-F238E27FC236}">
                <a16:creationId xmlns:a16="http://schemas.microsoft.com/office/drawing/2014/main" id="{F559F748-3764-A92F-91D8-ACF9DF529ED4}"/>
              </a:ext>
            </a:extLst>
          </p:cNvPr>
          <p:cNvSpPr txBox="1">
            <a:spLocks noChangeArrowheads="1"/>
          </p:cNvSpPr>
          <p:nvPr/>
        </p:nvSpPr>
        <p:spPr bwMode="auto">
          <a:xfrm>
            <a:off x="8946595" y="316732"/>
            <a:ext cx="252024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dirty="0">
                <a:solidFill>
                  <a:srgbClr val="FF0000"/>
                </a:solidFill>
              </a:rPr>
              <a:t>Mean = 85%</a:t>
            </a:r>
          </a:p>
        </p:txBody>
      </p:sp>
      <p:sp>
        <p:nvSpPr>
          <p:cNvPr id="4" name="Content Placeholder 3">
            <a:extLst>
              <a:ext uri="{FF2B5EF4-FFF2-40B4-BE49-F238E27FC236}">
                <a16:creationId xmlns:a16="http://schemas.microsoft.com/office/drawing/2014/main" id="{047DFA8A-1CC9-3D6C-880A-342AC84F53A8}"/>
              </a:ext>
            </a:extLst>
          </p:cNvPr>
          <p:cNvSpPr>
            <a:spLocks noGrp="1"/>
          </p:cNvSpPr>
          <p:nvPr>
            <p:ph idx="1"/>
          </p:nvPr>
        </p:nvSpPr>
        <p:spPr>
          <a:xfrm>
            <a:off x="981316" y="1459732"/>
            <a:ext cx="10244147" cy="4698698"/>
          </a:xfrm>
        </p:spPr>
        <p:txBody>
          <a:bodyPr/>
          <a:lstStyle/>
          <a:p>
            <a:pPr marL="711200" lvl="0" indent="-711200">
              <a:spcBef>
                <a:spcPts val="0"/>
              </a:spcBef>
              <a:spcAft>
                <a:spcPts val="1200"/>
              </a:spcAft>
              <a:buNone/>
            </a:pPr>
            <a:r>
              <a:rPr lang="en-US" sz="2600" dirty="0">
                <a:solidFill>
                  <a:srgbClr val="161816"/>
                </a:solidFill>
                <a:latin typeface="Arial" panose="020B0604020202020204" pitchFamily="34" charset="0"/>
                <a:ea typeface="Arial" panose="020B0604020202020204" pitchFamily="34" charset="0"/>
              </a:rPr>
              <a:t>23.	Which of the following is most likely to contribute to growth in Australia's renewable energy market?</a:t>
            </a:r>
          </a:p>
          <a:p>
            <a:pPr marL="711200" lvl="0" indent="-711200">
              <a:spcBef>
                <a:spcPts val="0"/>
              </a:spcBef>
              <a:spcAft>
                <a:spcPts val="1200"/>
              </a:spcAft>
              <a:buNone/>
            </a:pPr>
            <a:r>
              <a:rPr lang="en-US" sz="2600" dirty="0">
                <a:solidFill>
                  <a:srgbClr val="161816"/>
                </a:solidFill>
                <a:latin typeface="Arial" panose="020B0604020202020204" pitchFamily="34" charset="0"/>
                <a:ea typeface="Arial" panose="020B0604020202020204" pitchFamily="34" charset="0"/>
              </a:rPr>
              <a:t>(a)	a fall in incomes of Australia's closest trading partners</a:t>
            </a:r>
          </a:p>
          <a:p>
            <a:pPr marL="711200" lvl="0" indent="-711200">
              <a:spcBef>
                <a:spcPts val="0"/>
              </a:spcBef>
              <a:spcAft>
                <a:spcPts val="1200"/>
              </a:spcAft>
              <a:buNone/>
            </a:pPr>
            <a:r>
              <a:rPr lang="en-US" sz="2600" dirty="0">
                <a:solidFill>
                  <a:srgbClr val="161816"/>
                </a:solidFill>
                <a:latin typeface="Arial" panose="020B0604020202020204" pitchFamily="34" charset="0"/>
                <a:ea typeface="Arial" panose="020B0604020202020204" pitchFamily="34" charset="0"/>
              </a:rPr>
              <a:t>(b)	increased trade protection for the renewable energy industry</a:t>
            </a:r>
          </a:p>
          <a:p>
            <a:pPr marL="711200" lvl="0" indent="-711200">
              <a:spcBef>
                <a:spcPts val="0"/>
              </a:spcBef>
              <a:spcAft>
                <a:spcPts val="1200"/>
              </a:spcAft>
              <a:buNone/>
            </a:pPr>
            <a:r>
              <a:rPr lang="en-US" sz="2600" dirty="0">
                <a:solidFill>
                  <a:srgbClr val="161816"/>
                </a:solidFill>
                <a:latin typeface="Arial" panose="020B0604020202020204" pitchFamily="34" charset="0"/>
                <a:ea typeface="Arial" panose="020B0604020202020204" pitchFamily="34" charset="0"/>
              </a:rPr>
              <a:t>(c)	government funding to increase innovation and productivity in the energy sector</a:t>
            </a:r>
          </a:p>
          <a:p>
            <a:pPr marL="711200" lvl="0" indent="-711200">
              <a:spcBef>
                <a:spcPts val="0"/>
              </a:spcBef>
              <a:spcAft>
                <a:spcPts val="1200"/>
              </a:spcAft>
              <a:buNone/>
            </a:pPr>
            <a:r>
              <a:rPr lang="en-US" sz="2600" dirty="0">
                <a:solidFill>
                  <a:srgbClr val="161816"/>
                </a:solidFill>
                <a:latin typeface="Arial" panose="020B0604020202020204" pitchFamily="34" charset="0"/>
                <a:ea typeface="Arial" panose="020B0604020202020204" pitchFamily="34" charset="0"/>
              </a:rPr>
              <a:t>(d)	allowing cheaper renewable energy products from overseas</a:t>
            </a:r>
          </a:p>
        </p:txBody>
      </p:sp>
      <p:sp>
        <p:nvSpPr>
          <p:cNvPr id="8" name="Title 1">
            <a:extLst>
              <a:ext uri="{FF2B5EF4-FFF2-40B4-BE49-F238E27FC236}">
                <a16:creationId xmlns:a16="http://schemas.microsoft.com/office/drawing/2014/main" id="{49E62280-418B-D3DF-6B6A-CC07824CB975}"/>
              </a:ext>
            </a:extLst>
          </p:cNvPr>
          <p:cNvSpPr>
            <a:spLocks noGrp="1"/>
          </p:cNvSpPr>
          <p:nvPr>
            <p:ph type="title"/>
          </p:nvPr>
        </p:nvSpPr>
        <p:spPr>
          <a:xfrm>
            <a:off x="1091689" y="0"/>
            <a:ext cx="9119111" cy="1143000"/>
          </a:xfrm>
        </p:spPr>
        <p:txBody>
          <a:bodyPr/>
          <a:lstStyle/>
          <a:p>
            <a:pPr algn="l"/>
            <a:r>
              <a:rPr lang="en-US" dirty="0">
                <a:latin typeface="Arial Black" panose="020B0604020202020204" pitchFamily="34" charset="0"/>
                <a:cs typeface="Arial Black" panose="020B0604020202020204" pitchFamily="34" charset="0"/>
              </a:rPr>
              <a:t>Section 1</a:t>
            </a:r>
          </a:p>
        </p:txBody>
      </p:sp>
      <p:sp>
        <p:nvSpPr>
          <p:cNvPr id="7" name="TextBox 4">
            <a:extLst>
              <a:ext uri="{FF2B5EF4-FFF2-40B4-BE49-F238E27FC236}">
                <a16:creationId xmlns:a16="http://schemas.microsoft.com/office/drawing/2014/main" id="{C1BAFFFA-DEBA-C758-DA06-0913DC30B14C}"/>
              </a:ext>
            </a:extLst>
          </p:cNvPr>
          <p:cNvSpPr txBox="1">
            <a:spLocks noChangeArrowheads="1"/>
          </p:cNvSpPr>
          <p:nvPr/>
        </p:nvSpPr>
        <p:spPr bwMode="auto">
          <a:xfrm>
            <a:off x="4463546" y="316733"/>
            <a:ext cx="4223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Very low correlation</a:t>
            </a:r>
          </a:p>
        </p:txBody>
      </p:sp>
      <p:sp>
        <p:nvSpPr>
          <p:cNvPr id="2" name="Heart 1">
            <a:extLst>
              <a:ext uri="{FF2B5EF4-FFF2-40B4-BE49-F238E27FC236}">
                <a16:creationId xmlns:a16="http://schemas.microsoft.com/office/drawing/2014/main" id="{0FC2B4C9-D4A9-F93F-493E-BE14D8FD0D84}"/>
              </a:ext>
            </a:extLst>
          </p:cNvPr>
          <p:cNvSpPr/>
          <p:nvPr/>
        </p:nvSpPr>
        <p:spPr>
          <a:xfrm>
            <a:off x="1091689" y="3564666"/>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3" name="TextBox 4">
            <a:extLst>
              <a:ext uri="{FF2B5EF4-FFF2-40B4-BE49-F238E27FC236}">
                <a16:creationId xmlns:a16="http://schemas.microsoft.com/office/drawing/2014/main" id="{B941D43C-2911-BBFE-FF63-1E201A564C18}"/>
              </a:ext>
            </a:extLst>
          </p:cNvPr>
          <p:cNvSpPr txBox="1">
            <a:spLocks noChangeArrowheads="1"/>
          </p:cNvSpPr>
          <p:nvPr/>
        </p:nvSpPr>
        <p:spPr bwMode="auto">
          <a:xfrm>
            <a:off x="2445324" y="5398268"/>
            <a:ext cx="57775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b="1" i="1" dirty="0">
                <a:solidFill>
                  <a:srgbClr val="FF0000"/>
                </a:solidFill>
              </a:rPr>
              <a:t>Is there an obvious long answer!</a:t>
            </a:r>
          </a:p>
        </p:txBody>
      </p:sp>
    </p:spTree>
    <p:extLst>
      <p:ext uri="{BB962C8B-B14F-4D97-AF65-F5344CB8AC3E}">
        <p14:creationId xmlns:p14="http://schemas.microsoft.com/office/powerpoint/2010/main" val="28132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82F86-FD49-A2EF-07E0-0990BDA869AB}"/>
            </a:ext>
          </a:extLst>
        </p:cNvPr>
        <p:cNvGrpSpPr/>
        <p:nvPr/>
      </p:nvGrpSpPr>
      <p:grpSpPr>
        <a:xfrm>
          <a:off x="0" y="0"/>
          <a:ext cx="0" cy="0"/>
          <a:chOff x="0" y="0"/>
          <a:chExt cx="0" cy="0"/>
        </a:xfrm>
      </p:grpSpPr>
      <p:sp>
        <p:nvSpPr>
          <p:cNvPr id="13316" name="TextBox 4">
            <a:extLst>
              <a:ext uri="{FF2B5EF4-FFF2-40B4-BE49-F238E27FC236}">
                <a16:creationId xmlns:a16="http://schemas.microsoft.com/office/drawing/2014/main" id="{B3BC2DAC-499D-231A-E927-91D09FE67056}"/>
              </a:ext>
            </a:extLst>
          </p:cNvPr>
          <p:cNvSpPr txBox="1">
            <a:spLocks noChangeArrowheads="1"/>
          </p:cNvSpPr>
          <p:nvPr/>
        </p:nvSpPr>
        <p:spPr bwMode="auto">
          <a:xfrm>
            <a:off x="8841937" y="314488"/>
            <a:ext cx="252024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Mean = 62%</a:t>
            </a:r>
          </a:p>
        </p:txBody>
      </p:sp>
      <p:sp>
        <p:nvSpPr>
          <p:cNvPr id="4" name="Content Placeholder 3">
            <a:extLst>
              <a:ext uri="{FF2B5EF4-FFF2-40B4-BE49-F238E27FC236}">
                <a16:creationId xmlns:a16="http://schemas.microsoft.com/office/drawing/2014/main" id="{3467001E-A4CC-0169-CB25-1750C2DC2010}"/>
              </a:ext>
            </a:extLst>
          </p:cNvPr>
          <p:cNvSpPr>
            <a:spLocks noGrp="1"/>
          </p:cNvSpPr>
          <p:nvPr>
            <p:ph idx="1"/>
          </p:nvPr>
        </p:nvSpPr>
        <p:spPr>
          <a:xfrm>
            <a:off x="733926" y="1453368"/>
            <a:ext cx="11105148" cy="4088116"/>
          </a:xfrm>
        </p:spPr>
        <p:txBody>
          <a:bodyPr/>
          <a:lstStyle/>
          <a:p>
            <a:pPr marL="711200" lvl="0" indent="-711200">
              <a:spcBef>
                <a:spcPts val="0"/>
              </a:spcBef>
              <a:spcAft>
                <a:spcPts val="1200"/>
              </a:spcAft>
              <a:buNone/>
            </a:pPr>
            <a:r>
              <a:rPr lang="en-US" sz="2800" dirty="0">
                <a:solidFill>
                  <a:srgbClr val="161816"/>
                </a:solidFill>
                <a:latin typeface="Arial" panose="020B0604020202020204" pitchFamily="34" charset="0"/>
                <a:ea typeface="Arial" panose="020B0604020202020204" pitchFamily="34" charset="0"/>
              </a:rPr>
              <a:t>24.	A reason for the decline in productivity growth levels in Australia over the last 10 years is</a:t>
            </a:r>
          </a:p>
          <a:p>
            <a:pPr marL="711200" lvl="0" indent="-711200">
              <a:spcBef>
                <a:spcPts val="0"/>
              </a:spcBef>
              <a:spcAft>
                <a:spcPts val="1200"/>
              </a:spcAft>
              <a:buNone/>
            </a:pPr>
            <a:r>
              <a:rPr lang="en-US" sz="2800" dirty="0">
                <a:solidFill>
                  <a:srgbClr val="161816"/>
                </a:solidFill>
                <a:latin typeface="Arial" panose="020B0604020202020204" pitchFamily="34" charset="0"/>
                <a:ea typeface="Arial" panose="020B0604020202020204" pitchFamily="34" charset="0"/>
              </a:rPr>
              <a:t>(a)	faster than expected rates of technical progress and innovation.</a:t>
            </a:r>
          </a:p>
          <a:p>
            <a:pPr marL="711200" lvl="0" indent="-711200">
              <a:spcBef>
                <a:spcPts val="0"/>
              </a:spcBef>
              <a:spcAft>
                <a:spcPts val="1200"/>
              </a:spcAft>
              <a:buNone/>
            </a:pPr>
            <a:r>
              <a:rPr lang="en-US" sz="2800" dirty="0">
                <a:solidFill>
                  <a:srgbClr val="161816"/>
                </a:solidFill>
                <a:latin typeface="Arial" panose="020B0604020202020204" pitchFamily="34" charset="0"/>
                <a:ea typeface="Arial" panose="020B0604020202020204" pitchFamily="34" charset="0"/>
              </a:rPr>
              <a:t>(b)	rising rates of economic growth.</a:t>
            </a:r>
          </a:p>
          <a:p>
            <a:pPr marL="711200" lvl="0" indent="-711200">
              <a:spcBef>
                <a:spcPts val="0"/>
              </a:spcBef>
              <a:spcAft>
                <a:spcPts val="1200"/>
              </a:spcAft>
              <a:buNone/>
            </a:pPr>
            <a:r>
              <a:rPr lang="en-US" sz="2800" dirty="0">
                <a:solidFill>
                  <a:srgbClr val="161816"/>
                </a:solidFill>
                <a:latin typeface="Arial" panose="020B0604020202020204" pitchFamily="34" charset="0"/>
                <a:ea typeface="Arial" panose="020B0604020202020204" pitchFamily="34" charset="0"/>
              </a:rPr>
              <a:t>(c)	increased capital deepening.</a:t>
            </a:r>
          </a:p>
          <a:p>
            <a:pPr marL="711200" lvl="0" indent="-711200">
              <a:spcBef>
                <a:spcPts val="0"/>
              </a:spcBef>
              <a:spcAft>
                <a:spcPts val="1200"/>
              </a:spcAft>
              <a:buNone/>
            </a:pPr>
            <a:r>
              <a:rPr lang="en-US" sz="2800" dirty="0">
                <a:solidFill>
                  <a:srgbClr val="161816"/>
                </a:solidFill>
                <a:latin typeface="Arial" panose="020B0604020202020204" pitchFamily="34" charset="0"/>
                <a:ea typeface="Arial" panose="020B0604020202020204" pitchFamily="34" charset="0"/>
              </a:rPr>
              <a:t>(d)	increased </a:t>
            </a:r>
            <a:r>
              <a:rPr lang="en-US" sz="2800" dirty="0" err="1">
                <a:solidFill>
                  <a:srgbClr val="161816"/>
                </a:solidFill>
                <a:latin typeface="Arial" panose="020B0604020202020204" pitchFamily="34" charset="0"/>
                <a:ea typeface="Arial" panose="020B0604020202020204" pitchFamily="34" charset="0"/>
              </a:rPr>
              <a:t>globalisation</a:t>
            </a:r>
            <a:r>
              <a:rPr lang="en-US" sz="2800" dirty="0">
                <a:solidFill>
                  <a:srgbClr val="161816"/>
                </a:solidFill>
                <a:latin typeface="Arial" panose="020B0604020202020204" pitchFamily="34" charset="0"/>
                <a:ea typeface="Arial" panose="020B0604020202020204" pitchFamily="34" charset="0"/>
              </a:rPr>
              <a:t>, causing structural change.</a:t>
            </a:r>
          </a:p>
          <a:p>
            <a:pPr marL="0" lvl="0" indent="0">
              <a:spcBef>
                <a:spcPts val="0"/>
              </a:spcBef>
              <a:spcAft>
                <a:spcPts val="1200"/>
              </a:spcAft>
              <a:buNone/>
            </a:pPr>
            <a:endParaRPr lang="en-US" sz="2800" dirty="0">
              <a:solidFill>
                <a:srgbClr val="161816"/>
              </a:solidFill>
              <a:latin typeface="Arial" panose="020B0604020202020204" pitchFamily="34" charset="0"/>
              <a:ea typeface="Arial" panose="020B0604020202020204" pitchFamily="34" charset="0"/>
            </a:endParaRPr>
          </a:p>
        </p:txBody>
      </p:sp>
      <p:sp>
        <p:nvSpPr>
          <p:cNvPr id="8" name="Title 1">
            <a:extLst>
              <a:ext uri="{FF2B5EF4-FFF2-40B4-BE49-F238E27FC236}">
                <a16:creationId xmlns:a16="http://schemas.microsoft.com/office/drawing/2014/main" id="{78720D19-C4AC-E647-F828-F170D9B05FE6}"/>
              </a:ext>
            </a:extLst>
          </p:cNvPr>
          <p:cNvSpPr>
            <a:spLocks noGrp="1"/>
          </p:cNvSpPr>
          <p:nvPr>
            <p:ph type="title"/>
          </p:nvPr>
        </p:nvSpPr>
        <p:spPr>
          <a:xfrm>
            <a:off x="829821" y="35376"/>
            <a:ext cx="9380979" cy="1143000"/>
          </a:xfrm>
        </p:spPr>
        <p:txBody>
          <a:bodyPr/>
          <a:lstStyle/>
          <a:p>
            <a:pPr algn="l"/>
            <a:r>
              <a:rPr lang="en-US" dirty="0">
                <a:latin typeface="Arial Black" panose="020B0604020202020204" pitchFamily="34" charset="0"/>
                <a:cs typeface="Arial Black" panose="020B0604020202020204" pitchFamily="34" charset="0"/>
              </a:rPr>
              <a:t>Section 1</a:t>
            </a:r>
          </a:p>
        </p:txBody>
      </p:sp>
      <p:sp>
        <p:nvSpPr>
          <p:cNvPr id="7" name="TextBox 4">
            <a:extLst>
              <a:ext uri="{FF2B5EF4-FFF2-40B4-BE49-F238E27FC236}">
                <a16:creationId xmlns:a16="http://schemas.microsoft.com/office/drawing/2014/main" id="{1179E395-20A3-6A3F-06A2-0C8243DCA69C}"/>
              </a:ext>
            </a:extLst>
          </p:cNvPr>
          <p:cNvSpPr txBox="1">
            <a:spLocks noChangeArrowheads="1"/>
          </p:cNvSpPr>
          <p:nvPr/>
        </p:nvSpPr>
        <p:spPr bwMode="auto">
          <a:xfrm>
            <a:off x="1968265" y="5231701"/>
            <a:ext cx="65598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b="1" i="1" dirty="0">
                <a:solidFill>
                  <a:srgbClr val="FF0000"/>
                </a:solidFill>
              </a:rPr>
              <a:t>2 answers have a positive correlation</a:t>
            </a:r>
          </a:p>
        </p:txBody>
      </p:sp>
      <p:sp>
        <p:nvSpPr>
          <p:cNvPr id="2" name="Heart 1">
            <a:extLst>
              <a:ext uri="{FF2B5EF4-FFF2-40B4-BE49-F238E27FC236}">
                <a16:creationId xmlns:a16="http://schemas.microsoft.com/office/drawing/2014/main" id="{F5E86E64-63F6-72F8-ADA5-4C0E7452904E}"/>
              </a:ext>
            </a:extLst>
          </p:cNvPr>
          <p:cNvSpPr/>
          <p:nvPr/>
        </p:nvSpPr>
        <p:spPr>
          <a:xfrm>
            <a:off x="829821" y="4254885"/>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3" name="TextBox 4">
            <a:extLst>
              <a:ext uri="{FF2B5EF4-FFF2-40B4-BE49-F238E27FC236}">
                <a16:creationId xmlns:a16="http://schemas.microsoft.com/office/drawing/2014/main" id="{C3781A2B-99E9-7F55-E46A-0DA1B7AA443C}"/>
              </a:ext>
            </a:extLst>
          </p:cNvPr>
          <p:cNvSpPr txBox="1">
            <a:spLocks noChangeArrowheads="1"/>
          </p:cNvSpPr>
          <p:nvPr/>
        </p:nvSpPr>
        <p:spPr bwMode="auto">
          <a:xfrm>
            <a:off x="4410995" y="310368"/>
            <a:ext cx="4223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Very low correlation</a:t>
            </a:r>
          </a:p>
        </p:txBody>
      </p:sp>
    </p:spTree>
    <p:extLst>
      <p:ext uri="{BB962C8B-B14F-4D97-AF65-F5344CB8AC3E}">
        <p14:creationId xmlns:p14="http://schemas.microsoft.com/office/powerpoint/2010/main" val="278241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E8F6F4-C35B-6427-75AF-66A4638F80E5}"/>
              </a:ext>
            </a:extLst>
          </p:cNvPr>
          <p:cNvSpPr txBox="1"/>
          <p:nvPr/>
        </p:nvSpPr>
        <p:spPr>
          <a:xfrm>
            <a:off x="457721" y="1207985"/>
            <a:ext cx="6895063" cy="4832092"/>
          </a:xfrm>
          <a:prstGeom prst="rect">
            <a:avLst/>
          </a:prstGeom>
          <a:noFill/>
        </p:spPr>
        <p:txBody>
          <a:bodyPr wrap="square" rtlCol="0">
            <a:spAutoFit/>
          </a:bodyPr>
          <a:lstStyle/>
          <a:p>
            <a:pPr marL="534988" indent="-534988"/>
            <a:r>
              <a:rPr lang="en-US" sz="2800" dirty="0">
                <a:latin typeface="+mn-lt"/>
              </a:rPr>
              <a:t>5. 	According to the model,</a:t>
            </a:r>
          </a:p>
          <a:p>
            <a:pPr marL="534988" indent="-534988"/>
            <a:r>
              <a:rPr lang="en-US" sz="2800" dirty="0">
                <a:latin typeface="+mn-lt"/>
              </a:rPr>
              <a:t>(a)	Australia has an absolute advantage in wheat and a comparative advantage in rubber.</a:t>
            </a:r>
          </a:p>
          <a:p>
            <a:pPr marL="534988" indent="-534988"/>
            <a:r>
              <a:rPr lang="en-US" sz="2800" dirty="0">
                <a:latin typeface="+mn-lt"/>
              </a:rPr>
              <a:t>(b)	Malaysia has an absolute and comparative advantage in the production of rubber.</a:t>
            </a:r>
          </a:p>
          <a:p>
            <a:pPr marL="534988" indent="-534988"/>
            <a:r>
              <a:rPr lang="en-US" sz="2800" dirty="0">
                <a:latin typeface="+mn-lt"/>
              </a:rPr>
              <a:t>(c)	Australia has an absolute advantage in the production of wheat and rubber.</a:t>
            </a:r>
          </a:p>
          <a:p>
            <a:pPr marL="534988" indent="-534988"/>
            <a:r>
              <a:rPr lang="en-US" sz="2800" dirty="0">
                <a:latin typeface="+mn-lt"/>
              </a:rPr>
              <a:t>(d)	Malaysia has an absolute advantage in rubber and a comparative advantage in wheat.</a:t>
            </a:r>
          </a:p>
        </p:txBody>
      </p:sp>
      <p:pic>
        <p:nvPicPr>
          <p:cNvPr id="7" name="Picture 6">
            <a:extLst>
              <a:ext uri="{FF2B5EF4-FFF2-40B4-BE49-F238E27FC236}">
                <a16:creationId xmlns:a16="http://schemas.microsoft.com/office/drawing/2014/main" id="{EFF21BD9-A19E-0FF0-F9E5-987F976B0747}"/>
              </a:ext>
            </a:extLst>
          </p:cNvPr>
          <p:cNvPicPr>
            <a:picLocks noChangeAspect="1"/>
          </p:cNvPicPr>
          <p:nvPr/>
        </p:nvPicPr>
        <p:blipFill rotWithShape="1">
          <a:blip r:embed="rId2"/>
          <a:srcRect r="24799"/>
          <a:stretch/>
        </p:blipFill>
        <p:spPr>
          <a:xfrm>
            <a:off x="7352784" y="1940047"/>
            <a:ext cx="4763244" cy="4165015"/>
          </a:xfrm>
          <a:prstGeom prst="rect">
            <a:avLst/>
          </a:prstGeom>
        </p:spPr>
      </p:pic>
      <p:sp>
        <p:nvSpPr>
          <p:cNvPr id="11" name="TextBox 4">
            <a:extLst>
              <a:ext uri="{FF2B5EF4-FFF2-40B4-BE49-F238E27FC236}">
                <a16:creationId xmlns:a16="http://schemas.microsoft.com/office/drawing/2014/main" id="{BF076734-09C3-8978-2E33-333DC2166818}"/>
              </a:ext>
            </a:extLst>
          </p:cNvPr>
          <p:cNvSpPr txBox="1">
            <a:spLocks noChangeArrowheads="1"/>
          </p:cNvSpPr>
          <p:nvPr/>
        </p:nvSpPr>
        <p:spPr bwMode="auto">
          <a:xfrm>
            <a:off x="8854971" y="240983"/>
            <a:ext cx="261186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Mean = 73%</a:t>
            </a:r>
          </a:p>
        </p:txBody>
      </p:sp>
      <p:sp>
        <p:nvSpPr>
          <p:cNvPr id="12" name="Title 1">
            <a:extLst>
              <a:ext uri="{FF2B5EF4-FFF2-40B4-BE49-F238E27FC236}">
                <a16:creationId xmlns:a16="http://schemas.microsoft.com/office/drawing/2014/main" id="{97C3E162-96FA-4287-A2C2-2ECD485FB642}"/>
              </a:ext>
            </a:extLst>
          </p:cNvPr>
          <p:cNvSpPr>
            <a:spLocks noGrp="1"/>
          </p:cNvSpPr>
          <p:nvPr>
            <p:ph type="title"/>
          </p:nvPr>
        </p:nvSpPr>
        <p:spPr>
          <a:xfrm>
            <a:off x="760165" y="0"/>
            <a:ext cx="9450636" cy="1143000"/>
          </a:xfrm>
        </p:spPr>
        <p:txBody>
          <a:bodyPr/>
          <a:lstStyle/>
          <a:p>
            <a:pPr algn="l"/>
            <a:r>
              <a:rPr lang="en-US" dirty="0">
                <a:latin typeface="Arial Black" panose="020B0604020202020204" pitchFamily="34" charset="0"/>
                <a:cs typeface="Arial Black" panose="020B0604020202020204" pitchFamily="34" charset="0"/>
              </a:rPr>
              <a:t>Section 1</a:t>
            </a:r>
          </a:p>
        </p:txBody>
      </p:sp>
      <p:sp>
        <p:nvSpPr>
          <p:cNvPr id="13" name="TextBox 12">
            <a:extLst>
              <a:ext uri="{FF2B5EF4-FFF2-40B4-BE49-F238E27FC236}">
                <a16:creationId xmlns:a16="http://schemas.microsoft.com/office/drawing/2014/main" id="{64577FB3-E4CE-FCE4-C7A7-6BDCA041FD0A}"/>
              </a:ext>
            </a:extLst>
          </p:cNvPr>
          <p:cNvSpPr txBox="1"/>
          <p:nvPr/>
        </p:nvSpPr>
        <p:spPr>
          <a:xfrm>
            <a:off x="11138010" y="5994980"/>
            <a:ext cx="856325" cy="338554"/>
          </a:xfrm>
          <a:prstGeom prst="rect">
            <a:avLst/>
          </a:prstGeom>
          <a:noFill/>
        </p:spPr>
        <p:txBody>
          <a:bodyPr wrap="none" rtlCol="0">
            <a:spAutoFit/>
          </a:bodyPr>
          <a:lstStyle/>
          <a:p>
            <a:r>
              <a:rPr lang="en-US" sz="1600" dirty="0"/>
              <a:t>Rubber</a:t>
            </a:r>
          </a:p>
        </p:txBody>
      </p:sp>
      <p:sp>
        <p:nvSpPr>
          <p:cNvPr id="14" name="Heart 13">
            <a:extLst>
              <a:ext uri="{FF2B5EF4-FFF2-40B4-BE49-F238E27FC236}">
                <a16:creationId xmlns:a16="http://schemas.microsoft.com/office/drawing/2014/main" id="{74B1BAC6-6B56-0EBD-D163-EAC04ACE1341}"/>
              </a:ext>
            </a:extLst>
          </p:cNvPr>
          <p:cNvSpPr/>
          <p:nvPr/>
        </p:nvSpPr>
        <p:spPr>
          <a:xfrm>
            <a:off x="514419" y="2940170"/>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5" name="TextBox 4">
            <a:extLst>
              <a:ext uri="{FF2B5EF4-FFF2-40B4-BE49-F238E27FC236}">
                <a16:creationId xmlns:a16="http://schemas.microsoft.com/office/drawing/2014/main" id="{8B8FB86D-4015-27A5-DE91-93AE9FDFCAF2}"/>
              </a:ext>
            </a:extLst>
          </p:cNvPr>
          <p:cNvSpPr txBox="1">
            <a:spLocks noChangeArrowheads="1"/>
          </p:cNvSpPr>
          <p:nvPr/>
        </p:nvSpPr>
        <p:spPr bwMode="auto">
          <a:xfrm>
            <a:off x="4078536" y="279378"/>
            <a:ext cx="426828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Very high correlation</a:t>
            </a:r>
          </a:p>
        </p:txBody>
      </p:sp>
      <p:pic>
        <p:nvPicPr>
          <p:cNvPr id="16" name="Picture 15" descr="High Five Bee">
            <a:extLst>
              <a:ext uri="{FF2B5EF4-FFF2-40B4-BE49-F238E27FC236}">
                <a16:creationId xmlns:a16="http://schemas.microsoft.com/office/drawing/2014/main" id="{6DC5CF81-4459-B242-39A6-C9E5EFD0A381}"/>
              </a:ext>
            </a:extLst>
          </p:cNvPr>
          <p:cNvPicPr>
            <a:picLocks noChangeAspect="1"/>
          </p:cNvPicPr>
          <p:nvPr/>
        </p:nvPicPr>
        <p:blipFill>
          <a:blip r:embed="rId3"/>
          <a:stretch>
            <a:fillRect/>
          </a:stretch>
        </p:blipFill>
        <p:spPr>
          <a:xfrm>
            <a:off x="9283591" y="646676"/>
            <a:ext cx="1854419" cy="1854419"/>
          </a:xfrm>
          <a:prstGeom prst="rect">
            <a:avLst/>
          </a:prstGeom>
        </p:spPr>
      </p:pic>
    </p:spTree>
    <p:extLst>
      <p:ext uri="{BB962C8B-B14F-4D97-AF65-F5344CB8AC3E}">
        <p14:creationId xmlns:p14="http://schemas.microsoft.com/office/powerpoint/2010/main" val="40276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B3893-EA5A-7C4C-E027-B0893975E92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FC9BA3B-EE17-9FD8-4358-2DCBE62EA76E}"/>
              </a:ext>
            </a:extLst>
          </p:cNvPr>
          <p:cNvSpPr txBox="1"/>
          <p:nvPr/>
        </p:nvSpPr>
        <p:spPr>
          <a:xfrm>
            <a:off x="478412" y="1422378"/>
            <a:ext cx="6640508" cy="5170646"/>
          </a:xfrm>
          <a:prstGeom prst="rect">
            <a:avLst/>
          </a:prstGeom>
          <a:noFill/>
        </p:spPr>
        <p:txBody>
          <a:bodyPr wrap="square" rtlCol="0">
            <a:spAutoFit/>
          </a:bodyPr>
          <a:lstStyle/>
          <a:p>
            <a:pPr marL="538163" indent="-538163"/>
            <a:r>
              <a:rPr lang="en-US" sz="3000" dirty="0">
                <a:latin typeface="+mn-lt"/>
              </a:rPr>
              <a:t>6. 	The terms of trade that would allow both countries to engage in trade is</a:t>
            </a:r>
          </a:p>
          <a:p>
            <a:pPr marL="538163" indent="-538163"/>
            <a:r>
              <a:rPr lang="en-US" sz="3000" dirty="0">
                <a:latin typeface="+mn-lt"/>
              </a:rPr>
              <a:t>(a)	Australia receives one unit of rubber for one unit of wheat.</a:t>
            </a:r>
          </a:p>
          <a:p>
            <a:pPr marL="538163" indent="-538163"/>
            <a:r>
              <a:rPr lang="en-US" sz="3000" dirty="0">
                <a:latin typeface="+mn-lt"/>
              </a:rPr>
              <a:t>(b)	Malaysia receives 0.5 units of wheat for one unit of rubber.</a:t>
            </a:r>
          </a:p>
          <a:p>
            <a:pPr marL="538163" indent="-538163"/>
            <a:r>
              <a:rPr lang="en-US" sz="3000" dirty="0">
                <a:latin typeface="+mn-lt"/>
              </a:rPr>
              <a:t>(c)	Australia receives two units of rubber for one unit of wheat.</a:t>
            </a:r>
          </a:p>
          <a:p>
            <a:pPr marL="538163" indent="-538163"/>
            <a:r>
              <a:rPr lang="en-US" sz="3000" dirty="0">
                <a:latin typeface="+mn-lt"/>
              </a:rPr>
              <a:t>(d)	Malaysia receives 0.5 units of wheat for two units of rubber.</a:t>
            </a:r>
          </a:p>
          <a:p>
            <a:endParaRPr lang="en-US" sz="3000" dirty="0">
              <a:latin typeface="+mn-lt"/>
            </a:endParaRPr>
          </a:p>
        </p:txBody>
      </p:sp>
      <p:sp>
        <p:nvSpPr>
          <p:cNvPr id="7" name="TextBox 4">
            <a:extLst>
              <a:ext uri="{FF2B5EF4-FFF2-40B4-BE49-F238E27FC236}">
                <a16:creationId xmlns:a16="http://schemas.microsoft.com/office/drawing/2014/main" id="{0FD16A14-C511-712F-3891-6ADC6A4302F0}"/>
              </a:ext>
            </a:extLst>
          </p:cNvPr>
          <p:cNvSpPr txBox="1">
            <a:spLocks noChangeArrowheads="1"/>
          </p:cNvSpPr>
          <p:nvPr/>
        </p:nvSpPr>
        <p:spPr bwMode="auto">
          <a:xfrm>
            <a:off x="8024792" y="284688"/>
            <a:ext cx="261186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Mean = 31%</a:t>
            </a:r>
          </a:p>
        </p:txBody>
      </p:sp>
      <p:sp>
        <p:nvSpPr>
          <p:cNvPr id="8" name="Title 1">
            <a:extLst>
              <a:ext uri="{FF2B5EF4-FFF2-40B4-BE49-F238E27FC236}">
                <a16:creationId xmlns:a16="http://schemas.microsoft.com/office/drawing/2014/main" id="{E3DC58C1-422C-4CB2-1988-06C640C762BB}"/>
              </a:ext>
            </a:extLst>
          </p:cNvPr>
          <p:cNvSpPr>
            <a:spLocks noGrp="1"/>
          </p:cNvSpPr>
          <p:nvPr>
            <p:ph type="title"/>
          </p:nvPr>
        </p:nvSpPr>
        <p:spPr>
          <a:xfrm>
            <a:off x="760165" y="0"/>
            <a:ext cx="9450636" cy="1143000"/>
          </a:xfrm>
        </p:spPr>
        <p:txBody>
          <a:bodyPr/>
          <a:lstStyle/>
          <a:p>
            <a:pPr algn="l"/>
            <a:r>
              <a:rPr lang="en-US" dirty="0">
                <a:latin typeface="Arial Black" panose="020B0604020202020204" pitchFamily="34" charset="0"/>
                <a:cs typeface="Arial Black" panose="020B0604020202020204" pitchFamily="34" charset="0"/>
              </a:rPr>
              <a:t>Section 1</a:t>
            </a:r>
          </a:p>
        </p:txBody>
      </p:sp>
      <p:sp>
        <p:nvSpPr>
          <p:cNvPr id="9" name="TextBox 4">
            <a:extLst>
              <a:ext uri="{FF2B5EF4-FFF2-40B4-BE49-F238E27FC236}">
                <a16:creationId xmlns:a16="http://schemas.microsoft.com/office/drawing/2014/main" id="{A718A93F-9DE7-8C9A-0394-D96EB494898F}"/>
              </a:ext>
            </a:extLst>
          </p:cNvPr>
          <p:cNvSpPr txBox="1">
            <a:spLocks noChangeArrowheads="1"/>
          </p:cNvSpPr>
          <p:nvPr/>
        </p:nvSpPr>
        <p:spPr bwMode="auto">
          <a:xfrm>
            <a:off x="4078536" y="279378"/>
            <a:ext cx="304038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Very low mean</a:t>
            </a:r>
          </a:p>
        </p:txBody>
      </p:sp>
      <p:pic>
        <p:nvPicPr>
          <p:cNvPr id="10" name="Picture 9">
            <a:extLst>
              <a:ext uri="{FF2B5EF4-FFF2-40B4-BE49-F238E27FC236}">
                <a16:creationId xmlns:a16="http://schemas.microsoft.com/office/drawing/2014/main" id="{FF31ED46-0925-FE75-8E46-31BD1D86F11C}"/>
              </a:ext>
            </a:extLst>
          </p:cNvPr>
          <p:cNvPicPr>
            <a:picLocks noChangeAspect="1"/>
          </p:cNvPicPr>
          <p:nvPr/>
        </p:nvPicPr>
        <p:blipFill rotWithShape="1">
          <a:blip r:embed="rId2"/>
          <a:srcRect r="24799"/>
          <a:stretch/>
        </p:blipFill>
        <p:spPr>
          <a:xfrm>
            <a:off x="7177061" y="1867227"/>
            <a:ext cx="4763244" cy="4165015"/>
          </a:xfrm>
          <a:prstGeom prst="rect">
            <a:avLst/>
          </a:prstGeom>
        </p:spPr>
      </p:pic>
      <p:sp>
        <p:nvSpPr>
          <p:cNvPr id="11" name="TextBox 10">
            <a:extLst>
              <a:ext uri="{FF2B5EF4-FFF2-40B4-BE49-F238E27FC236}">
                <a16:creationId xmlns:a16="http://schemas.microsoft.com/office/drawing/2014/main" id="{DB75240E-886C-3C42-0BC3-66325ABF2CF7}"/>
              </a:ext>
            </a:extLst>
          </p:cNvPr>
          <p:cNvSpPr txBox="1"/>
          <p:nvPr/>
        </p:nvSpPr>
        <p:spPr>
          <a:xfrm>
            <a:off x="11038674" y="5903309"/>
            <a:ext cx="856325" cy="338554"/>
          </a:xfrm>
          <a:prstGeom prst="rect">
            <a:avLst/>
          </a:prstGeom>
          <a:noFill/>
        </p:spPr>
        <p:txBody>
          <a:bodyPr wrap="none" rtlCol="0">
            <a:spAutoFit/>
          </a:bodyPr>
          <a:lstStyle/>
          <a:p>
            <a:r>
              <a:rPr lang="en-US" sz="1600" dirty="0"/>
              <a:t>Rubber</a:t>
            </a:r>
          </a:p>
        </p:txBody>
      </p:sp>
      <p:pic>
        <p:nvPicPr>
          <p:cNvPr id="13" name="Picture 2" descr="http://www.usdl.info/uploads/img51263a0c19dd2.gif">
            <a:extLst>
              <a:ext uri="{FF2B5EF4-FFF2-40B4-BE49-F238E27FC236}">
                <a16:creationId xmlns:a16="http://schemas.microsoft.com/office/drawing/2014/main" id="{480AC458-D82C-27CE-9A01-421C6DDFBB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61154" y="909217"/>
            <a:ext cx="1329148" cy="9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006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658E5-23AC-5A4C-C452-016D7F2CBBB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934A245-2F07-A89D-246C-46130C7F879F}"/>
              </a:ext>
            </a:extLst>
          </p:cNvPr>
          <p:cNvSpPr txBox="1"/>
          <p:nvPr/>
        </p:nvSpPr>
        <p:spPr>
          <a:xfrm>
            <a:off x="478411" y="1867227"/>
            <a:ext cx="6812725" cy="4708981"/>
          </a:xfrm>
          <a:prstGeom prst="rect">
            <a:avLst/>
          </a:prstGeom>
          <a:noFill/>
        </p:spPr>
        <p:txBody>
          <a:bodyPr wrap="square" rtlCol="0">
            <a:spAutoFit/>
          </a:bodyPr>
          <a:lstStyle/>
          <a:p>
            <a:pPr marL="358775" indent="-358775">
              <a:spcAft>
                <a:spcPts val="600"/>
              </a:spcAft>
              <a:buFont typeface="Arial" panose="020B0604020202020204" pitchFamily="34" charset="0"/>
              <a:buChar char="•"/>
            </a:pPr>
            <a:r>
              <a:rPr lang="en-US" sz="3000" dirty="0">
                <a:latin typeface="+mn-lt"/>
              </a:rPr>
              <a:t>How do I work out the terms of trade?</a:t>
            </a:r>
          </a:p>
          <a:p>
            <a:pPr marL="358775" indent="-358775">
              <a:spcAft>
                <a:spcPts val="600"/>
              </a:spcAft>
              <a:buFont typeface="Arial" panose="020B0604020202020204" pitchFamily="34" charset="0"/>
              <a:buChar char="•"/>
            </a:pPr>
            <a:r>
              <a:rPr lang="en-US" sz="3000" dirty="0">
                <a:latin typeface="+mn-lt"/>
              </a:rPr>
              <a:t>First, calculate the opportunity cost for one of the goods in each country</a:t>
            </a:r>
          </a:p>
          <a:p>
            <a:pPr marL="358775" indent="-358775">
              <a:spcAft>
                <a:spcPts val="600"/>
              </a:spcAft>
              <a:buFont typeface="Arial" panose="020B0604020202020204" pitchFamily="34" charset="0"/>
              <a:buChar char="•"/>
            </a:pPr>
            <a:r>
              <a:rPr lang="en-US" sz="3000" dirty="0">
                <a:latin typeface="+mn-lt"/>
              </a:rPr>
              <a:t>e.g. 1 rubber  =  ____ wheat in Australia</a:t>
            </a:r>
          </a:p>
          <a:p>
            <a:pPr marL="358775" indent="-358775">
              <a:spcAft>
                <a:spcPts val="600"/>
              </a:spcAft>
              <a:buFont typeface="Arial" panose="020B0604020202020204" pitchFamily="34" charset="0"/>
              <a:buChar char="•"/>
            </a:pPr>
            <a:r>
              <a:rPr lang="en-US" sz="3000" dirty="0">
                <a:latin typeface="+mn-lt"/>
              </a:rPr>
              <a:t>1 rubber  = ____ wheat in Malaysia</a:t>
            </a:r>
          </a:p>
          <a:p>
            <a:pPr marL="358775" indent="-358775">
              <a:spcAft>
                <a:spcPts val="600"/>
              </a:spcAft>
              <a:buFont typeface="Arial" panose="020B0604020202020204" pitchFamily="34" charset="0"/>
              <a:buChar char="•"/>
            </a:pPr>
            <a:r>
              <a:rPr lang="en-US" sz="3000" dirty="0">
                <a:latin typeface="+mn-lt"/>
              </a:rPr>
              <a:t>So the terms of trade for rubber must lie between these values i.e. &gt; 0.5 and &lt; 3</a:t>
            </a:r>
          </a:p>
          <a:p>
            <a:pPr marL="538163" indent="-538163">
              <a:spcAft>
                <a:spcPts val="600"/>
              </a:spcAft>
              <a:buFont typeface="Arial" panose="020B0604020202020204" pitchFamily="34" charset="0"/>
              <a:buChar char="•"/>
            </a:pPr>
            <a:endParaRPr lang="en-US" sz="3000" dirty="0">
              <a:latin typeface="+mn-lt"/>
            </a:endParaRPr>
          </a:p>
          <a:p>
            <a:pPr marL="457200" indent="-457200">
              <a:spcAft>
                <a:spcPts val="600"/>
              </a:spcAft>
              <a:buFont typeface="Arial" panose="020B0604020202020204" pitchFamily="34" charset="0"/>
              <a:buChar char="•"/>
            </a:pPr>
            <a:endParaRPr lang="en-US" sz="3000" dirty="0">
              <a:latin typeface="+mn-lt"/>
            </a:endParaRPr>
          </a:p>
        </p:txBody>
      </p:sp>
      <p:sp>
        <p:nvSpPr>
          <p:cNvPr id="7" name="TextBox 4">
            <a:extLst>
              <a:ext uri="{FF2B5EF4-FFF2-40B4-BE49-F238E27FC236}">
                <a16:creationId xmlns:a16="http://schemas.microsoft.com/office/drawing/2014/main" id="{E67BBE40-67F8-E938-E2B8-D2DC5BB9B6F8}"/>
              </a:ext>
            </a:extLst>
          </p:cNvPr>
          <p:cNvSpPr txBox="1">
            <a:spLocks noChangeArrowheads="1"/>
          </p:cNvSpPr>
          <p:nvPr/>
        </p:nvSpPr>
        <p:spPr bwMode="auto">
          <a:xfrm>
            <a:off x="8024792" y="284688"/>
            <a:ext cx="26118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Mean = 31%</a:t>
            </a:r>
          </a:p>
        </p:txBody>
      </p:sp>
      <p:sp>
        <p:nvSpPr>
          <p:cNvPr id="8" name="Title 1">
            <a:extLst>
              <a:ext uri="{FF2B5EF4-FFF2-40B4-BE49-F238E27FC236}">
                <a16:creationId xmlns:a16="http://schemas.microsoft.com/office/drawing/2014/main" id="{F203090B-2936-1822-CC7A-B69B4AFA8527}"/>
              </a:ext>
            </a:extLst>
          </p:cNvPr>
          <p:cNvSpPr>
            <a:spLocks noGrp="1"/>
          </p:cNvSpPr>
          <p:nvPr>
            <p:ph type="title"/>
          </p:nvPr>
        </p:nvSpPr>
        <p:spPr>
          <a:xfrm>
            <a:off x="760165" y="0"/>
            <a:ext cx="9450636" cy="1143000"/>
          </a:xfrm>
        </p:spPr>
        <p:txBody>
          <a:bodyPr/>
          <a:lstStyle/>
          <a:p>
            <a:pPr algn="l"/>
            <a:r>
              <a:rPr lang="en-US" dirty="0">
                <a:latin typeface="Arial Black" panose="020B0604020202020204" pitchFamily="34" charset="0"/>
                <a:cs typeface="Arial Black" panose="020B0604020202020204" pitchFamily="34" charset="0"/>
              </a:rPr>
              <a:t>Section 1</a:t>
            </a:r>
          </a:p>
        </p:txBody>
      </p:sp>
      <p:sp>
        <p:nvSpPr>
          <p:cNvPr id="9" name="TextBox 4">
            <a:extLst>
              <a:ext uri="{FF2B5EF4-FFF2-40B4-BE49-F238E27FC236}">
                <a16:creationId xmlns:a16="http://schemas.microsoft.com/office/drawing/2014/main" id="{EB08CC39-C742-035F-D758-6DF1C1FE3BF2}"/>
              </a:ext>
            </a:extLst>
          </p:cNvPr>
          <p:cNvSpPr txBox="1">
            <a:spLocks noChangeArrowheads="1"/>
          </p:cNvSpPr>
          <p:nvPr/>
        </p:nvSpPr>
        <p:spPr bwMode="auto">
          <a:xfrm>
            <a:off x="4078536" y="279378"/>
            <a:ext cx="304038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Very low mean</a:t>
            </a:r>
          </a:p>
        </p:txBody>
      </p:sp>
      <p:pic>
        <p:nvPicPr>
          <p:cNvPr id="10" name="Picture 9">
            <a:extLst>
              <a:ext uri="{FF2B5EF4-FFF2-40B4-BE49-F238E27FC236}">
                <a16:creationId xmlns:a16="http://schemas.microsoft.com/office/drawing/2014/main" id="{A4F23AA4-01ED-7E10-18C5-19163252D94A}"/>
              </a:ext>
            </a:extLst>
          </p:cNvPr>
          <p:cNvPicPr>
            <a:picLocks noChangeAspect="1"/>
          </p:cNvPicPr>
          <p:nvPr/>
        </p:nvPicPr>
        <p:blipFill rotWithShape="1">
          <a:blip r:embed="rId2"/>
          <a:srcRect r="24799"/>
          <a:stretch/>
        </p:blipFill>
        <p:spPr>
          <a:xfrm>
            <a:off x="7177061" y="1867227"/>
            <a:ext cx="4763244" cy="4165015"/>
          </a:xfrm>
          <a:prstGeom prst="rect">
            <a:avLst/>
          </a:prstGeom>
        </p:spPr>
      </p:pic>
      <p:sp>
        <p:nvSpPr>
          <p:cNvPr id="11" name="TextBox 10">
            <a:extLst>
              <a:ext uri="{FF2B5EF4-FFF2-40B4-BE49-F238E27FC236}">
                <a16:creationId xmlns:a16="http://schemas.microsoft.com/office/drawing/2014/main" id="{C5CBE12E-F06B-8608-4DC6-58DAE7A4F56D}"/>
              </a:ext>
            </a:extLst>
          </p:cNvPr>
          <p:cNvSpPr txBox="1"/>
          <p:nvPr/>
        </p:nvSpPr>
        <p:spPr>
          <a:xfrm>
            <a:off x="11038674" y="5903309"/>
            <a:ext cx="856325" cy="338554"/>
          </a:xfrm>
          <a:prstGeom prst="rect">
            <a:avLst/>
          </a:prstGeom>
          <a:noFill/>
        </p:spPr>
        <p:txBody>
          <a:bodyPr wrap="none" rtlCol="0">
            <a:spAutoFit/>
          </a:bodyPr>
          <a:lstStyle/>
          <a:p>
            <a:r>
              <a:rPr lang="en-US" sz="1600" dirty="0"/>
              <a:t>Rubber</a:t>
            </a:r>
          </a:p>
        </p:txBody>
      </p:sp>
      <p:pic>
        <p:nvPicPr>
          <p:cNvPr id="13" name="Picture 2" descr="http://www.usdl.info/uploads/img51263a0c19dd2.gif">
            <a:extLst>
              <a:ext uri="{FF2B5EF4-FFF2-40B4-BE49-F238E27FC236}">
                <a16:creationId xmlns:a16="http://schemas.microsoft.com/office/drawing/2014/main" id="{94E882FE-FD1A-6AF7-50ED-32484C5AEF7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61154" y="909217"/>
            <a:ext cx="1329148" cy="918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5BD428A-82C6-4DBC-D748-ACA09BFE9848}"/>
              </a:ext>
            </a:extLst>
          </p:cNvPr>
          <p:cNvSpPr txBox="1"/>
          <p:nvPr/>
        </p:nvSpPr>
        <p:spPr>
          <a:xfrm>
            <a:off x="3680670" y="3395736"/>
            <a:ext cx="397866" cy="553998"/>
          </a:xfrm>
          <a:prstGeom prst="rect">
            <a:avLst/>
          </a:prstGeom>
          <a:noFill/>
        </p:spPr>
        <p:txBody>
          <a:bodyPr wrap="none" rtlCol="0">
            <a:spAutoFit/>
          </a:bodyPr>
          <a:lstStyle/>
          <a:p>
            <a:r>
              <a:rPr lang="en-US" sz="3000" b="1" i="1" dirty="0">
                <a:solidFill>
                  <a:srgbClr val="C00000"/>
                </a:solidFill>
              </a:rPr>
              <a:t>3</a:t>
            </a:r>
          </a:p>
        </p:txBody>
      </p:sp>
      <p:sp>
        <p:nvSpPr>
          <p:cNvPr id="3" name="TextBox 2">
            <a:extLst>
              <a:ext uri="{FF2B5EF4-FFF2-40B4-BE49-F238E27FC236}">
                <a16:creationId xmlns:a16="http://schemas.microsoft.com/office/drawing/2014/main" id="{27540D59-97F8-519D-FE66-9257FDAFC85E}"/>
              </a:ext>
            </a:extLst>
          </p:cNvPr>
          <p:cNvSpPr txBox="1"/>
          <p:nvPr/>
        </p:nvSpPr>
        <p:spPr>
          <a:xfrm>
            <a:off x="2711057" y="3892952"/>
            <a:ext cx="718466" cy="553998"/>
          </a:xfrm>
          <a:prstGeom prst="rect">
            <a:avLst/>
          </a:prstGeom>
          <a:noFill/>
        </p:spPr>
        <p:txBody>
          <a:bodyPr wrap="none" rtlCol="0">
            <a:spAutoFit/>
          </a:bodyPr>
          <a:lstStyle/>
          <a:p>
            <a:r>
              <a:rPr lang="en-US" sz="3000" b="1" i="1" dirty="0">
                <a:solidFill>
                  <a:srgbClr val="C00000"/>
                </a:solidFill>
              </a:rPr>
              <a:t>0.5</a:t>
            </a:r>
          </a:p>
        </p:txBody>
      </p:sp>
    </p:spTree>
    <p:extLst>
      <p:ext uri="{BB962C8B-B14F-4D97-AF65-F5344CB8AC3E}">
        <p14:creationId xmlns:p14="http://schemas.microsoft.com/office/powerpoint/2010/main" val="4255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38820-6D72-8638-7139-C73D095A5EC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2D3F368-2C78-0EEA-491D-E849942A4A64}"/>
              </a:ext>
            </a:extLst>
          </p:cNvPr>
          <p:cNvSpPr txBox="1"/>
          <p:nvPr/>
        </p:nvSpPr>
        <p:spPr>
          <a:xfrm>
            <a:off x="478412" y="1422378"/>
            <a:ext cx="6640508" cy="5170646"/>
          </a:xfrm>
          <a:prstGeom prst="rect">
            <a:avLst/>
          </a:prstGeom>
          <a:noFill/>
        </p:spPr>
        <p:txBody>
          <a:bodyPr wrap="square" rtlCol="0">
            <a:spAutoFit/>
          </a:bodyPr>
          <a:lstStyle/>
          <a:p>
            <a:pPr marL="538163" indent="-538163"/>
            <a:r>
              <a:rPr lang="en-US" sz="3000" dirty="0">
                <a:latin typeface="+mn-lt"/>
              </a:rPr>
              <a:t>6. 	The terms of trade that would allow both countries to engage in trade is</a:t>
            </a:r>
          </a:p>
          <a:p>
            <a:pPr marL="538163" indent="-538163"/>
            <a:r>
              <a:rPr lang="en-US" sz="3000" dirty="0">
                <a:latin typeface="+mn-lt"/>
              </a:rPr>
              <a:t>(a)	Australia receives one unit of rubber for one unit of wheat.</a:t>
            </a:r>
          </a:p>
          <a:p>
            <a:pPr marL="538163" indent="-538163"/>
            <a:r>
              <a:rPr lang="en-US" sz="3000" dirty="0">
                <a:latin typeface="+mn-lt"/>
              </a:rPr>
              <a:t>(b)	Malaysia receives 0.5 units of wheat for one unit of rubber.</a:t>
            </a:r>
          </a:p>
          <a:p>
            <a:pPr marL="538163" indent="-538163"/>
            <a:r>
              <a:rPr lang="en-US" sz="3000" dirty="0">
                <a:latin typeface="+mn-lt"/>
              </a:rPr>
              <a:t>(c)	Australia receives two units of rubber for one unit of wheat.</a:t>
            </a:r>
          </a:p>
          <a:p>
            <a:pPr marL="538163" indent="-538163"/>
            <a:r>
              <a:rPr lang="en-US" sz="3000" dirty="0">
                <a:latin typeface="+mn-lt"/>
              </a:rPr>
              <a:t>(d)	Malaysia receives 0.5 units of wheat for two units of rubber.</a:t>
            </a:r>
          </a:p>
          <a:p>
            <a:endParaRPr lang="en-US" sz="3000" dirty="0">
              <a:latin typeface="+mn-lt"/>
            </a:endParaRPr>
          </a:p>
        </p:txBody>
      </p:sp>
      <p:sp>
        <p:nvSpPr>
          <p:cNvPr id="7" name="TextBox 4">
            <a:extLst>
              <a:ext uri="{FF2B5EF4-FFF2-40B4-BE49-F238E27FC236}">
                <a16:creationId xmlns:a16="http://schemas.microsoft.com/office/drawing/2014/main" id="{CB406A96-2F1F-75C6-3C83-B64ADDEC9221}"/>
              </a:ext>
            </a:extLst>
          </p:cNvPr>
          <p:cNvSpPr txBox="1">
            <a:spLocks noChangeArrowheads="1"/>
          </p:cNvSpPr>
          <p:nvPr/>
        </p:nvSpPr>
        <p:spPr bwMode="auto">
          <a:xfrm>
            <a:off x="8024792" y="284688"/>
            <a:ext cx="26118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Mean = 31%</a:t>
            </a:r>
          </a:p>
        </p:txBody>
      </p:sp>
      <p:sp>
        <p:nvSpPr>
          <p:cNvPr id="8" name="Title 1">
            <a:extLst>
              <a:ext uri="{FF2B5EF4-FFF2-40B4-BE49-F238E27FC236}">
                <a16:creationId xmlns:a16="http://schemas.microsoft.com/office/drawing/2014/main" id="{2003D92D-C189-8171-84CB-AE78A1A91335}"/>
              </a:ext>
            </a:extLst>
          </p:cNvPr>
          <p:cNvSpPr>
            <a:spLocks noGrp="1"/>
          </p:cNvSpPr>
          <p:nvPr>
            <p:ph type="title"/>
          </p:nvPr>
        </p:nvSpPr>
        <p:spPr>
          <a:xfrm>
            <a:off x="760165" y="0"/>
            <a:ext cx="9450636" cy="1143000"/>
          </a:xfrm>
        </p:spPr>
        <p:txBody>
          <a:bodyPr/>
          <a:lstStyle/>
          <a:p>
            <a:pPr algn="l"/>
            <a:r>
              <a:rPr lang="en-US" dirty="0">
                <a:latin typeface="Arial Black" panose="020B0604020202020204" pitchFamily="34" charset="0"/>
                <a:cs typeface="Arial Black" panose="020B0604020202020204" pitchFamily="34" charset="0"/>
              </a:rPr>
              <a:t>Section 1</a:t>
            </a:r>
          </a:p>
        </p:txBody>
      </p:sp>
      <p:sp>
        <p:nvSpPr>
          <p:cNvPr id="9" name="TextBox 4">
            <a:extLst>
              <a:ext uri="{FF2B5EF4-FFF2-40B4-BE49-F238E27FC236}">
                <a16:creationId xmlns:a16="http://schemas.microsoft.com/office/drawing/2014/main" id="{7558E43B-43C6-205D-40DF-9C5D528D6FE7}"/>
              </a:ext>
            </a:extLst>
          </p:cNvPr>
          <p:cNvSpPr txBox="1">
            <a:spLocks noChangeArrowheads="1"/>
          </p:cNvSpPr>
          <p:nvPr/>
        </p:nvSpPr>
        <p:spPr bwMode="auto">
          <a:xfrm>
            <a:off x="4078536" y="279378"/>
            <a:ext cx="304038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Very low mean</a:t>
            </a:r>
          </a:p>
        </p:txBody>
      </p:sp>
      <p:pic>
        <p:nvPicPr>
          <p:cNvPr id="10" name="Picture 9">
            <a:extLst>
              <a:ext uri="{FF2B5EF4-FFF2-40B4-BE49-F238E27FC236}">
                <a16:creationId xmlns:a16="http://schemas.microsoft.com/office/drawing/2014/main" id="{7B633DB4-B5D5-17B5-0306-03DE394FDA04}"/>
              </a:ext>
            </a:extLst>
          </p:cNvPr>
          <p:cNvPicPr>
            <a:picLocks noChangeAspect="1"/>
          </p:cNvPicPr>
          <p:nvPr/>
        </p:nvPicPr>
        <p:blipFill rotWithShape="1">
          <a:blip r:embed="rId2"/>
          <a:srcRect r="24799"/>
          <a:stretch/>
        </p:blipFill>
        <p:spPr>
          <a:xfrm>
            <a:off x="7177061" y="1867227"/>
            <a:ext cx="4763244" cy="4165015"/>
          </a:xfrm>
          <a:prstGeom prst="rect">
            <a:avLst/>
          </a:prstGeom>
        </p:spPr>
      </p:pic>
      <p:sp>
        <p:nvSpPr>
          <p:cNvPr id="11" name="TextBox 10">
            <a:extLst>
              <a:ext uri="{FF2B5EF4-FFF2-40B4-BE49-F238E27FC236}">
                <a16:creationId xmlns:a16="http://schemas.microsoft.com/office/drawing/2014/main" id="{29659904-8834-B9C2-F1AE-4347BD615A0B}"/>
              </a:ext>
            </a:extLst>
          </p:cNvPr>
          <p:cNvSpPr txBox="1"/>
          <p:nvPr/>
        </p:nvSpPr>
        <p:spPr>
          <a:xfrm>
            <a:off x="11038674" y="5903309"/>
            <a:ext cx="856325" cy="338554"/>
          </a:xfrm>
          <a:prstGeom prst="rect">
            <a:avLst/>
          </a:prstGeom>
          <a:noFill/>
        </p:spPr>
        <p:txBody>
          <a:bodyPr wrap="none" rtlCol="0">
            <a:spAutoFit/>
          </a:bodyPr>
          <a:lstStyle/>
          <a:p>
            <a:r>
              <a:rPr lang="en-US" sz="1600" dirty="0"/>
              <a:t>Rubber</a:t>
            </a:r>
          </a:p>
        </p:txBody>
      </p:sp>
      <p:sp>
        <p:nvSpPr>
          <p:cNvPr id="12" name="Heart 11">
            <a:extLst>
              <a:ext uri="{FF2B5EF4-FFF2-40B4-BE49-F238E27FC236}">
                <a16:creationId xmlns:a16="http://schemas.microsoft.com/office/drawing/2014/main" id="{1B0224E0-24F8-7990-C989-8C25B7A35049}"/>
              </a:ext>
            </a:extLst>
          </p:cNvPr>
          <p:cNvSpPr/>
          <p:nvPr/>
        </p:nvSpPr>
        <p:spPr>
          <a:xfrm>
            <a:off x="514419" y="2390501"/>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pic>
        <p:nvPicPr>
          <p:cNvPr id="13" name="Picture 2" descr="http://www.usdl.info/uploads/img51263a0c19dd2.gif">
            <a:extLst>
              <a:ext uri="{FF2B5EF4-FFF2-40B4-BE49-F238E27FC236}">
                <a16:creationId xmlns:a16="http://schemas.microsoft.com/office/drawing/2014/main" id="{14257002-0F61-781A-56C0-D191D3C0852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61154" y="909217"/>
            <a:ext cx="1329148" cy="918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5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627B3-ACC3-DF2B-3E77-9D7F1234C32C}"/>
            </a:ext>
          </a:extLst>
        </p:cNvPr>
        <p:cNvGrpSpPr/>
        <p:nvPr/>
      </p:nvGrpSpPr>
      <p:grpSpPr>
        <a:xfrm>
          <a:off x="0" y="0"/>
          <a:ext cx="0" cy="0"/>
          <a:chOff x="0" y="0"/>
          <a:chExt cx="0" cy="0"/>
        </a:xfrm>
      </p:grpSpPr>
      <p:sp>
        <p:nvSpPr>
          <p:cNvPr id="13316" name="TextBox 4">
            <a:extLst>
              <a:ext uri="{FF2B5EF4-FFF2-40B4-BE49-F238E27FC236}">
                <a16:creationId xmlns:a16="http://schemas.microsoft.com/office/drawing/2014/main" id="{BF4943B3-C0B0-D76A-4C6C-A4317891C2F9}"/>
              </a:ext>
            </a:extLst>
          </p:cNvPr>
          <p:cNvSpPr txBox="1">
            <a:spLocks noChangeArrowheads="1"/>
          </p:cNvSpPr>
          <p:nvPr/>
        </p:nvSpPr>
        <p:spPr bwMode="auto">
          <a:xfrm>
            <a:off x="4908239" y="499966"/>
            <a:ext cx="408169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000" b="1" i="1" dirty="0">
                <a:solidFill>
                  <a:srgbClr val="FF0000"/>
                </a:solidFill>
              </a:rPr>
              <a:t>Very Low mean  25%</a:t>
            </a:r>
          </a:p>
        </p:txBody>
      </p:sp>
      <p:sp>
        <p:nvSpPr>
          <p:cNvPr id="4" name="Content Placeholder 3">
            <a:extLst>
              <a:ext uri="{FF2B5EF4-FFF2-40B4-BE49-F238E27FC236}">
                <a16:creationId xmlns:a16="http://schemas.microsoft.com/office/drawing/2014/main" id="{6586C098-29D8-7830-FB0C-4DA02590896F}"/>
              </a:ext>
            </a:extLst>
          </p:cNvPr>
          <p:cNvSpPr>
            <a:spLocks noGrp="1"/>
          </p:cNvSpPr>
          <p:nvPr>
            <p:ph idx="1"/>
          </p:nvPr>
        </p:nvSpPr>
        <p:spPr>
          <a:xfrm>
            <a:off x="1074841" y="1642965"/>
            <a:ext cx="9865750" cy="4384855"/>
          </a:xfrm>
        </p:spPr>
        <p:txBody>
          <a:bodyPr/>
          <a:lstStyle/>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15.	According to the aggregate expenditure (AE) model, when the level of income is below equilibrium, then the inventory levels of firms are</a:t>
            </a:r>
          </a:p>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(a)	rising, which causes production to decrease.</a:t>
            </a:r>
          </a:p>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(b)	falling, which causes production to decrease.</a:t>
            </a:r>
          </a:p>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(c)	rising, which causes production to increase.</a:t>
            </a:r>
          </a:p>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{d)	falling, which causes production to increase.</a:t>
            </a:r>
          </a:p>
          <a:p>
            <a:pPr marL="623888" indent="-623888">
              <a:spcBef>
                <a:spcPts val="0"/>
              </a:spcBef>
              <a:spcAft>
                <a:spcPts val="1200"/>
              </a:spcAft>
              <a:buNone/>
            </a:pPr>
            <a:endParaRPr lang="en-US" sz="2800" spc="-5" dirty="0">
              <a:solidFill>
                <a:srgbClr val="1A1C1A"/>
              </a:solidFill>
              <a:effectLst/>
              <a:latin typeface="Arial" panose="020B0604020202020204" pitchFamily="34" charset="0"/>
              <a:ea typeface="Arial" panose="020B0604020202020204" pitchFamily="34" charset="0"/>
            </a:endParaRPr>
          </a:p>
          <a:p>
            <a:pPr marL="623888" indent="-623888">
              <a:spcBef>
                <a:spcPts val="0"/>
              </a:spcBef>
              <a:spcAft>
                <a:spcPts val="1200"/>
              </a:spcAft>
              <a:buNone/>
            </a:pPr>
            <a:endParaRPr lang="en-US" sz="2800" spc="-5" dirty="0">
              <a:solidFill>
                <a:srgbClr val="1A1C1A"/>
              </a:solidFill>
              <a:effectLst/>
              <a:latin typeface="Arial" panose="020B0604020202020204" pitchFamily="34" charset="0"/>
              <a:ea typeface="Arial" panose="020B0604020202020204" pitchFamily="34" charset="0"/>
            </a:endParaRPr>
          </a:p>
        </p:txBody>
      </p:sp>
      <p:sp>
        <p:nvSpPr>
          <p:cNvPr id="10" name="Title 1">
            <a:extLst>
              <a:ext uri="{FF2B5EF4-FFF2-40B4-BE49-F238E27FC236}">
                <a16:creationId xmlns:a16="http://schemas.microsoft.com/office/drawing/2014/main" id="{B228A71C-E9F2-A962-A2D5-4279C220CB1B}"/>
              </a:ext>
            </a:extLst>
          </p:cNvPr>
          <p:cNvSpPr>
            <a:spLocks noGrp="1"/>
          </p:cNvSpPr>
          <p:nvPr>
            <p:ph type="title"/>
          </p:nvPr>
        </p:nvSpPr>
        <p:spPr>
          <a:xfrm>
            <a:off x="1292110" y="205465"/>
            <a:ext cx="4494881" cy="1143000"/>
          </a:xfrm>
        </p:spPr>
        <p:txBody>
          <a:bodyPr/>
          <a:lstStyle/>
          <a:p>
            <a:pPr algn="l"/>
            <a:r>
              <a:rPr lang="en-US" dirty="0">
                <a:latin typeface="Arial Black" panose="020B0604020202020204" pitchFamily="34" charset="0"/>
                <a:cs typeface="Arial Black" panose="020B0604020202020204" pitchFamily="34" charset="0"/>
              </a:rPr>
              <a:t>Section 1</a:t>
            </a:r>
          </a:p>
        </p:txBody>
      </p:sp>
      <p:pic>
        <p:nvPicPr>
          <p:cNvPr id="3" name="Picture 2" descr="Angry Bee">
            <a:extLst>
              <a:ext uri="{FF2B5EF4-FFF2-40B4-BE49-F238E27FC236}">
                <a16:creationId xmlns:a16="http://schemas.microsoft.com/office/drawing/2014/main" id="{C3BC5B34-67BE-35FB-F8EF-7B1280513EDE}"/>
              </a:ext>
            </a:extLst>
          </p:cNvPr>
          <p:cNvPicPr>
            <a:picLocks noChangeAspect="1"/>
          </p:cNvPicPr>
          <p:nvPr/>
        </p:nvPicPr>
        <p:blipFill>
          <a:blip r:embed="rId3"/>
          <a:stretch>
            <a:fillRect/>
          </a:stretch>
        </p:blipFill>
        <p:spPr>
          <a:xfrm>
            <a:off x="9873122" y="4445284"/>
            <a:ext cx="2134937" cy="2134937"/>
          </a:xfrm>
          <a:prstGeom prst="rect">
            <a:avLst/>
          </a:prstGeom>
        </p:spPr>
      </p:pic>
    </p:spTree>
    <p:extLst>
      <p:ext uri="{BB962C8B-B14F-4D97-AF65-F5344CB8AC3E}">
        <p14:creationId xmlns:p14="http://schemas.microsoft.com/office/powerpoint/2010/main" val="92739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87F9-A70F-59B5-2751-AD0630ACD250}"/>
              </a:ext>
            </a:extLst>
          </p:cNvPr>
          <p:cNvSpPr>
            <a:spLocks noGrp="1"/>
          </p:cNvSpPr>
          <p:nvPr>
            <p:ph type="title"/>
          </p:nvPr>
        </p:nvSpPr>
        <p:spPr>
          <a:xfrm>
            <a:off x="609600" y="0"/>
            <a:ext cx="10972800" cy="1237164"/>
          </a:xfrm>
        </p:spPr>
        <p:txBody>
          <a:bodyPr/>
          <a:lstStyle/>
          <a:p>
            <a:r>
              <a:rPr lang="en-US" b="1" dirty="0">
                <a:latin typeface="Arial Black" panose="020B0604020202020204" pitchFamily="34" charset="0"/>
                <a:cs typeface="Arial Black" panose="020B0604020202020204" pitchFamily="34" charset="0"/>
              </a:rPr>
              <a:t>AE Model</a:t>
            </a:r>
          </a:p>
        </p:txBody>
      </p:sp>
      <p:cxnSp>
        <p:nvCxnSpPr>
          <p:cNvPr id="4" name="Straight Connector 3">
            <a:extLst>
              <a:ext uri="{FF2B5EF4-FFF2-40B4-BE49-F238E27FC236}">
                <a16:creationId xmlns:a16="http://schemas.microsoft.com/office/drawing/2014/main" id="{0607EA19-AC5B-D191-B579-FD77DB488FF8}"/>
              </a:ext>
            </a:extLst>
          </p:cNvPr>
          <p:cNvCxnSpPr>
            <a:cxnSpLocks/>
          </p:cNvCxnSpPr>
          <p:nvPr/>
        </p:nvCxnSpPr>
        <p:spPr>
          <a:xfrm>
            <a:off x="1473796" y="1326124"/>
            <a:ext cx="0" cy="4706436"/>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DA75A5EA-CBAF-C9BD-245A-0A35DDD05D70}"/>
              </a:ext>
            </a:extLst>
          </p:cNvPr>
          <p:cNvCxnSpPr>
            <a:cxnSpLocks/>
          </p:cNvCxnSpPr>
          <p:nvPr/>
        </p:nvCxnSpPr>
        <p:spPr>
          <a:xfrm flipH="1">
            <a:off x="1473797" y="6032561"/>
            <a:ext cx="5317957" cy="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615820F2-77E9-E790-B3E7-25DB3A299781}"/>
              </a:ext>
            </a:extLst>
          </p:cNvPr>
          <p:cNvCxnSpPr>
            <a:cxnSpLocks/>
          </p:cNvCxnSpPr>
          <p:nvPr/>
        </p:nvCxnSpPr>
        <p:spPr>
          <a:xfrm flipV="1">
            <a:off x="1473796" y="1725255"/>
            <a:ext cx="4307305" cy="4307305"/>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1E0F52C-17C7-CBD9-29B2-DCD5D7D79675}"/>
              </a:ext>
            </a:extLst>
          </p:cNvPr>
          <p:cNvCxnSpPr>
            <a:cxnSpLocks/>
          </p:cNvCxnSpPr>
          <p:nvPr/>
        </p:nvCxnSpPr>
        <p:spPr>
          <a:xfrm flipV="1">
            <a:off x="1473796" y="2230581"/>
            <a:ext cx="4526422" cy="2763733"/>
          </a:xfrm>
          <a:prstGeom prst="line">
            <a:avLst/>
          </a:prstGeom>
          <a:ln w="28575">
            <a:solidFill>
              <a:srgbClr val="0033CC"/>
            </a:solidFill>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1541A041-A196-ADDE-BB30-00464EE4D7FD}"/>
              </a:ext>
            </a:extLst>
          </p:cNvPr>
          <p:cNvSpPr txBox="1"/>
          <p:nvPr/>
        </p:nvSpPr>
        <p:spPr>
          <a:xfrm>
            <a:off x="5384058" y="6097805"/>
            <a:ext cx="1591141" cy="369332"/>
          </a:xfrm>
          <a:prstGeom prst="rect">
            <a:avLst/>
          </a:prstGeom>
          <a:noFill/>
        </p:spPr>
        <p:txBody>
          <a:bodyPr wrap="none" rtlCol="0">
            <a:spAutoFit/>
          </a:bodyPr>
          <a:lstStyle/>
          <a:p>
            <a:r>
              <a:rPr lang="en-US" dirty="0"/>
              <a:t>Real GDP (Y)</a:t>
            </a:r>
          </a:p>
        </p:txBody>
      </p:sp>
      <p:sp>
        <p:nvSpPr>
          <p:cNvPr id="17" name="TextBox 16">
            <a:extLst>
              <a:ext uri="{FF2B5EF4-FFF2-40B4-BE49-F238E27FC236}">
                <a16:creationId xmlns:a16="http://schemas.microsoft.com/office/drawing/2014/main" id="{BB25E161-959A-28E6-0788-D8B37453755F}"/>
              </a:ext>
            </a:extLst>
          </p:cNvPr>
          <p:cNvSpPr txBox="1"/>
          <p:nvPr/>
        </p:nvSpPr>
        <p:spPr>
          <a:xfrm>
            <a:off x="892268" y="1237164"/>
            <a:ext cx="492443" cy="369332"/>
          </a:xfrm>
          <a:prstGeom prst="rect">
            <a:avLst/>
          </a:prstGeom>
          <a:noFill/>
        </p:spPr>
        <p:txBody>
          <a:bodyPr wrap="none" rtlCol="0">
            <a:spAutoFit/>
          </a:bodyPr>
          <a:lstStyle/>
          <a:p>
            <a:r>
              <a:rPr lang="en-US" dirty="0"/>
              <a:t>AE</a:t>
            </a:r>
          </a:p>
        </p:txBody>
      </p:sp>
      <p:cxnSp>
        <p:nvCxnSpPr>
          <p:cNvPr id="19" name="Straight Connector 18">
            <a:extLst>
              <a:ext uri="{FF2B5EF4-FFF2-40B4-BE49-F238E27FC236}">
                <a16:creationId xmlns:a16="http://schemas.microsoft.com/office/drawing/2014/main" id="{AB70911D-3D9A-4396-F97A-7987CF423F44}"/>
              </a:ext>
            </a:extLst>
          </p:cNvPr>
          <p:cNvCxnSpPr/>
          <p:nvPr/>
        </p:nvCxnSpPr>
        <p:spPr>
          <a:xfrm>
            <a:off x="4132775" y="3373581"/>
            <a:ext cx="0" cy="2658979"/>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sp>
        <p:nvSpPr>
          <p:cNvPr id="20" name="TextBox 19">
            <a:extLst>
              <a:ext uri="{FF2B5EF4-FFF2-40B4-BE49-F238E27FC236}">
                <a16:creationId xmlns:a16="http://schemas.microsoft.com/office/drawing/2014/main" id="{4343AD21-5BF0-0EBB-A67A-993B3799901A}"/>
              </a:ext>
            </a:extLst>
          </p:cNvPr>
          <p:cNvSpPr txBox="1"/>
          <p:nvPr/>
        </p:nvSpPr>
        <p:spPr>
          <a:xfrm>
            <a:off x="3909957" y="6062359"/>
            <a:ext cx="445635" cy="369332"/>
          </a:xfrm>
          <a:prstGeom prst="rect">
            <a:avLst/>
          </a:prstGeom>
          <a:noFill/>
        </p:spPr>
        <p:txBody>
          <a:bodyPr wrap="none" rtlCol="0">
            <a:spAutoFit/>
          </a:bodyPr>
          <a:lstStyle/>
          <a:p>
            <a:r>
              <a:rPr lang="en-US" dirty="0"/>
              <a:t>Ye</a:t>
            </a:r>
          </a:p>
        </p:txBody>
      </p:sp>
      <p:cxnSp>
        <p:nvCxnSpPr>
          <p:cNvPr id="21" name="Straight Connector 20">
            <a:extLst>
              <a:ext uri="{FF2B5EF4-FFF2-40B4-BE49-F238E27FC236}">
                <a16:creationId xmlns:a16="http://schemas.microsoft.com/office/drawing/2014/main" id="{70547FB3-ECAE-41C6-0987-689D173B1AC2}"/>
              </a:ext>
            </a:extLst>
          </p:cNvPr>
          <p:cNvCxnSpPr>
            <a:cxnSpLocks/>
          </p:cNvCxnSpPr>
          <p:nvPr/>
        </p:nvCxnSpPr>
        <p:spPr>
          <a:xfrm>
            <a:off x="2901543" y="4127560"/>
            <a:ext cx="0" cy="190500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18109F3A-C8A3-80AE-A4A6-2871E5922452}"/>
              </a:ext>
            </a:extLst>
          </p:cNvPr>
          <p:cNvSpPr txBox="1"/>
          <p:nvPr/>
        </p:nvSpPr>
        <p:spPr>
          <a:xfrm>
            <a:off x="2697426" y="6049678"/>
            <a:ext cx="466794" cy="369332"/>
          </a:xfrm>
          <a:prstGeom prst="rect">
            <a:avLst/>
          </a:prstGeom>
          <a:noFill/>
        </p:spPr>
        <p:txBody>
          <a:bodyPr wrap="none" rtlCol="0">
            <a:spAutoFit/>
          </a:bodyPr>
          <a:lstStyle/>
          <a:p>
            <a:r>
              <a:rPr lang="en-US" dirty="0"/>
              <a:t>Y1</a:t>
            </a:r>
          </a:p>
        </p:txBody>
      </p:sp>
      <p:sp>
        <p:nvSpPr>
          <p:cNvPr id="24" name="TextBox 23">
            <a:extLst>
              <a:ext uri="{FF2B5EF4-FFF2-40B4-BE49-F238E27FC236}">
                <a16:creationId xmlns:a16="http://schemas.microsoft.com/office/drawing/2014/main" id="{43BA3D17-C0F9-33EF-E39E-ACE4E136504B}"/>
              </a:ext>
            </a:extLst>
          </p:cNvPr>
          <p:cNvSpPr txBox="1"/>
          <p:nvPr/>
        </p:nvSpPr>
        <p:spPr>
          <a:xfrm>
            <a:off x="1746932" y="5683084"/>
            <a:ext cx="526106" cy="369332"/>
          </a:xfrm>
          <a:prstGeom prst="rect">
            <a:avLst/>
          </a:prstGeom>
          <a:noFill/>
        </p:spPr>
        <p:txBody>
          <a:bodyPr wrap="none" rtlCol="0">
            <a:spAutoFit/>
          </a:bodyPr>
          <a:lstStyle/>
          <a:p>
            <a:r>
              <a:rPr lang="en-US" dirty="0"/>
              <a:t>45</a:t>
            </a:r>
            <a:r>
              <a:rPr lang="en-US" baseline="30000" dirty="0"/>
              <a:t>o</a:t>
            </a:r>
          </a:p>
        </p:txBody>
      </p:sp>
      <p:sp>
        <p:nvSpPr>
          <p:cNvPr id="25" name="TextBox 24">
            <a:extLst>
              <a:ext uri="{FF2B5EF4-FFF2-40B4-BE49-F238E27FC236}">
                <a16:creationId xmlns:a16="http://schemas.microsoft.com/office/drawing/2014/main" id="{0E7E792A-2A62-04B9-2E13-147FBF4B4429}"/>
              </a:ext>
            </a:extLst>
          </p:cNvPr>
          <p:cNvSpPr txBox="1"/>
          <p:nvPr/>
        </p:nvSpPr>
        <p:spPr>
          <a:xfrm>
            <a:off x="5982411" y="2925624"/>
            <a:ext cx="5859681" cy="2154436"/>
          </a:xfrm>
          <a:prstGeom prst="rect">
            <a:avLst/>
          </a:prstGeom>
          <a:noFill/>
        </p:spPr>
        <p:txBody>
          <a:bodyPr wrap="none" rtlCol="0">
            <a:spAutoFit/>
          </a:bodyPr>
          <a:lstStyle/>
          <a:p>
            <a:pPr>
              <a:spcAft>
                <a:spcPts val="1200"/>
              </a:spcAft>
            </a:pPr>
            <a:r>
              <a:rPr lang="en-US" sz="2600" dirty="0"/>
              <a:t>At Y1, income is less than expenditure</a:t>
            </a:r>
          </a:p>
          <a:p>
            <a:pPr>
              <a:spcAft>
                <a:spcPts val="1200"/>
              </a:spcAft>
            </a:pPr>
            <a:r>
              <a:rPr lang="en-US" sz="2600" dirty="0"/>
              <a:t>Inventories will ___________</a:t>
            </a:r>
          </a:p>
          <a:p>
            <a:pPr>
              <a:spcAft>
                <a:spcPts val="1200"/>
              </a:spcAft>
            </a:pPr>
            <a:r>
              <a:rPr lang="en-US" sz="2600" dirty="0"/>
              <a:t>Firms will increase production</a:t>
            </a:r>
          </a:p>
          <a:p>
            <a:pPr>
              <a:spcAft>
                <a:spcPts val="1200"/>
              </a:spcAft>
            </a:pPr>
            <a:r>
              <a:rPr lang="en-US" sz="2600" dirty="0"/>
              <a:t>Real GDP will increase</a:t>
            </a:r>
          </a:p>
        </p:txBody>
      </p:sp>
      <p:sp>
        <p:nvSpPr>
          <p:cNvPr id="26" name="TextBox 25">
            <a:extLst>
              <a:ext uri="{FF2B5EF4-FFF2-40B4-BE49-F238E27FC236}">
                <a16:creationId xmlns:a16="http://schemas.microsoft.com/office/drawing/2014/main" id="{F4FC1CD0-60B5-C715-6A06-3F4ED878697D}"/>
              </a:ext>
            </a:extLst>
          </p:cNvPr>
          <p:cNvSpPr txBox="1"/>
          <p:nvPr/>
        </p:nvSpPr>
        <p:spPr>
          <a:xfrm>
            <a:off x="5982411" y="1980672"/>
            <a:ext cx="492443" cy="369332"/>
          </a:xfrm>
          <a:prstGeom prst="rect">
            <a:avLst/>
          </a:prstGeom>
          <a:noFill/>
        </p:spPr>
        <p:txBody>
          <a:bodyPr wrap="none" rtlCol="0">
            <a:spAutoFit/>
          </a:bodyPr>
          <a:lstStyle/>
          <a:p>
            <a:r>
              <a:rPr lang="en-US" dirty="0">
                <a:solidFill>
                  <a:srgbClr val="141AFF"/>
                </a:solidFill>
              </a:rPr>
              <a:t>AE</a:t>
            </a:r>
          </a:p>
        </p:txBody>
      </p:sp>
      <p:sp>
        <p:nvSpPr>
          <p:cNvPr id="27" name="TextBox 26">
            <a:extLst>
              <a:ext uri="{FF2B5EF4-FFF2-40B4-BE49-F238E27FC236}">
                <a16:creationId xmlns:a16="http://schemas.microsoft.com/office/drawing/2014/main" id="{9754705F-971F-9A45-70AB-2A706E1BB00A}"/>
              </a:ext>
            </a:extLst>
          </p:cNvPr>
          <p:cNvSpPr txBox="1"/>
          <p:nvPr/>
        </p:nvSpPr>
        <p:spPr>
          <a:xfrm>
            <a:off x="8440079" y="3489309"/>
            <a:ext cx="1633781" cy="492443"/>
          </a:xfrm>
          <a:prstGeom prst="rect">
            <a:avLst/>
          </a:prstGeom>
          <a:noFill/>
        </p:spPr>
        <p:txBody>
          <a:bodyPr wrap="none" rtlCol="0">
            <a:spAutoFit/>
          </a:bodyPr>
          <a:lstStyle/>
          <a:p>
            <a:r>
              <a:rPr lang="en-US" sz="2600" b="1" i="1" dirty="0">
                <a:solidFill>
                  <a:srgbClr val="C00000"/>
                </a:solidFill>
              </a:rPr>
              <a:t>decrease</a:t>
            </a:r>
          </a:p>
        </p:txBody>
      </p:sp>
      <p:cxnSp>
        <p:nvCxnSpPr>
          <p:cNvPr id="29" name="Straight Arrow Connector 28">
            <a:extLst>
              <a:ext uri="{FF2B5EF4-FFF2-40B4-BE49-F238E27FC236}">
                <a16:creationId xmlns:a16="http://schemas.microsoft.com/office/drawing/2014/main" id="{491BB6AF-20F8-C436-C96C-E450B62D9CCA}"/>
              </a:ext>
            </a:extLst>
          </p:cNvPr>
          <p:cNvCxnSpPr/>
          <p:nvPr/>
        </p:nvCxnSpPr>
        <p:spPr>
          <a:xfrm flipV="1">
            <a:off x="2912776" y="3448570"/>
            <a:ext cx="1150218" cy="1208679"/>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CBBA2FED-631C-E1A3-64CD-CDFE50749016}"/>
              </a:ext>
            </a:extLst>
          </p:cNvPr>
          <p:cNvSpPr/>
          <p:nvPr/>
        </p:nvSpPr>
        <p:spPr>
          <a:xfrm>
            <a:off x="4067855" y="3317626"/>
            <a:ext cx="129838" cy="129838"/>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12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E460B-98A8-B99D-F5D6-E164DEDEFBE2}"/>
            </a:ext>
          </a:extLst>
        </p:cNvPr>
        <p:cNvGrpSpPr/>
        <p:nvPr/>
      </p:nvGrpSpPr>
      <p:grpSpPr>
        <a:xfrm>
          <a:off x="0" y="0"/>
          <a:ext cx="0" cy="0"/>
          <a:chOff x="0" y="0"/>
          <a:chExt cx="0" cy="0"/>
        </a:xfrm>
      </p:grpSpPr>
      <p:sp>
        <p:nvSpPr>
          <p:cNvPr id="13316" name="TextBox 4">
            <a:extLst>
              <a:ext uri="{FF2B5EF4-FFF2-40B4-BE49-F238E27FC236}">
                <a16:creationId xmlns:a16="http://schemas.microsoft.com/office/drawing/2014/main" id="{299BB18D-A038-01AF-B6B5-620BED0B190E}"/>
              </a:ext>
            </a:extLst>
          </p:cNvPr>
          <p:cNvSpPr txBox="1">
            <a:spLocks noChangeArrowheads="1"/>
          </p:cNvSpPr>
          <p:nvPr/>
        </p:nvSpPr>
        <p:spPr bwMode="auto">
          <a:xfrm>
            <a:off x="4908239" y="499966"/>
            <a:ext cx="408169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000" b="1" i="1" dirty="0">
                <a:solidFill>
                  <a:srgbClr val="FF0000"/>
                </a:solidFill>
              </a:rPr>
              <a:t>Very Low mean  25%</a:t>
            </a:r>
          </a:p>
        </p:txBody>
      </p:sp>
      <p:sp>
        <p:nvSpPr>
          <p:cNvPr id="4" name="Content Placeholder 3">
            <a:extLst>
              <a:ext uri="{FF2B5EF4-FFF2-40B4-BE49-F238E27FC236}">
                <a16:creationId xmlns:a16="http://schemas.microsoft.com/office/drawing/2014/main" id="{D25E76BD-FC21-5C76-47FA-0B6AACBA308E}"/>
              </a:ext>
            </a:extLst>
          </p:cNvPr>
          <p:cNvSpPr>
            <a:spLocks noGrp="1"/>
          </p:cNvSpPr>
          <p:nvPr>
            <p:ph idx="1"/>
          </p:nvPr>
        </p:nvSpPr>
        <p:spPr>
          <a:xfrm>
            <a:off x="1074841" y="1642965"/>
            <a:ext cx="9865750" cy="4384855"/>
          </a:xfrm>
        </p:spPr>
        <p:txBody>
          <a:bodyPr/>
          <a:lstStyle/>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15.	According to the aggregate expenditure (AE) model, when the level of income is below equilibrium, then the inventory levels of firms are</a:t>
            </a:r>
          </a:p>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(a)	rising, which causes production to decrease.</a:t>
            </a:r>
          </a:p>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(b)	falling, which causes production to decrease.</a:t>
            </a:r>
          </a:p>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(c)	rising, which causes production to increase.</a:t>
            </a:r>
          </a:p>
          <a:p>
            <a:pPr marL="623888" indent="-623888">
              <a:spcBef>
                <a:spcPts val="0"/>
              </a:spcBef>
              <a:spcAft>
                <a:spcPts val="1200"/>
              </a:spcAft>
              <a:buNone/>
            </a:pPr>
            <a:r>
              <a:rPr lang="en-US" sz="2800" spc="-5" dirty="0">
                <a:solidFill>
                  <a:srgbClr val="1A1C1A"/>
                </a:solidFill>
                <a:effectLst/>
                <a:latin typeface="Arial" panose="020B0604020202020204" pitchFamily="34" charset="0"/>
                <a:ea typeface="Arial" panose="020B0604020202020204" pitchFamily="34" charset="0"/>
              </a:rPr>
              <a:t>{d)	falling, which causes production to increase.</a:t>
            </a:r>
          </a:p>
          <a:p>
            <a:pPr marL="623888" indent="-623888">
              <a:spcBef>
                <a:spcPts val="0"/>
              </a:spcBef>
              <a:spcAft>
                <a:spcPts val="1200"/>
              </a:spcAft>
              <a:buNone/>
            </a:pPr>
            <a:endParaRPr lang="en-US" sz="2800" spc="-5" dirty="0">
              <a:solidFill>
                <a:srgbClr val="1A1C1A"/>
              </a:solidFill>
              <a:effectLst/>
              <a:latin typeface="Arial" panose="020B0604020202020204" pitchFamily="34" charset="0"/>
              <a:ea typeface="Arial" panose="020B0604020202020204" pitchFamily="34" charset="0"/>
            </a:endParaRPr>
          </a:p>
          <a:p>
            <a:pPr marL="623888" indent="-623888">
              <a:spcBef>
                <a:spcPts val="0"/>
              </a:spcBef>
              <a:spcAft>
                <a:spcPts val="1200"/>
              </a:spcAft>
              <a:buNone/>
            </a:pPr>
            <a:endParaRPr lang="en-US" sz="2800" spc="-5" dirty="0">
              <a:solidFill>
                <a:srgbClr val="1A1C1A"/>
              </a:solidFill>
              <a:effectLst/>
              <a:latin typeface="Arial" panose="020B0604020202020204" pitchFamily="34" charset="0"/>
              <a:ea typeface="Arial" panose="020B0604020202020204" pitchFamily="34" charset="0"/>
            </a:endParaRPr>
          </a:p>
        </p:txBody>
      </p:sp>
      <p:sp>
        <p:nvSpPr>
          <p:cNvPr id="2" name="Heart 1">
            <a:extLst>
              <a:ext uri="{FF2B5EF4-FFF2-40B4-BE49-F238E27FC236}">
                <a16:creationId xmlns:a16="http://schemas.microsoft.com/office/drawing/2014/main" id="{A75163FF-EBE7-AE20-3129-7970E9826E03}"/>
              </a:ext>
            </a:extLst>
          </p:cNvPr>
          <p:cNvSpPr/>
          <p:nvPr/>
        </p:nvSpPr>
        <p:spPr>
          <a:xfrm>
            <a:off x="1159062" y="4833959"/>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9" name="Right Arrow 8">
            <a:extLst>
              <a:ext uri="{FF2B5EF4-FFF2-40B4-BE49-F238E27FC236}">
                <a16:creationId xmlns:a16="http://schemas.microsoft.com/office/drawing/2014/main" id="{81027F09-E218-2F7B-C6F2-F9F6D7647215}"/>
              </a:ext>
            </a:extLst>
          </p:cNvPr>
          <p:cNvSpPr/>
          <p:nvPr/>
        </p:nvSpPr>
        <p:spPr>
          <a:xfrm>
            <a:off x="438157" y="3090045"/>
            <a:ext cx="813252" cy="6779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52%</a:t>
            </a:r>
          </a:p>
        </p:txBody>
      </p:sp>
      <p:sp>
        <p:nvSpPr>
          <p:cNvPr id="10" name="Title 1">
            <a:extLst>
              <a:ext uri="{FF2B5EF4-FFF2-40B4-BE49-F238E27FC236}">
                <a16:creationId xmlns:a16="http://schemas.microsoft.com/office/drawing/2014/main" id="{9B021BA9-10C2-67CD-2C95-34AE755E0C08}"/>
              </a:ext>
            </a:extLst>
          </p:cNvPr>
          <p:cNvSpPr>
            <a:spLocks noGrp="1"/>
          </p:cNvSpPr>
          <p:nvPr>
            <p:ph type="title"/>
          </p:nvPr>
        </p:nvSpPr>
        <p:spPr>
          <a:xfrm>
            <a:off x="1292110" y="205465"/>
            <a:ext cx="4494881" cy="1143000"/>
          </a:xfrm>
        </p:spPr>
        <p:txBody>
          <a:bodyPr/>
          <a:lstStyle/>
          <a:p>
            <a:pPr algn="l"/>
            <a:r>
              <a:rPr lang="en-US" dirty="0">
                <a:latin typeface="Arial Black" panose="020B0604020202020204" pitchFamily="34" charset="0"/>
                <a:cs typeface="Arial Black" panose="020B0604020202020204" pitchFamily="34" charset="0"/>
              </a:rPr>
              <a:t>Section 1</a:t>
            </a:r>
          </a:p>
        </p:txBody>
      </p:sp>
      <p:pic>
        <p:nvPicPr>
          <p:cNvPr id="3" name="Picture 2" descr="Angry Bee">
            <a:extLst>
              <a:ext uri="{FF2B5EF4-FFF2-40B4-BE49-F238E27FC236}">
                <a16:creationId xmlns:a16="http://schemas.microsoft.com/office/drawing/2014/main" id="{4D059FA0-99F0-C2D9-83B6-F6208D8FA410}"/>
              </a:ext>
            </a:extLst>
          </p:cNvPr>
          <p:cNvPicPr>
            <a:picLocks noChangeAspect="1"/>
          </p:cNvPicPr>
          <p:nvPr/>
        </p:nvPicPr>
        <p:blipFill>
          <a:blip r:embed="rId3"/>
          <a:stretch>
            <a:fillRect/>
          </a:stretch>
        </p:blipFill>
        <p:spPr>
          <a:xfrm>
            <a:off x="9873122" y="4445284"/>
            <a:ext cx="2134937" cy="2134937"/>
          </a:xfrm>
          <a:prstGeom prst="rect">
            <a:avLst/>
          </a:prstGeom>
        </p:spPr>
      </p:pic>
    </p:spTree>
    <p:extLst>
      <p:ext uri="{BB962C8B-B14F-4D97-AF65-F5344CB8AC3E}">
        <p14:creationId xmlns:p14="http://schemas.microsoft.com/office/powerpoint/2010/main" val="41857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77686" y="52865"/>
            <a:ext cx="9028339" cy="1143000"/>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2</a:t>
            </a:r>
          </a:p>
        </p:txBody>
      </p:sp>
      <p:sp>
        <p:nvSpPr>
          <p:cNvPr id="31747" name="Content Placeholder 2"/>
          <p:cNvSpPr>
            <a:spLocks noGrp="1"/>
          </p:cNvSpPr>
          <p:nvPr>
            <p:ph idx="1"/>
          </p:nvPr>
        </p:nvSpPr>
        <p:spPr>
          <a:xfrm>
            <a:off x="1077686" y="1404256"/>
            <a:ext cx="10134600" cy="4880655"/>
          </a:xfrm>
        </p:spPr>
        <p:txBody>
          <a:bodyPr/>
          <a:lstStyle/>
          <a:p>
            <a:pPr marL="0" indent="0" eaLnBrk="1" hangingPunct="1">
              <a:buNone/>
            </a:pPr>
            <a:r>
              <a:rPr lang="en-AU" sz="3600" dirty="0">
                <a:latin typeface="Calibri" charset="0"/>
              </a:rPr>
              <a:t>The mean was  </a:t>
            </a:r>
            <a:r>
              <a:rPr lang="en-AU" sz="3600" b="1" dirty="0">
                <a:solidFill>
                  <a:srgbClr val="C00000"/>
                </a:solidFill>
                <a:latin typeface="Calibri" charset="0"/>
              </a:rPr>
              <a:t>59%</a:t>
            </a:r>
          </a:p>
          <a:p>
            <a:pPr marL="0" indent="0" eaLnBrk="1" hangingPunct="1">
              <a:buNone/>
            </a:pPr>
            <a:r>
              <a:rPr lang="en-AU" sz="3600" dirty="0">
                <a:latin typeface="Calibri" charset="0"/>
              </a:rPr>
              <a:t>Range: 0 - 36</a:t>
            </a:r>
          </a:p>
          <a:p>
            <a:pPr marL="0" indent="0" eaLnBrk="1" hangingPunct="1">
              <a:buNone/>
            </a:pPr>
            <a:r>
              <a:rPr lang="en-AU" sz="3600" dirty="0">
                <a:latin typeface="Calibri" charset="0"/>
              </a:rPr>
              <a:t>Strong correlation with exam total  (0.87)</a:t>
            </a:r>
          </a:p>
          <a:p>
            <a:pPr marL="360363" indent="-360363" eaLnBrk="1" hangingPunct="1">
              <a:spcBef>
                <a:spcPts val="1416"/>
              </a:spcBef>
            </a:pPr>
            <a:r>
              <a:rPr lang="en-AU" sz="3600" b="1" dirty="0">
                <a:solidFill>
                  <a:srgbClr val="FF0000"/>
                </a:solidFill>
                <a:latin typeface="Calibri" charset="0"/>
              </a:rPr>
              <a:t>Q25 – Terms of trade  </a:t>
            </a:r>
            <a:r>
              <a:rPr lang="en-AU" sz="3600" dirty="0">
                <a:latin typeface="Calibri" charset="0"/>
              </a:rPr>
              <a:t>(mean = 49%)     </a:t>
            </a:r>
          </a:p>
          <a:p>
            <a:pPr eaLnBrk="1" hangingPunct="1">
              <a:spcBef>
                <a:spcPts val="1416"/>
              </a:spcBef>
            </a:pPr>
            <a:r>
              <a:rPr lang="en-AU" sz="3600" b="1" dirty="0">
                <a:solidFill>
                  <a:srgbClr val="141AFF"/>
                </a:solidFill>
                <a:latin typeface="Calibri" charset="0"/>
              </a:rPr>
              <a:t>Q26 – Productivity  </a:t>
            </a:r>
            <a:r>
              <a:rPr lang="en-AU" sz="3600" dirty="0">
                <a:latin typeface="Calibri" charset="0"/>
              </a:rPr>
              <a:t>(mean = 61%)   </a:t>
            </a:r>
          </a:p>
          <a:p>
            <a:pPr marL="360363" indent="-360363" eaLnBrk="1" hangingPunct="1">
              <a:spcBef>
                <a:spcPts val="1416"/>
              </a:spcBef>
            </a:pPr>
            <a:r>
              <a:rPr lang="en-AU" sz="3600" b="1" dirty="0">
                <a:solidFill>
                  <a:srgbClr val="00B050"/>
                </a:solidFill>
                <a:latin typeface="Calibri" charset="0"/>
              </a:rPr>
              <a:t>Q27 – Fiscal policy (Budget) </a:t>
            </a:r>
            <a:r>
              <a:rPr lang="en-AU" sz="3600" dirty="0">
                <a:latin typeface="Calibri" charset="0"/>
              </a:rPr>
              <a:t>(mean = 66%)</a:t>
            </a:r>
          </a:p>
          <a:p>
            <a:pPr marL="0" indent="0" eaLnBrk="1" hangingPunct="1">
              <a:lnSpc>
                <a:spcPct val="90000"/>
              </a:lnSpc>
              <a:buNone/>
            </a:pPr>
            <a:r>
              <a:rPr lang="en-AU" sz="3600" i="1" dirty="0">
                <a:latin typeface="Calibri" charset="0"/>
              </a:rPr>
              <a:t>	</a:t>
            </a:r>
          </a:p>
        </p:txBody>
      </p:sp>
      <p:sp>
        <p:nvSpPr>
          <p:cNvPr id="2" name="Line Callout 1 1">
            <a:extLst>
              <a:ext uri="{FF2B5EF4-FFF2-40B4-BE49-F238E27FC236}">
                <a16:creationId xmlns:a16="http://schemas.microsoft.com/office/drawing/2014/main" id="{A80E8F6B-DD6C-F5B4-B366-67240C092828}"/>
              </a:ext>
            </a:extLst>
          </p:cNvPr>
          <p:cNvSpPr/>
          <p:nvPr/>
        </p:nvSpPr>
        <p:spPr>
          <a:xfrm>
            <a:off x="9821231" y="2949766"/>
            <a:ext cx="1784733" cy="958468"/>
          </a:xfrm>
          <a:prstGeom prst="borderCallout1">
            <a:avLst>
              <a:gd name="adj1" fmla="val 18750"/>
              <a:gd name="adj2" fmla="val -8333"/>
              <a:gd name="adj3" fmla="val 90857"/>
              <a:gd name="adj4" fmla="val -793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Too low</a:t>
            </a:r>
          </a:p>
        </p:txBody>
      </p:sp>
      <p:sp>
        <p:nvSpPr>
          <p:cNvPr id="3" name="TextBox 2">
            <a:extLst>
              <a:ext uri="{FF2B5EF4-FFF2-40B4-BE49-F238E27FC236}">
                <a16:creationId xmlns:a16="http://schemas.microsoft.com/office/drawing/2014/main" id="{1809638A-E71A-05AC-21EF-1DE4E014AE26}"/>
              </a:ext>
            </a:extLst>
          </p:cNvPr>
          <p:cNvSpPr txBox="1"/>
          <p:nvPr/>
        </p:nvSpPr>
        <p:spPr>
          <a:xfrm>
            <a:off x="1077686" y="5869975"/>
            <a:ext cx="9113392" cy="523220"/>
          </a:xfrm>
          <a:prstGeom prst="rect">
            <a:avLst/>
          </a:prstGeom>
          <a:noFill/>
        </p:spPr>
        <p:txBody>
          <a:bodyPr wrap="none" rtlCol="0">
            <a:spAutoFit/>
          </a:bodyPr>
          <a:lstStyle/>
          <a:p>
            <a:r>
              <a:rPr lang="en-US" sz="2800" b="1" i="1" dirty="0"/>
              <a:t>Note – models were required in 2 of the 3 questions!</a:t>
            </a:r>
          </a:p>
        </p:txBody>
      </p:sp>
      <p:pic>
        <p:nvPicPr>
          <p:cNvPr id="5" name="Picture 4" descr="Cartoon bee with pencil">
            <a:extLst>
              <a:ext uri="{FF2B5EF4-FFF2-40B4-BE49-F238E27FC236}">
                <a16:creationId xmlns:a16="http://schemas.microsoft.com/office/drawing/2014/main" id="{A008C030-3CB6-4A06-6CBE-30C56978AD5C}"/>
              </a:ext>
            </a:extLst>
          </p:cNvPr>
          <p:cNvPicPr>
            <a:picLocks noChangeAspect="1"/>
          </p:cNvPicPr>
          <p:nvPr/>
        </p:nvPicPr>
        <p:blipFill>
          <a:blip r:embed="rId2"/>
          <a:stretch>
            <a:fillRect/>
          </a:stretch>
        </p:blipFill>
        <p:spPr>
          <a:xfrm>
            <a:off x="9871113" y="113165"/>
            <a:ext cx="2128530" cy="2289511"/>
          </a:xfrm>
          <a:prstGeom prst="rect">
            <a:avLst/>
          </a:prstGeom>
        </p:spPr>
      </p:pic>
    </p:spTree>
    <p:extLst>
      <p:ext uri="{BB962C8B-B14F-4D97-AF65-F5344CB8AC3E}">
        <p14:creationId xmlns:p14="http://schemas.microsoft.com/office/powerpoint/2010/main" val="3981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3" name="Rectangle 62">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71589978-CB48-8140-95FC-301ECC6C814C}"/>
              </a:ext>
            </a:extLst>
          </p:cNvPr>
          <p:cNvSpPr>
            <a:spLocks noGrp="1"/>
          </p:cNvSpPr>
          <p:nvPr>
            <p:ph type="title"/>
          </p:nvPr>
        </p:nvSpPr>
        <p:spPr>
          <a:xfrm>
            <a:off x="1843391" y="624110"/>
            <a:ext cx="9383408" cy="1280890"/>
          </a:xfrm>
        </p:spPr>
        <p:txBody>
          <a:bodyPr>
            <a:normAutofit/>
          </a:bodyPr>
          <a:lstStyle/>
          <a:p>
            <a:r>
              <a:rPr lang="en-US" sz="4400" dirty="0">
                <a:solidFill>
                  <a:schemeClr val="bg1"/>
                </a:solidFill>
                <a:latin typeface="Arial Black" panose="020B0604020202020204" pitchFamily="34" charset="0"/>
                <a:cs typeface="Arial Black" panose="020B0604020202020204" pitchFamily="34" charset="0"/>
              </a:rPr>
              <a:t>School</a:t>
            </a:r>
            <a:r>
              <a:rPr lang="en-US" dirty="0">
                <a:solidFill>
                  <a:schemeClr val="bg1"/>
                </a:solidFill>
                <a:latin typeface="Arial Black" panose="020B0604020202020204" pitchFamily="34" charset="0"/>
                <a:cs typeface="Arial Black" panose="020B0604020202020204" pitchFamily="34" charset="0"/>
              </a:rPr>
              <a:t> Visits</a:t>
            </a:r>
          </a:p>
        </p:txBody>
      </p:sp>
      <p:sp>
        <p:nvSpPr>
          <p:cNvPr id="65"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endParaRPr>
          </a:p>
        </p:txBody>
      </p:sp>
      <p:graphicFrame>
        <p:nvGraphicFramePr>
          <p:cNvPr id="36" name="Content Placeholder 2">
            <a:extLst>
              <a:ext uri="{FF2B5EF4-FFF2-40B4-BE49-F238E27FC236}">
                <a16:creationId xmlns:a16="http://schemas.microsoft.com/office/drawing/2014/main" id="{B8E8A6B6-B639-578F-DE16-9C77562F9461}"/>
              </a:ext>
            </a:extLst>
          </p:cNvPr>
          <p:cNvGraphicFramePr>
            <a:graphicFrameLocks noGrp="1"/>
          </p:cNvGraphicFramePr>
          <p:nvPr>
            <p:ph idx="1"/>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88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36434" y="0"/>
            <a:ext cx="9274366" cy="1186542"/>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2</a:t>
            </a:r>
          </a:p>
        </p:txBody>
      </p:sp>
      <p:sp>
        <p:nvSpPr>
          <p:cNvPr id="32771" name="Content Placeholder 2"/>
          <p:cNvSpPr>
            <a:spLocks noGrp="1"/>
          </p:cNvSpPr>
          <p:nvPr>
            <p:ph idx="1"/>
          </p:nvPr>
        </p:nvSpPr>
        <p:spPr>
          <a:xfrm>
            <a:off x="936434" y="1371530"/>
            <a:ext cx="9398692" cy="1419796"/>
          </a:xfrm>
        </p:spPr>
        <p:txBody>
          <a:bodyPr/>
          <a:lstStyle/>
          <a:p>
            <a:pPr eaLnBrk="1" hangingPunct="1">
              <a:lnSpc>
                <a:spcPct val="80000"/>
              </a:lnSpc>
              <a:buFont typeface="Arial" charset="0"/>
              <a:buNone/>
            </a:pPr>
            <a:r>
              <a:rPr lang="en-AU" sz="3000" b="1" i="1" dirty="0">
                <a:latin typeface="Arial"/>
                <a:cs typeface="Arial"/>
              </a:rPr>
              <a:t>Question 25</a:t>
            </a:r>
          </a:p>
          <a:p>
            <a:pPr marL="622300" indent="-622300">
              <a:spcBef>
                <a:spcPts val="600"/>
              </a:spcBef>
              <a:buNone/>
            </a:pPr>
            <a:r>
              <a:rPr lang="en-AU" sz="2800" dirty="0">
                <a:latin typeface="Arial" panose="020B0604020202020204" pitchFamily="34" charset="0"/>
                <a:cs typeface="Arial" panose="020B0604020202020204" pitchFamily="34" charset="0"/>
              </a:rPr>
              <a:t>(b) 	</a:t>
            </a:r>
            <a:r>
              <a:rPr lang="en-US" sz="2800" b="1" dirty="0">
                <a:solidFill>
                  <a:srgbClr val="B50082"/>
                </a:solidFill>
                <a:effectLst/>
                <a:latin typeface="Arial" panose="020B0604020202020204" pitchFamily="34" charset="0"/>
                <a:ea typeface="Arial" panose="020B0604020202020204" pitchFamily="34" charset="0"/>
                <a:cs typeface="Arial" panose="020B0604020202020204" pitchFamily="34" charset="0"/>
              </a:rPr>
              <a:t>Outline</a:t>
            </a:r>
            <a:r>
              <a:rPr lang="en-US" sz="2800" dirty="0">
                <a:solidFill>
                  <a:srgbClr val="0A0A0A"/>
                </a:solidFill>
                <a:effectLst/>
                <a:latin typeface="Arial" panose="020B0604020202020204" pitchFamily="34" charset="0"/>
                <a:ea typeface="Arial" panose="020B0604020202020204" pitchFamily="34" charset="0"/>
                <a:cs typeface="Arial" panose="020B0604020202020204" pitchFamily="34" charset="0"/>
              </a:rPr>
              <a:t> two reasons for the trend in the terms of trade</a:t>
            </a:r>
            <a:r>
              <a:rPr lang="en-US" sz="2800" dirty="0">
                <a:solidFill>
                  <a:srgbClr val="3A3A3B"/>
                </a:solidFill>
                <a:effectLst/>
                <a:latin typeface="Arial" panose="020B0604020202020204" pitchFamily="34" charset="0"/>
                <a:ea typeface="Arial" panose="020B0604020202020204" pitchFamily="34" charset="0"/>
                <a:cs typeface="Arial" panose="020B0604020202020204" pitchFamily="34" charset="0"/>
              </a:rPr>
              <a:t>.</a:t>
            </a:r>
            <a:r>
              <a:rPr lang="en-AU" sz="2800" dirty="0">
                <a:effectLst/>
                <a:latin typeface="Arial" panose="020B0604020202020204" pitchFamily="34" charset="0"/>
                <a:cs typeface="Arial" panose="020B0604020202020204" pitchFamily="34" charset="0"/>
              </a:rPr>
              <a:t>   (4 marks)</a:t>
            </a:r>
            <a:endParaRPr lang="en-AU"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66E486D-FA5D-EC48-910E-659CEE0399A4}"/>
              </a:ext>
            </a:extLst>
          </p:cNvPr>
          <p:cNvSpPr txBox="1"/>
          <p:nvPr/>
        </p:nvSpPr>
        <p:spPr>
          <a:xfrm>
            <a:off x="1056750" y="3429000"/>
            <a:ext cx="9547104" cy="2882840"/>
          </a:xfrm>
          <a:prstGeom prst="rect">
            <a:avLst/>
          </a:prstGeom>
          <a:noFill/>
        </p:spPr>
        <p:txBody>
          <a:bodyPr wrap="square" rtlCol="0">
            <a:spAutoFit/>
          </a:bodyPr>
          <a:lstStyle/>
          <a:p>
            <a:pPr marL="360363" indent="-360363">
              <a:spcAft>
                <a:spcPts val="400"/>
              </a:spcAft>
              <a:buFont typeface="Arial" panose="020B0604020202020204" pitchFamily="34" charset="0"/>
              <a:buChar char="•"/>
            </a:pPr>
            <a:r>
              <a:rPr lang="en-US" sz="2800" i="1" dirty="0">
                <a:solidFill>
                  <a:srgbClr val="141AFF"/>
                </a:solidFill>
              </a:rPr>
              <a:t>The terms of trade increased from 89.6 – to 138.6. </a:t>
            </a:r>
          </a:p>
          <a:p>
            <a:pPr marL="360363" indent="-360363">
              <a:spcAft>
                <a:spcPts val="400"/>
              </a:spcAft>
              <a:buFont typeface="Arial" panose="020B0604020202020204" pitchFamily="34" charset="0"/>
              <a:buChar char="•"/>
            </a:pPr>
            <a:r>
              <a:rPr lang="en-US" sz="2800" i="1" dirty="0">
                <a:solidFill>
                  <a:srgbClr val="141AFF"/>
                </a:solidFill>
              </a:rPr>
              <a:t>Both the XPI &amp; the MPI increased.</a:t>
            </a:r>
          </a:p>
          <a:p>
            <a:pPr marL="360363" indent="-360363">
              <a:spcAft>
                <a:spcPts val="400"/>
              </a:spcAft>
              <a:buFont typeface="Arial" panose="020B0604020202020204" pitchFamily="34" charset="0"/>
              <a:buChar char="•"/>
            </a:pPr>
            <a:r>
              <a:rPr lang="en-US" sz="2800" i="1" dirty="0">
                <a:solidFill>
                  <a:srgbClr val="141AFF"/>
                </a:solidFill>
              </a:rPr>
              <a:t>Answers must relate to the increase in the XPI</a:t>
            </a:r>
          </a:p>
          <a:p>
            <a:pPr marL="817563" lvl="1" indent="-360363">
              <a:spcAft>
                <a:spcPts val="400"/>
              </a:spcAft>
              <a:buFont typeface="Arial" panose="020B0604020202020204" pitchFamily="34" charset="0"/>
              <a:buChar char="•"/>
            </a:pPr>
            <a:r>
              <a:rPr lang="en-US" sz="2800" i="1" dirty="0">
                <a:solidFill>
                  <a:srgbClr val="141AFF"/>
                </a:solidFill>
              </a:rPr>
              <a:t>Higher iron ore prices due to increased demand from China</a:t>
            </a:r>
          </a:p>
          <a:p>
            <a:pPr marL="817563" lvl="1" indent="-360363">
              <a:spcAft>
                <a:spcPts val="400"/>
              </a:spcAft>
              <a:buFont typeface="Arial" panose="020B0604020202020204" pitchFamily="34" charset="0"/>
              <a:buChar char="•"/>
            </a:pPr>
            <a:r>
              <a:rPr lang="en-US" sz="2800" i="1" dirty="0">
                <a:solidFill>
                  <a:srgbClr val="141AFF"/>
                </a:solidFill>
              </a:rPr>
              <a:t>Higher energy &amp; food prices due to supply shocks</a:t>
            </a:r>
          </a:p>
        </p:txBody>
      </p:sp>
      <p:sp>
        <p:nvSpPr>
          <p:cNvPr id="5" name="Rectangle 4">
            <a:extLst>
              <a:ext uri="{FF2B5EF4-FFF2-40B4-BE49-F238E27FC236}">
                <a16:creationId xmlns:a16="http://schemas.microsoft.com/office/drawing/2014/main" id="{69DB758E-0FED-DC46-88EA-69BEE73E118F}"/>
              </a:ext>
            </a:extLst>
          </p:cNvPr>
          <p:cNvSpPr/>
          <p:nvPr/>
        </p:nvSpPr>
        <p:spPr>
          <a:xfrm>
            <a:off x="5931450" y="2325333"/>
            <a:ext cx="2233304" cy="523220"/>
          </a:xfrm>
          <a:prstGeom prst="rect">
            <a:avLst/>
          </a:prstGeom>
        </p:spPr>
        <p:txBody>
          <a:bodyPr wrap="none">
            <a:spAutoFit/>
          </a:bodyPr>
          <a:lstStyle/>
          <a:p>
            <a:r>
              <a:rPr lang="en-AU" sz="2800" b="1" i="1" dirty="0">
                <a:solidFill>
                  <a:srgbClr val="FF0000"/>
                </a:solidFill>
              </a:rPr>
              <a:t>Mean = 40%</a:t>
            </a:r>
            <a:endParaRPr lang="en-US" sz="2800" dirty="0"/>
          </a:p>
        </p:txBody>
      </p:sp>
      <p:pic>
        <p:nvPicPr>
          <p:cNvPr id="2" name="Picture 2" descr="http://www.usdl.info/uploads/img51263a0c19dd2.gif">
            <a:extLst>
              <a:ext uri="{FF2B5EF4-FFF2-40B4-BE49-F238E27FC236}">
                <a16:creationId xmlns:a16="http://schemas.microsoft.com/office/drawing/2014/main" id="{F6CC4C9B-01FD-4857-AD07-6E90CA8EF29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71806" y="1901684"/>
            <a:ext cx="1329148" cy="9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665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heckerboard(across)">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checkerboard(across)">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9ABE0-4F6B-EE4B-27ED-C7BDF39E86C8}"/>
            </a:ext>
          </a:extLst>
        </p:cNvPr>
        <p:cNvGrpSpPr/>
        <p:nvPr/>
      </p:nvGrpSpPr>
      <p:grpSpPr>
        <a:xfrm>
          <a:off x="0" y="0"/>
          <a:ext cx="0" cy="0"/>
          <a:chOff x="0" y="0"/>
          <a:chExt cx="0" cy="0"/>
        </a:xfrm>
      </p:grpSpPr>
      <p:sp>
        <p:nvSpPr>
          <p:cNvPr id="32770" name="Title 1">
            <a:extLst>
              <a:ext uri="{FF2B5EF4-FFF2-40B4-BE49-F238E27FC236}">
                <a16:creationId xmlns:a16="http://schemas.microsoft.com/office/drawing/2014/main" id="{B4725D22-A575-549E-26C0-EEECCFE12DDB}"/>
              </a:ext>
            </a:extLst>
          </p:cNvPr>
          <p:cNvSpPr>
            <a:spLocks noGrp="1"/>
          </p:cNvSpPr>
          <p:nvPr>
            <p:ph type="title"/>
          </p:nvPr>
        </p:nvSpPr>
        <p:spPr>
          <a:xfrm>
            <a:off x="936434" y="0"/>
            <a:ext cx="9274366" cy="1186542"/>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2</a:t>
            </a:r>
          </a:p>
        </p:txBody>
      </p:sp>
      <p:sp>
        <p:nvSpPr>
          <p:cNvPr id="4" name="TextBox 3">
            <a:extLst>
              <a:ext uri="{FF2B5EF4-FFF2-40B4-BE49-F238E27FC236}">
                <a16:creationId xmlns:a16="http://schemas.microsoft.com/office/drawing/2014/main" id="{A065BB32-24F6-418E-5491-B4EFA647790E}"/>
              </a:ext>
            </a:extLst>
          </p:cNvPr>
          <p:cNvSpPr txBox="1"/>
          <p:nvPr/>
        </p:nvSpPr>
        <p:spPr>
          <a:xfrm>
            <a:off x="7465630" y="1990416"/>
            <a:ext cx="4423622" cy="3211135"/>
          </a:xfrm>
          <a:prstGeom prst="rect">
            <a:avLst/>
          </a:prstGeom>
          <a:noFill/>
        </p:spPr>
        <p:txBody>
          <a:bodyPr wrap="square" rtlCol="0">
            <a:spAutoFit/>
          </a:bodyPr>
          <a:lstStyle/>
          <a:p>
            <a:pPr marL="11113" lvl="1">
              <a:spcAft>
                <a:spcPts val="400"/>
              </a:spcAft>
            </a:pPr>
            <a:r>
              <a:rPr lang="en-US" sz="2800" i="1" dirty="0">
                <a:solidFill>
                  <a:srgbClr val="141AFF"/>
                </a:solidFill>
              </a:rPr>
              <a:t>What can cause an increase in commodity prices e.g. iron ore?</a:t>
            </a:r>
          </a:p>
          <a:p>
            <a:pPr marL="11113" lvl="1">
              <a:spcAft>
                <a:spcPts val="400"/>
              </a:spcAft>
            </a:pPr>
            <a:r>
              <a:rPr lang="en-US" sz="2800" i="1" dirty="0">
                <a:solidFill>
                  <a:srgbClr val="141AFF"/>
                </a:solidFill>
              </a:rPr>
              <a:t>An increase in demand – e.g. China increases iron ore purchases</a:t>
            </a:r>
          </a:p>
          <a:p>
            <a:pPr marL="11113" lvl="1">
              <a:spcAft>
                <a:spcPts val="400"/>
              </a:spcAft>
            </a:pPr>
            <a:r>
              <a:rPr lang="en-US" sz="2800" i="1" dirty="0">
                <a:solidFill>
                  <a:srgbClr val="141AFF"/>
                </a:solidFill>
              </a:rPr>
              <a:t>The XPI index increases</a:t>
            </a:r>
          </a:p>
        </p:txBody>
      </p:sp>
      <p:cxnSp>
        <p:nvCxnSpPr>
          <p:cNvPr id="3" name="Straight Connector 2">
            <a:extLst>
              <a:ext uri="{FF2B5EF4-FFF2-40B4-BE49-F238E27FC236}">
                <a16:creationId xmlns:a16="http://schemas.microsoft.com/office/drawing/2014/main" id="{F6A8D3B7-4CBE-CF31-985F-4C3A32B12A48}"/>
              </a:ext>
            </a:extLst>
          </p:cNvPr>
          <p:cNvCxnSpPr>
            <a:cxnSpLocks/>
          </p:cNvCxnSpPr>
          <p:nvPr/>
        </p:nvCxnSpPr>
        <p:spPr>
          <a:xfrm>
            <a:off x="1517962" y="1325041"/>
            <a:ext cx="0" cy="4850714"/>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3BF9C97D-B1BD-A114-AFBE-E3DD420BF335}"/>
              </a:ext>
            </a:extLst>
          </p:cNvPr>
          <p:cNvCxnSpPr>
            <a:cxnSpLocks/>
          </p:cNvCxnSpPr>
          <p:nvPr/>
        </p:nvCxnSpPr>
        <p:spPr>
          <a:xfrm flipH="1">
            <a:off x="1517963" y="6175756"/>
            <a:ext cx="5317957" cy="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B6ABD845-1938-D63D-1D78-36E0AD572763}"/>
              </a:ext>
            </a:extLst>
          </p:cNvPr>
          <p:cNvSpPr txBox="1"/>
          <p:nvPr/>
        </p:nvSpPr>
        <p:spPr>
          <a:xfrm>
            <a:off x="6173559" y="6219990"/>
            <a:ext cx="662361" cy="461665"/>
          </a:xfrm>
          <a:prstGeom prst="rect">
            <a:avLst/>
          </a:prstGeom>
          <a:noFill/>
        </p:spPr>
        <p:txBody>
          <a:bodyPr wrap="none" rtlCol="0">
            <a:spAutoFit/>
          </a:bodyPr>
          <a:lstStyle/>
          <a:p>
            <a:r>
              <a:rPr lang="en-US" sz="2400" dirty="0"/>
              <a:t>Qty</a:t>
            </a:r>
          </a:p>
        </p:txBody>
      </p:sp>
      <p:sp>
        <p:nvSpPr>
          <p:cNvPr id="8" name="TextBox 7">
            <a:extLst>
              <a:ext uri="{FF2B5EF4-FFF2-40B4-BE49-F238E27FC236}">
                <a16:creationId xmlns:a16="http://schemas.microsoft.com/office/drawing/2014/main" id="{9AB9D161-C363-D0A7-9760-B7AEB8543044}"/>
              </a:ext>
            </a:extLst>
          </p:cNvPr>
          <p:cNvSpPr txBox="1"/>
          <p:nvPr/>
        </p:nvSpPr>
        <p:spPr>
          <a:xfrm>
            <a:off x="631181" y="1123186"/>
            <a:ext cx="886781" cy="461665"/>
          </a:xfrm>
          <a:prstGeom prst="rect">
            <a:avLst/>
          </a:prstGeom>
          <a:noFill/>
        </p:spPr>
        <p:txBody>
          <a:bodyPr wrap="none" rtlCol="0">
            <a:spAutoFit/>
          </a:bodyPr>
          <a:lstStyle/>
          <a:p>
            <a:r>
              <a:rPr lang="en-US" sz="2400" dirty="0"/>
              <a:t>Price</a:t>
            </a:r>
          </a:p>
        </p:txBody>
      </p:sp>
      <p:cxnSp>
        <p:nvCxnSpPr>
          <p:cNvPr id="10" name="Straight Connector 9">
            <a:extLst>
              <a:ext uri="{FF2B5EF4-FFF2-40B4-BE49-F238E27FC236}">
                <a16:creationId xmlns:a16="http://schemas.microsoft.com/office/drawing/2014/main" id="{ACF1006B-08E0-2BFF-81ED-DBB13614EF15}"/>
              </a:ext>
            </a:extLst>
          </p:cNvPr>
          <p:cNvCxnSpPr/>
          <p:nvPr/>
        </p:nvCxnSpPr>
        <p:spPr>
          <a:xfrm>
            <a:off x="2013273" y="2056464"/>
            <a:ext cx="4138863" cy="3705726"/>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FF023A31-C712-DACF-CE9A-D35C935E0DF0}"/>
              </a:ext>
            </a:extLst>
          </p:cNvPr>
          <p:cNvCxnSpPr>
            <a:cxnSpLocks/>
          </p:cNvCxnSpPr>
          <p:nvPr/>
        </p:nvCxnSpPr>
        <p:spPr>
          <a:xfrm flipV="1">
            <a:off x="1963117" y="2025498"/>
            <a:ext cx="4132885" cy="3641376"/>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7D88CE2F-B6CA-906E-E2A2-3A56247F6EA6}"/>
              </a:ext>
            </a:extLst>
          </p:cNvPr>
          <p:cNvSpPr txBox="1"/>
          <p:nvPr/>
        </p:nvSpPr>
        <p:spPr>
          <a:xfrm>
            <a:off x="6146158" y="5575592"/>
            <a:ext cx="407484" cy="461665"/>
          </a:xfrm>
          <a:prstGeom prst="rect">
            <a:avLst/>
          </a:prstGeom>
          <a:noFill/>
        </p:spPr>
        <p:txBody>
          <a:bodyPr wrap="none" rtlCol="0">
            <a:spAutoFit/>
          </a:bodyPr>
          <a:lstStyle/>
          <a:p>
            <a:r>
              <a:rPr lang="en-US" sz="2400" dirty="0"/>
              <a:t>D</a:t>
            </a:r>
          </a:p>
        </p:txBody>
      </p:sp>
      <p:sp>
        <p:nvSpPr>
          <p:cNvPr id="16" name="TextBox 15">
            <a:extLst>
              <a:ext uri="{FF2B5EF4-FFF2-40B4-BE49-F238E27FC236}">
                <a16:creationId xmlns:a16="http://schemas.microsoft.com/office/drawing/2014/main" id="{178D7CD6-05B9-C4AA-9BA5-771BFB4DD9AF}"/>
              </a:ext>
            </a:extLst>
          </p:cNvPr>
          <p:cNvSpPr txBox="1"/>
          <p:nvPr/>
        </p:nvSpPr>
        <p:spPr>
          <a:xfrm>
            <a:off x="6122395" y="1781397"/>
            <a:ext cx="389850" cy="461665"/>
          </a:xfrm>
          <a:prstGeom prst="rect">
            <a:avLst/>
          </a:prstGeom>
          <a:noFill/>
        </p:spPr>
        <p:txBody>
          <a:bodyPr wrap="none" rtlCol="0">
            <a:spAutoFit/>
          </a:bodyPr>
          <a:lstStyle/>
          <a:p>
            <a:r>
              <a:rPr lang="en-US" sz="2400" dirty="0"/>
              <a:t>S</a:t>
            </a:r>
          </a:p>
        </p:txBody>
      </p:sp>
      <p:cxnSp>
        <p:nvCxnSpPr>
          <p:cNvPr id="17" name="Straight Connector 16">
            <a:extLst>
              <a:ext uri="{FF2B5EF4-FFF2-40B4-BE49-F238E27FC236}">
                <a16:creationId xmlns:a16="http://schemas.microsoft.com/office/drawing/2014/main" id="{EE9245E7-D2EC-83DB-A23B-3C9D4E45BC06}"/>
              </a:ext>
            </a:extLst>
          </p:cNvPr>
          <p:cNvCxnSpPr>
            <a:cxnSpLocks/>
          </p:cNvCxnSpPr>
          <p:nvPr/>
        </p:nvCxnSpPr>
        <p:spPr>
          <a:xfrm>
            <a:off x="2888731" y="1642898"/>
            <a:ext cx="3929281" cy="3518077"/>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1F0BAD03-235F-21F8-D435-285323C9F98C}"/>
              </a:ext>
            </a:extLst>
          </p:cNvPr>
          <p:cNvCxnSpPr>
            <a:cxnSpLocks/>
          </p:cNvCxnSpPr>
          <p:nvPr/>
        </p:nvCxnSpPr>
        <p:spPr>
          <a:xfrm>
            <a:off x="4710290" y="3253265"/>
            <a:ext cx="0" cy="292249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E9A913BB-2A42-E3C9-5060-1A137FC57659}"/>
              </a:ext>
            </a:extLst>
          </p:cNvPr>
          <p:cNvCxnSpPr>
            <a:cxnSpLocks/>
          </p:cNvCxnSpPr>
          <p:nvPr/>
        </p:nvCxnSpPr>
        <p:spPr>
          <a:xfrm>
            <a:off x="4032511" y="3887379"/>
            <a:ext cx="0" cy="2288376"/>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46D91926-33B9-F2BC-69D2-460329D52A5D}"/>
              </a:ext>
            </a:extLst>
          </p:cNvPr>
          <p:cNvCxnSpPr>
            <a:cxnSpLocks/>
          </p:cNvCxnSpPr>
          <p:nvPr/>
        </p:nvCxnSpPr>
        <p:spPr>
          <a:xfrm>
            <a:off x="1517962" y="3862123"/>
            <a:ext cx="2514957" cy="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E6F76AC4-CAA0-8839-B6CF-7604D8C97E51}"/>
              </a:ext>
            </a:extLst>
          </p:cNvPr>
          <p:cNvCxnSpPr>
            <a:cxnSpLocks/>
          </p:cNvCxnSpPr>
          <p:nvPr/>
        </p:nvCxnSpPr>
        <p:spPr>
          <a:xfrm>
            <a:off x="1517962" y="3253265"/>
            <a:ext cx="3192328" cy="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sp>
        <p:nvSpPr>
          <p:cNvPr id="26" name="TextBox 25">
            <a:extLst>
              <a:ext uri="{FF2B5EF4-FFF2-40B4-BE49-F238E27FC236}">
                <a16:creationId xmlns:a16="http://schemas.microsoft.com/office/drawing/2014/main" id="{5EEE4F71-8818-DB19-398C-CF3B5FD39E12}"/>
              </a:ext>
            </a:extLst>
          </p:cNvPr>
          <p:cNvSpPr txBox="1"/>
          <p:nvPr/>
        </p:nvSpPr>
        <p:spPr>
          <a:xfrm>
            <a:off x="6773373" y="5031567"/>
            <a:ext cx="579005" cy="461665"/>
          </a:xfrm>
          <a:prstGeom prst="rect">
            <a:avLst/>
          </a:prstGeom>
          <a:noFill/>
        </p:spPr>
        <p:txBody>
          <a:bodyPr wrap="none" rtlCol="0">
            <a:spAutoFit/>
          </a:bodyPr>
          <a:lstStyle/>
          <a:p>
            <a:r>
              <a:rPr lang="en-US" sz="2400" dirty="0"/>
              <a:t>D1</a:t>
            </a:r>
          </a:p>
        </p:txBody>
      </p:sp>
      <p:sp>
        <p:nvSpPr>
          <p:cNvPr id="31" name="TextBox 30">
            <a:extLst>
              <a:ext uri="{FF2B5EF4-FFF2-40B4-BE49-F238E27FC236}">
                <a16:creationId xmlns:a16="http://schemas.microsoft.com/office/drawing/2014/main" id="{51C18555-044A-DFB5-0929-EFBAE2374BEF}"/>
              </a:ext>
            </a:extLst>
          </p:cNvPr>
          <p:cNvSpPr txBox="1"/>
          <p:nvPr/>
        </p:nvSpPr>
        <p:spPr>
          <a:xfrm>
            <a:off x="3808021" y="6149098"/>
            <a:ext cx="526106" cy="400110"/>
          </a:xfrm>
          <a:prstGeom prst="rect">
            <a:avLst/>
          </a:prstGeom>
          <a:noFill/>
        </p:spPr>
        <p:txBody>
          <a:bodyPr wrap="none" rtlCol="0">
            <a:spAutoFit/>
          </a:bodyPr>
          <a:lstStyle/>
          <a:p>
            <a:r>
              <a:rPr lang="en-US" sz="2000" dirty="0"/>
              <a:t>Q1</a:t>
            </a:r>
          </a:p>
        </p:txBody>
      </p:sp>
      <p:sp>
        <p:nvSpPr>
          <p:cNvPr id="32" name="TextBox 31">
            <a:extLst>
              <a:ext uri="{FF2B5EF4-FFF2-40B4-BE49-F238E27FC236}">
                <a16:creationId xmlns:a16="http://schemas.microsoft.com/office/drawing/2014/main" id="{CD795C12-7B5C-52A0-D686-B8E673A836D7}"/>
              </a:ext>
            </a:extLst>
          </p:cNvPr>
          <p:cNvSpPr txBox="1"/>
          <p:nvPr/>
        </p:nvSpPr>
        <p:spPr>
          <a:xfrm>
            <a:off x="4447237" y="6149098"/>
            <a:ext cx="526106" cy="400110"/>
          </a:xfrm>
          <a:prstGeom prst="rect">
            <a:avLst/>
          </a:prstGeom>
          <a:noFill/>
        </p:spPr>
        <p:txBody>
          <a:bodyPr wrap="none" rtlCol="0">
            <a:spAutoFit/>
          </a:bodyPr>
          <a:lstStyle/>
          <a:p>
            <a:r>
              <a:rPr lang="en-US" sz="2000" dirty="0"/>
              <a:t>Q2</a:t>
            </a:r>
          </a:p>
        </p:txBody>
      </p:sp>
      <p:sp>
        <p:nvSpPr>
          <p:cNvPr id="33" name="TextBox 32">
            <a:extLst>
              <a:ext uri="{FF2B5EF4-FFF2-40B4-BE49-F238E27FC236}">
                <a16:creationId xmlns:a16="http://schemas.microsoft.com/office/drawing/2014/main" id="{FC99F866-7528-7B6F-5AE2-82B43267C94A}"/>
              </a:ext>
            </a:extLst>
          </p:cNvPr>
          <p:cNvSpPr txBox="1"/>
          <p:nvPr/>
        </p:nvSpPr>
        <p:spPr>
          <a:xfrm>
            <a:off x="965463" y="3662068"/>
            <a:ext cx="498855" cy="400110"/>
          </a:xfrm>
          <a:prstGeom prst="rect">
            <a:avLst/>
          </a:prstGeom>
          <a:noFill/>
        </p:spPr>
        <p:txBody>
          <a:bodyPr wrap="none" rtlCol="0">
            <a:spAutoFit/>
          </a:bodyPr>
          <a:lstStyle/>
          <a:p>
            <a:r>
              <a:rPr lang="en-US" sz="2000" dirty="0"/>
              <a:t>P1</a:t>
            </a:r>
          </a:p>
        </p:txBody>
      </p:sp>
      <p:sp>
        <p:nvSpPr>
          <p:cNvPr id="34" name="TextBox 33">
            <a:extLst>
              <a:ext uri="{FF2B5EF4-FFF2-40B4-BE49-F238E27FC236}">
                <a16:creationId xmlns:a16="http://schemas.microsoft.com/office/drawing/2014/main" id="{A9002E21-7ADE-4287-020C-70DB1ADC86A0}"/>
              </a:ext>
            </a:extLst>
          </p:cNvPr>
          <p:cNvSpPr txBox="1"/>
          <p:nvPr/>
        </p:nvSpPr>
        <p:spPr>
          <a:xfrm>
            <a:off x="935937" y="2995877"/>
            <a:ext cx="498855" cy="400110"/>
          </a:xfrm>
          <a:prstGeom prst="rect">
            <a:avLst/>
          </a:prstGeom>
          <a:noFill/>
        </p:spPr>
        <p:txBody>
          <a:bodyPr wrap="none" rtlCol="0">
            <a:spAutoFit/>
          </a:bodyPr>
          <a:lstStyle/>
          <a:p>
            <a:r>
              <a:rPr lang="en-US" sz="2000" dirty="0"/>
              <a:t>P2</a:t>
            </a:r>
          </a:p>
        </p:txBody>
      </p:sp>
      <p:sp>
        <p:nvSpPr>
          <p:cNvPr id="2" name="TextBox 1">
            <a:extLst>
              <a:ext uri="{FF2B5EF4-FFF2-40B4-BE49-F238E27FC236}">
                <a16:creationId xmlns:a16="http://schemas.microsoft.com/office/drawing/2014/main" id="{0143BDF0-BF9B-A9D8-FEF6-645D4C144FB6}"/>
              </a:ext>
            </a:extLst>
          </p:cNvPr>
          <p:cNvSpPr txBox="1"/>
          <p:nvPr/>
        </p:nvSpPr>
        <p:spPr>
          <a:xfrm>
            <a:off x="2938113" y="999944"/>
            <a:ext cx="3018248" cy="461665"/>
          </a:xfrm>
          <a:prstGeom prst="rect">
            <a:avLst/>
          </a:prstGeom>
          <a:noFill/>
        </p:spPr>
        <p:txBody>
          <a:bodyPr wrap="square" rtlCol="0">
            <a:spAutoFit/>
          </a:bodyPr>
          <a:lstStyle/>
          <a:p>
            <a:r>
              <a:rPr lang="en-US" sz="2400" b="1" dirty="0"/>
              <a:t>Iron Ore market</a:t>
            </a:r>
          </a:p>
        </p:txBody>
      </p:sp>
      <p:sp>
        <p:nvSpPr>
          <p:cNvPr id="5" name="Right Arrow 4">
            <a:extLst>
              <a:ext uri="{FF2B5EF4-FFF2-40B4-BE49-F238E27FC236}">
                <a16:creationId xmlns:a16="http://schemas.microsoft.com/office/drawing/2014/main" id="{64F98340-E348-03A3-8551-81E42790C912}"/>
              </a:ext>
            </a:extLst>
          </p:cNvPr>
          <p:cNvSpPr/>
          <p:nvPr/>
        </p:nvSpPr>
        <p:spPr>
          <a:xfrm>
            <a:off x="3114126" y="2525827"/>
            <a:ext cx="869908" cy="4812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13551A14-FAA2-7669-512D-F35996BF6BD6}"/>
              </a:ext>
            </a:extLst>
          </p:cNvPr>
          <p:cNvSpPr/>
          <p:nvPr/>
        </p:nvSpPr>
        <p:spPr>
          <a:xfrm>
            <a:off x="5276250" y="4486870"/>
            <a:ext cx="869908" cy="4812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61C5CDE3-8743-DAC9-FF8D-000410721059}"/>
              </a:ext>
            </a:extLst>
          </p:cNvPr>
          <p:cNvSpPr/>
          <p:nvPr/>
        </p:nvSpPr>
        <p:spPr>
          <a:xfrm>
            <a:off x="639618" y="3195932"/>
            <a:ext cx="212468" cy="6502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79916EDB-873E-4376-BE6B-8C851EE92DC0}"/>
              </a:ext>
            </a:extLst>
          </p:cNvPr>
          <p:cNvSpPr/>
          <p:nvPr/>
        </p:nvSpPr>
        <p:spPr>
          <a:xfrm rot="5400000">
            <a:off x="4301597" y="6244604"/>
            <a:ext cx="212468" cy="6502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44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par>
                                <p:cTn id="40" presetID="22" presetClass="entr" presetSubtype="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checkerboard(across)">
                                      <p:cBhvr>
                                        <p:cTn id="5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4" grpId="0"/>
      <p:bldP spid="5" grpId="0" animBg="1"/>
      <p:bldP spid="9"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3D3A0-DFA5-F6BE-CFFC-35C283A6B192}"/>
            </a:ext>
          </a:extLst>
        </p:cNvPr>
        <p:cNvGrpSpPr/>
        <p:nvPr/>
      </p:nvGrpSpPr>
      <p:grpSpPr>
        <a:xfrm>
          <a:off x="0" y="0"/>
          <a:ext cx="0" cy="0"/>
          <a:chOff x="0" y="0"/>
          <a:chExt cx="0" cy="0"/>
        </a:xfrm>
      </p:grpSpPr>
      <p:sp>
        <p:nvSpPr>
          <p:cNvPr id="32770" name="Title 1">
            <a:extLst>
              <a:ext uri="{FF2B5EF4-FFF2-40B4-BE49-F238E27FC236}">
                <a16:creationId xmlns:a16="http://schemas.microsoft.com/office/drawing/2014/main" id="{8FDCABAC-9736-5239-3FEF-BACE235285A8}"/>
              </a:ext>
            </a:extLst>
          </p:cNvPr>
          <p:cNvSpPr>
            <a:spLocks noGrp="1"/>
          </p:cNvSpPr>
          <p:nvPr>
            <p:ph type="title"/>
          </p:nvPr>
        </p:nvSpPr>
        <p:spPr>
          <a:xfrm>
            <a:off x="936434" y="0"/>
            <a:ext cx="9274366" cy="1186542"/>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2</a:t>
            </a:r>
          </a:p>
        </p:txBody>
      </p:sp>
      <p:sp>
        <p:nvSpPr>
          <p:cNvPr id="4" name="TextBox 3">
            <a:extLst>
              <a:ext uri="{FF2B5EF4-FFF2-40B4-BE49-F238E27FC236}">
                <a16:creationId xmlns:a16="http://schemas.microsoft.com/office/drawing/2014/main" id="{9EE927BA-A406-FD77-703F-06B2C4E11F77}"/>
              </a:ext>
            </a:extLst>
          </p:cNvPr>
          <p:cNvSpPr txBox="1"/>
          <p:nvPr/>
        </p:nvSpPr>
        <p:spPr>
          <a:xfrm>
            <a:off x="7465630" y="1990416"/>
            <a:ext cx="4423622" cy="2780248"/>
          </a:xfrm>
          <a:prstGeom prst="rect">
            <a:avLst/>
          </a:prstGeom>
          <a:noFill/>
        </p:spPr>
        <p:txBody>
          <a:bodyPr wrap="square" rtlCol="0">
            <a:spAutoFit/>
          </a:bodyPr>
          <a:lstStyle/>
          <a:p>
            <a:pPr marL="11113" lvl="1">
              <a:spcAft>
                <a:spcPts val="400"/>
              </a:spcAft>
            </a:pPr>
            <a:r>
              <a:rPr lang="en-US" sz="2800" i="1" dirty="0">
                <a:solidFill>
                  <a:srgbClr val="141AFF"/>
                </a:solidFill>
              </a:rPr>
              <a:t>What can cause an increase in food prices?</a:t>
            </a:r>
          </a:p>
          <a:p>
            <a:pPr marL="11113" lvl="1">
              <a:spcAft>
                <a:spcPts val="400"/>
              </a:spcAft>
            </a:pPr>
            <a:r>
              <a:rPr lang="en-US" sz="2800" i="1" dirty="0">
                <a:solidFill>
                  <a:srgbClr val="141AFF"/>
                </a:solidFill>
              </a:rPr>
              <a:t>A decrease in supply – e.g. drought/supply bottleneck</a:t>
            </a:r>
          </a:p>
          <a:p>
            <a:pPr marL="11113" lvl="1">
              <a:spcAft>
                <a:spcPts val="400"/>
              </a:spcAft>
            </a:pPr>
            <a:r>
              <a:rPr lang="en-US" sz="2800" i="1" dirty="0">
                <a:solidFill>
                  <a:srgbClr val="141AFF"/>
                </a:solidFill>
              </a:rPr>
              <a:t>The XPI index increases</a:t>
            </a:r>
          </a:p>
        </p:txBody>
      </p:sp>
      <p:cxnSp>
        <p:nvCxnSpPr>
          <p:cNvPr id="3" name="Straight Connector 2">
            <a:extLst>
              <a:ext uri="{FF2B5EF4-FFF2-40B4-BE49-F238E27FC236}">
                <a16:creationId xmlns:a16="http://schemas.microsoft.com/office/drawing/2014/main" id="{A145F0C7-B099-6AE6-02AE-3F7A1F88D6AF}"/>
              </a:ext>
            </a:extLst>
          </p:cNvPr>
          <p:cNvCxnSpPr>
            <a:cxnSpLocks/>
          </p:cNvCxnSpPr>
          <p:nvPr/>
        </p:nvCxnSpPr>
        <p:spPr>
          <a:xfrm>
            <a:off x="1517962" y="1325041"/>
            <a:ext cx="0" cy="4850714"/>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AA010672-E507-ADB9-8929-1AE5AC7B3111}"/>
              </a:ext>
            </a:extLst>
          </p:cNvPr>
          <p:cNvCxnSpPr>
            <a:cxnSpLocks/>
          </p:cNvCxnSpPr>
          <p:nvPr/>
        </p:nvCxnSpPr>
        <p:spPr>
          <a:xfrm flipH="1">
            <a:off x="1517963" y="6175756"/>
            <a:ext cx="5317957" cy="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9B91AC7F-B21E-60F0-34BF-E692F85C2967}"/>
              </a:ext>
            </a:extLst>
          </p:cNvPr>
          <p:cNvSpPr txBox="1"/>
          <p:nvPr/>
        </p:nvSpPr>
        <p:spPr>
          <a:xfrm>
            <a:off x="6173559" y="6219990"/>
            <a:ext cx="662361" cy="461665"/>
          </a:xfrm>
          <a:prstGeom prst="rect">
            <a:avLst/>
          </a:prstGeom>
          <a:noFill/>
        </p:spPr>
        <p:txBody>
          <a:bodyPr wrap="none" rtlCol="0">
            <a:spAutoFit/>
          </a:bodyPr>
          <a:lstStyle/>
          <a:p>
            <a:r>
              <a:rPr lang="en-US" sz="2400" dirty="0"/>
              <a:t>Qty</a:t>
            </a:r>
          </a:p>
        </p:txBody>
      </p:sp>
      <p:sp>
        <p:nvSpPr>
          <p:cNvPr id="8" name="TextBox 7">
            <a:extLst>
              <a:ext uri="{FF2B5EF4-FFF2-40B4-BE49-F238E27FC236}">
                <a16:creationId xmlns:a16="http://schemas.microsoft.com/office/drawing/2014/main" id="{16D26968-AC50-5C28-3C7F-2DDCF60C9067}"/>
              </a:ext>
            </a:extLst>
          </p:cNvPr>
          <p:cNvSpPr txBox="1"/>
          <p:nvPr/>
        </p:nvSpPr>
        <p:spPr>
          <a:xfrm>
            <a:off x="631181" y="1123186"/>
            <a:ext cx="886781" cy="461665"/>
          </a:xfrm>
          <a:prstGeom prst="rect">
            <a:avLst/>
          </a:prstGeom>
          <a:noFill/>
        </p:spPr>
        <p:txBody>
          <a:bodyPr wrap="none" rtlCol="0">
            <a:spAutoFit/>
          </a:bodyPr>
          <a:lstStyle/>
          <a:p>
            <a:r>
              <a:rPr lang="en-US" sz="2400" dirty="0"/>
              <a:t>Price</a:t>
            </a:r>
          </a:p>
        </p:txBody>
      </p:sp>
      <p:cxnSp>
        <p:nvCxnSpPr>
          <p:cNvPr id="10" name="Straight Connector 9">
            <a:extLst>
              <a:ext uri="{FF2B5EF4-FFF2-40B4-BE49-F238E27FC236}">
                <a16:creationId xmlns:a16="http://schemas.microsoft.com/office/drawing/2014/main" id="{E192D873-28A4-8E13-D74D-5212BBC1A2F1}"/>
              </a:ext>
            </a:extLst>
          </p:cNvPr>
          <p:cNvCxnSpPr/>
          <p:nvPr/>
        </p:nvCxnSpPr>
        <p:spPr>
          <a:xfrm>
            <a:off x="2013273" y="2056464"/>
            <a:ext cx="4138863" cy="3705726"/>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4871F985-FDE3-4DDB-3B27-B18C8E32284B}"/>
              </a:ext>
            </a:extLst>
          </p:cNvPr>
          <p:cNvCxnSpPr>
            <a:cxnSpLocks/>
          </p:cNvCxnSpPr>
          <p:nvPr/>
        </p:nvCxnSpPr>
        <p:spPr>
          <a:xfrm flipV="1">
            <a:off x="1963117" y="2025498"/>
            <a:ext cx="4132885" cy="3641376"/>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604C9D93-9B83-9AFC-3F6E-E9F5A811C245}"/>
              </a:ext>
            </a:extLst>
          </p:cNvPr>
          <p:cNvSpPr txBox="1"/>
          <p:nvPr/>
        </p:nvSpPr>
        <p:spPr>
          <a:xfrm>
            <a:off x="6146158" y="5575592"/>
            <a:ext cx="407484" cy="461665"/>
          </a:xfrm>
          <a:prstGeom prst="rect">
            <a:avLst/>
          </a:prstGeom>
          <a:noFill/>
        </p:spPr>
        <p:txBody>
          <a:bodyPr wrap="none" rtlCol="0">
            <a:spAutoFit/>
          </a:bodyPr>
          <a:lstStyle/>
          <a:p>
            <a:r>
              <a:rPr lang="en-US" sz="2400" dirty="0"/>
              <a:t>D</a:t>
            </a:r>
          </a:p>
        </p:txBody>
      </p:sp>
      <p:sp>
        <p:nvSpPr>
          <p:cNvPr id="16" name="TextBox 15">
            <a:extLst>
              <a:ext uri="{FF2B5EF4-FFF2-40B4-BE49-F238E27FC236}">
                <a16:creationId xmlns:a16="http://schemas.microsoft.com/office/drawing/2014/main" id="{FB3689A1-D429-1771-141B-07E978B233C5}"/>
              </a:ext>
            </a:extLst>
          </p:cNvPr>
          <p:cNvSpPr txBox="1"/>
          <p:nvPr/>
        </p:nvSpPr>
        <p:spPr>
          <a:xfrm>
            <a:off x="6122395" y="1781397"/>
            <a:ext cx="389850" cy="461665"/>
          </a:xfrm>
          <a:prstGeom prst="rect">
            <a:avLst/>
          </a:prstGeom>
          <a:noFill/>
        </p:spPr>
        <p:txBody>
          <a:bodyPr wrap="none" rtlCol="0">
            <a:spAutoFit/>
          </a:bodyPr>
          <a:lstStyle/>
          <a:p>
            <a:r>
              <a:rPr lang="en-US" sz="2400" dirty="0"/>
              <a:t>S</a:t>
            </a:r>
          </a:p>
        </p:txBody>
      </p:sp>
      <p:cxnSp>
        <p:nvCxnSpPr>
          <p:cNvPr id="18" name="Straight Connector 17">
            <a:extLst>
              <a:ext uri="{FF2B5EF4-FFF2-40B4-BE49-F238E27FC236}">
                <a16:creationId xmlns:a16="http://schemas.microsoft.com/office/drawing/2014/main" id="{12A77CD2-1CCF-05B5-57B0-F5F2644AA312}"/>
              </a:ext>
            </a:extLst>
          </p:cNvPr>
          <p:cNvCxnSpPr>
            <a:cxnSpLocks/>
          </p:cNvCxnSpPr>
          <p:nvPr/>
        </p:nvCxnSpPr>
        <p:spPr>
          <a:xfrm>
            <a:off x="3344779" y="3253265"/>
            <a:ext cx="0" cy="292249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FE715A93-372B-899A-8778-D8DA07135010}"/>
              </a:ext>
            </a:extLst>
          </p:cNvPr>
          <p:cNvCxnSpPr>
            <a:cxnSpLocks/>
          </p:cNvCxnSpPr>
          <p:nvPr/>
        </p:nvCxnSpPr>
        <p:spPr>
          <a:xfrm>
            <a:off x="4032511" y="3887379"/>
            <a:ext cx="0" cy="2288376"/>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BD468C2D-16C3-26E3-15A8-EDA571494FDF}"/>
              </a:ext>
            </a:extLst>
          </p:cNvPr>
          <p:cNvCxnSpPr>
            <a:cxnSpLocks/>
          </p:cNvCxnSpPr>
          <p:nvPr/>
        </p:nvCxnSpPr>
        <p:spPr>
          <a:xfrm>
            <a:off x="1517962" y="3862123"/>
            <a:ext cx="2514957" cy="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D1A19635-F748-A3E7-F342-9F8AECCBB894}"/>
              </a:ext>
            </a:extLst>
          </p:cNvPr>
          <p:cNvCxnSpPr>
            <a:cxnSpLocks/>
          </p:cNvCxnSpPr>
          <p:nvPr/>
        </p:nvCxnSpPr>
        <p:spPr>
          <a:xfrm>
            <a:off x="1517962" y="3233941"/>
            <a:ext cx="1826817" cy="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sp>
        <p:nvSpPr>
          <p:cNvPr id="26" name="TextBox 25">
            <a:extLst>
              <a:ext uri="{FF2B5EF4-FFF2-40B4-BE49-F238E27FC236}">
                <a16:creationId xmlns:a16="http://schemas.microsoft.com/office/drawing/2014/main" id="{53FB5709-6CFB-ECAC-367E-923507DE40C1}"/>
              </a:ext>
            </a:extLst>
          </p:cNvPr>
          <p:cNvSpPr txBox="1"/>
          <p:nvPr/>
        </p:nvSpPr>
        <p:spPr>
          <a:xfrm>
            <a:off x="5176985" y="1407757"/>
            <a:ext cx="579005" cy="461665"/>
          </a:xfrm>
          <a:prstGeom prst="rect">
            <a:avLst/>
          </a:prstGeom>
          <a:noFill/>
        </p:spPr>
        <p:txBody>
          <a:bodyPr wrap="none" rtlCol="0">
            <a:spAutoFit/>
          </a:bodyPr>
          <a:lstStyle/>
          <a:p>
            <a:r>
              <a:rPr lang="en-US" sz="2400" dirty="0"/>
              <a:t>S1</a:t>
            </a:r>
          </a:p>
        </p:txBody>
      </p:sp>
      <p:sp>
        <p:nvSpPr>
          <p:cNvPr id="31" name="TextBox 30">
            <a:extLst>
              <a:ext uri="{FF2B5EF4-FFF2-40B4-BE49-F238E27FC236}">
                <a16:creationId xmlns:a16="http://schemas.microsoft.com/office/drawing/2014/main" id="{6A6C4966-AD7D-B383-817D-8AEA9FACEB7A}"/>
              </a:ext>
            </a:extLst>
          </p:cNvPr>
          <p:cNvSpPr txBox="1"/>
          <p:nvPr/>
        </p:nvSpPr>
        <p:spPr>
          <a:xfrm>
            <a:off x="3819651" y="6195591"/>
            <a:ext cx="526106" cy="400110"/>
          </a:xfrm>
          <a:prstGeom prst="rect">
            <a:avLst/>
          </a:prstGeom>
          <a:noFill/>
        </p:spPr>
        <p:txBody>
          <a:bodyPr wrap="none" rtlCol="0">
            <a:spAutoFit/>
          </a:bodyPr>
          <a:lstStyle/>
          <a:p>
            <a:r>
              <a:rPr lang="en-US" sz="2000" dirty="0"/>
              <a:t>Q1</a:t>
            </a:r>
          </a:p>
        </p:txBody>
      </p:sp>
      <p:sp>
        <p:nvSpPr>
          <p:cNvPr id="32" name="TextBox 31">
            <a:extLst>
              <a:ext uri="{FF2B5EF4-FFF2-40B4-BE49-F238E27FC236}">
                <a16:creationId xmlns:a16="http://schemas.microsoft.com/office/drawing/2014/main" id="{6DD8F5C0-90A1-9504-F9EF-957AFBA4681D}"/>
              </a:ext>
            </a:extLst>
          </p:cNvPr>
          <p:cNvSpPr txBox="1"/>
          <p:nvPr/>
        </p:nvSpPr>
        <p:spPr>
          <a:xfrm>
            <a:off x="3027437" y="6187616"/>
            <a:ext cx="526106" cy="400110"/>
          </a:xfrm>
          <a:prstGeom prst="rect">
            <a:avLst/>
          </a:prstGeom>
          <a:noFill/>
        </p:spPr>
        <p:txBody>
          <a:bodyPr wrap="none" rtlCol="0">
            <a:spAutoFit/>
          </a:bodyPr>
          <a:lstStyle/>
          <a:p>
            <a:r>
              <a:rPr lang="en-US" sz="2000" dirty="0"/>
              <a:t>Q2</a:t>
            </a:r>
          </a:p>
        </p:txBody>
      </p:sp>
      <p:sp>
        <p:nvSpPr>
          <p:cNvPr id="33" name="TextBox 32">
            <a:extLst>
              <a:ext uri="{FF2B5EF4-FFF2-40B4-BE49-F238E27FC236}">
                <a16:creationId xmlns:a16="http://schemas.microsoft.com/office/drawing/2014/main" id="{7199FA3A-4520-149C-BE12-C96E30C61366}"/>
              </a:ext>
            </a:extLst>
          </p:cNvPr>
          <p:cNvSpPr txBox="1"/>
          <p:nvPr/>
        </p:nvSpPr>
        <p:spPr>
          <a:xfrm>
            <a:off x="965463" y="3662068"/>
            <a:ext cx="498855" cy="400110"/>
          </a:xfrm>
          <a:prstGeom prst="rect">
            <a:avLst/>
          </a:prstGeom>
          <a:noFill/>
        </p:spPr>
        <p:txBody>
          <a:bodyPr wrap="none" rtlCol="0">
            <a:spAutoFit/>
          </a:bodyPr>
          <a:lstStyle/>
          <a:p>
            <a:r>
              <a:rPr lang="en-US" sz="2000" dirty="0"/>
              <a:t>P2</a:t>
            </a:r>
          </a:p>
        </p:txBody>
      </p:sp>
      <p:sp>
        <p:nvSpPr>
          <p:cNvPr id="34" name="TextBox 33">
            <a:extLst>
              <a:ext uri="{FF2B5EF4-FFF2-40B4-BE49-F238E27FC236}">
                <a16:creationId xmlns:a16="http://schemas.microsoft.com/office/drawing/2014/main" id="{AA122126-80C2-349A-A7F1-B087BDC2A29B}"/>
              </a:ext>
            </a:extLst>
          </p:cNvPr>
          <p:cNvSpPr txBox="1"/>
          <p:nvPr/>
        </p:nvSpPr>
        <p:spPr>
          <a:xfrm>
            <a:off x="935937" y="2995877"/>
            <a:ext cx="498855" cy="400110"/>
          </a:xfrm>
          <a:prstGeom prst="rect">
            <a:avLst/>
          </a:prstGeom>
          <a:noFill/>
        </p:spPr>
        <p:txBody>
          <a:bodyPr wrap="none" rtlCol="0">
            <a:spAutoFit/>
          </a:bodyPr>
          <a:lstStyle/>
          <a:p>
            <a:r>
              <a:rPr lang="en-US" sz="2000" dirty="0"/>
              <a:t>P2</a:t>
            </a:r>
          </a:p>
        </p:txBody>
      </p:sp>
      <p:sp>
        <p:nvSpPr>
          <p:cNvPr id="35" name="TextBox 34">
            <a:extLst>
              <a:ext uri="{FF2B5EF4-FFF2-40B4-BE49-F238E27FC236}">
                <a16:creationId xmlns:a16="http://schemas.microsoft.com/office/drawing/2014/main" id="{2B7564DF-7215-B0C5-6DC9-E522530658B9}"/>
              </a:ext>
            </a:extLst>
          </p:cNvPr>
          <p:cNvSpPr txBox="1"/>
          <p:nvPr/>
        </p:nvSpPr>
        <p:spPr>
          <a:xfrm>
            <a:off x="2598824" y="999944"/>
            <a:ext cx="3753850" cy="461665"/>
          </a:xfrm>
          <a:prstGeom prst="rect">
            <a:avLst/>
          </a:prstGeom>
          <a:noFill/>
        </p:spPr>
        <p:txBody>
          <a:bodyPr wrap="square" rtlCol="0">
            <a:spAutoFit/>
          </a:bodyPr>
          <a:lstStyle/>
          <a:p>
            <a:r>
              <a:rPr lang="en-US" sz="2400" b="1" dirty="0"/>
              <a:t>Cereal or Beef market</a:t>
            </a:r>
          </a:p>
        </p:txBody>
      </p:sp>
      <p:cxnSp>
        <p:nvCxnSpPr>
          <p:cNvPr id="36" name="Straight Connector 35">
            <a:extLst>
              <a:ext uri="{FF2B5EF4-FFF2-40B4-BE49-F238E27FC236}">
                <a16:creationId xmlns:a16="http://schemas.microsoft.com/office/drawing/2014/main" id="{B6BCD772-2C9F-404A-5F1E-3A34B1DB6F72}"/>
              </a:ext>
            </a:extLst>
          </p:cNvPr>
          <p:cNvCxnSpPr>
            <a:cxnSpLocks/>
          </p:cNvCxnSpPr>
          <p:nvPr/>
        </p:nvCxnSpPr>
        <p:spPr>
          <a:xfrm flipV="1">
            <a:off x="1930102" y="1600108"/>
            <a:ext cx="3246883" cy="2860743"/>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2" name="Left Arrow 1">
            <a:extLst>
              <a:ext uri="{FF2B5EF4-FFF2-40B4-BE49-F238E27FC236}">
                <a16:creationId xmlns:a16="http://schemas.microsoft.com/office/drawing/2014/main" id="{154D0910-A5DF-9F46-D592-66CC0F8F4548}"/>
              </a:ext>
            </a:extLst>
          </p:cNvPr>
          <p:cNvSpPr/>
          <p:nvPr/>
        </p:nvSpPr>
        <p:spPr>
          <a:xfrm>
            <a:off x="4244030" y="2326277"/>
            <a:ext cx="946152" cy="57517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4">
            <a:extLst>
              <a:ext uri="{FF2B5EF4-FFF2-40B4-BE49-F238E27FC236}">
                <a16:creationId xmlns:a16="http://schemas.microsoft.com/office/drawing/2014/main" id="{B6D0409B-5A33-2342-10BD-9B9084E053B9}"/>
              </a:ext>
            </a:extLst>
          </p:cNvPr>
          <p:cNvSpPr/>
          <p:nvPr/>
        </p:nvSpPr>
        <p:spPr>
          <a:xfrm>
            <a:off x="639618" y="3195932"/>
            <a:ext cx="212468" cy="6502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FCF93527-CCF0-1B26-A552-7CA6040D353D}"/>
              </a:ext>
            </a:extLst>
          </p:cNvPr>
          <p:cNvSpPr/>
          <p:nvPr/>
        </p:nvSpPr>
        <p:spPr>
          <a:xfrm rot="16200000" flipH="1">
            <a:off x="3591505" y="6270574"/>
            <a:ext cx="212468" cy="6502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05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checkerboard(across)">
                                      <p:cBhvr>
                                        <p:cTn id="5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4" grpId="0"/>
      <p:bldP spid="2" grpId="0" animBg="1"/>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2F08D-7861-8655-9BF7-FEA377A633E8}"/>
            </a:ext>
          </a:extLst>
        </p:cNvPr>
        <p:cNvGrpSpPr/>
        <p:nvPr/>
      </p:nvGrpSpPr>
      <p:grpSpPr>
        <a:xfrm>
          <a:off x="0" y="0"/>
          <a:ext cx="0" cy="0"/>
          <a:chOff x="0" y="0"/>
          <a:chExt cx="0" cy="0"/>
        </a:xfrm>
      </p:grpSpPr>
      <p:sp>
        <p:nvSpPr>
          <p:cNvPr id="32770" name="Title 1">
            <a:extLst>
              <a:ext uri="{FF2B5EF4-FFF2-40B4-BE49-F238E27FC236}">
                <a16:creationId xmlns:a16="http://schemas.microsoft.com/office/drawing/2014/main" id="{5DBE5013-B214-DE6A-2018-C974CC36A69E}"/>
              </a:ext>
            </a:extLst>
          </p:cNvPr>
          <p:cNvSpPr>
            <a:spLocks noGrp="1"/>
          </p:cNvSpPr>
          <p:nvPr>
            <p:ph type="title"/>
          </p:nvPr>
        </p:nvSpPr>
        <p:spPr>
          <a:xfrm>
            <a:off x="936434" y="0"/>
            <a:ext cx="9274366" cy="1186542"/>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2</a:t>
            </a:r>
          </a:p>
        </p:txBody>
      </p:sp>
      <p:sp>
        <p:nvSpPr>
          <p:cNvPr id="32771" name="Content Placeholder 2">
            <a:extLst>
              <a:ext uri="{FF2B5EF4-FFF2-40B4-BE49-F238E27FC236}">
                <a16:creationId xmlns:a16="http://schemas.microsoft.com/office/drawing/2014/main" id="{E4CBAF21-E6E6-3B6B-698E-215AB3810894}"/>
              </a:ext>
            </a:extLst>
          </p:cNvPr>
          <p:cNvSpPr>
            <a:spLocks noGrp="1"/>
          </p:cNvSpPr>
          <p:nvPr>
            <p:ph idx="1"/>
          </p:nvPr>
        </p:nvSpPr>
        <p:spPr>
          <a:xfrm>
            <a:off x="936433" y="1130935"/>
            <a:ext cx="10204809" cy="1528044"/>
          </a:xfrm>
        </p:spPr>
        <p:txBody>
          <a:bodyPr/>
          <a:lstStyle/>
          <a:p>
            <a:pPr eaLnBrk="1" hangingPunct="1">
              <a:lnSpc>
                <a:spcPct val="80000"/>
              </a:lnSpc>
              <a:buFont typeface="Arial" charset="0"/>
              <a:buNone/>
            </a:pPr>
            <a:r>
              <a:rPr lang="en-AU" sz="3000" b="1" i="1" dirty="0">
                <a:latin typeface="Arial"/>
                <a:cs typeface="Arial"/>
              </a:rPr>
              <a:t>Question 25</a:t>
            </a:r>
          </a:p>
          <a:p>
            <a:pPr marL="585788" indent="-585788">
              <a:spcBef>
                <a:spcPts val="1200"/>
              </a:spcBef>
              <a:buNone/>
            </a:pPr>
            <a:r>
              <a:rPr lang="en-AU" sz="2800" dirty="0">
                <a:latin typeface="Arial" panose="020B0604020202020204" pitchFamily="34" charset="0"/>
                <a:cs typeface="Arial" panose="020B0604020202020204" pitchFamily="34" charset="0"/>
              </a:rPr>
              <a:t>(c) 	</a:t>
            </a:r>
            <a:r>
              <a:rPr lang="en-US" sz="2800" b="1" dirty="0">
                <a:solidFill>
                  <a:srgbClr val="B50082"/>
                </a:solidFill>
                <a:effectLst/>
                <a:latin typeface="Arial" panose="020B0604020202020204" pitchFamily="34" charset="0"/>
                <a:ea typeface="Arial" panose="020B0604020202020204" pitchFamily="34" charset="0"/>
                <a:cs typeface="Arial" panose="020B0604020202020204" pitchFamily="34" charset="0"/>
              </a:rPr>
              <a:t>Explain</a:t>
            </a:r>
            <a:r>
              <a:rPr lang="en-US" sz="2800" dirty="0">
                <a:solidFill>
                  <a:srgbClr val="0A0A0A"/>
                </a:solidFill>
                <a:effectLst/>
                <a:latin typeface="Arial" panose="020B0604020202020204" pitchFamily="34" charset="0"/>
                <a:ea typeface="Arial" panose="020B0604020202020204" pitchFamily="34" charset="0"/>
                <a:cs typeface="Arial" panose="020B0604020202020204" pitchFamily="34" charset="0"/>
              </a:rPr>
              <a:t> </a:t>
            </a:r>
            <a:r>
              <a:rPr lang="en-US" sz="2800" b="1" dirty="0">
                <a:solidFill>
                  <a:srgbClr val="0A0A0A"/>
                </a:solidFill>
                <a:effectLst/>
                <a:latin typeface="Arial" panose="020B0604020202020204" pitchFamily="34" charset="0"/>
                <a:ea typeface="Arial" panose="020B0604020202020204" pitchFamily="34" charset="0"/>
                <a:cs typeface="Arial" panose="020B0604020202020204" pitchFamily="34" charset="0"/>
              </a:rPr>
              <a:t>two</a:t>
            </a:r>
            <a:r>
              <a:rPr lang="en-US" sz="2800" dirty="0">
                <a:solidFill>
                  <a:srgbClr val="0A0A0A"/>
                </a:solidFill>
                <a:effectLst/>
                <a:latin typeface="Arial" panose="020B0604020202020204" pitchFamily="34" charset="0"/>
                <a:ea typeface="Arial" panose="020B0604020202020204" pitchFamily="34" charset="0"/>
                <a:cs typeface="Arial" panose="020B0604020202020204" pitchFamily="34" charset="0"/>
              </a:rPr>
              <a:t> impacts on Australia’s economic activity of the change in the terms of trade index since 2018. </a:t>
            </a:r>
            <a:r>
              <a:rPr lang="en-AU" sz="2800" dirty="0">
                <a:effectLst/>
                <a:latin typeface="Arial" panose="020B0604020202020204" pitchFamily="34" charset="0"/>
                <a:cs typeface="Arial" panose="020B0604020202020204" pitchFamily="34" charset="0"/>
              </a:rPr>
              <a:t>(6 marks)</a:t>
            </a:r>
            <a:endParaRPr lang="en-AU"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0D042C9-C49F-A515-FB4D-BD714D82A51F}"/>
              </a:ext>
            </a:extLst>
          </p:cNvPr>
          <p:cNvSpPr txBox="1"/>
          <p:nvPr/>
        </p:nvSpPr>
        <p:spPr>
          <a:xfrm>
            <a:off x="1359595" y="3429000"/>
            <a:ext cx="9547104" cy="2349361"/>
          </a:xfrm>
          <a:prstGeom prst="rect">
            <a:avLst/>
          </a:prstGeom>
          <a:noFill/>
        </p:spPr>
        <p:txBody>
          <a:bodyPr wrap="square" rtlCol="0">
            <a:spAutoFit/>
          </a:bodyPr>
          <a:lstStyle/>
          <a:p>
            <a:pPr marL="360363" indent="-360363">
              <a:spcAft>
                <a:spcPts val="400"/>
              </a:spcAft>
              <a:buFont typeface="Arial" panose="020B0604020202020204" pitchFamily="34" charset="0"/>
              <a:buChar char="•"/>
            </a:pPr>
            <a:r>
              <a:rPr lang="en-US" sz="2800" i="1" dirty="0">
                <a:solidFill>
                  <a:srgbClr val="141AFF"/>
                </a:solidFill>
              </a:rPr>
              <a:t>3 marks for explanation of each impact</a:t>
            </a:r>
          </a:p>
          <a:p>
            <a:pPr marL="360363" indent="-360363">
              <a:spcAft>
                <a:spcPts val="400"/>
              </a:spcAft>
              <a:buFont typeface="Arial" panose="020B0604020202020204" pitchFamily="34" charset="0"/>
              <a:buChar char="•"/>
            </a:pPr>
            <a:r>
              <a:rPr lang="en-US" sz="2800" i="1" dirty="0">
                <a:solidFill>
                  <a:srgbClr val="141AFF"/>
                </a:solidFill>
              </a:rPr>
              <a:t>Must relate to effect on economic activity – output, income, employment</a:t>
            </a:r>
          </a:p>
          <a:p>
            <a:pPr marL="360363" indent="-360363">
              <a:spcAft>
                <a:spcPts val="400"/>
              </a:spcAft>
              <a:buFont typeface="Arial" panose="020B0604020202020204" pitchFamily="34" charset="0"/>
              <a:buChar char="•"/>
            </a:pPr>
            <a:r>
              <a:rPr lang="en-US" sz="2800" i="1" dirty="0">
                <a:solidFill>
                  <a:srgbClr val="141AFF"/>
                </a:solidFill>
              </a:rPr>
              <a:t>Most students achieved a mark of only 3 – lacked depth of explanation</a:t>
            </a:r>
          </a:p>
        </p:txBody>
      </p:sp>
      <p:sp>
        <p:nvSpPr>
          <p:cNvPr id="5" name="Rectangle 4">
            <a:extLst>
              <a:ext uri="{FF2B5EF4-FFF2-40B4-BE49-F238E27FC236}">
                <a16:creationId xmlns:a16="http://schemas.microsoft.com/office/drawing/2014/main" id="{0631AFBD-DC43-27BC-DE37-B37B4F909D0B}"/>
              </a:ext>
            </a:extLst>
          </p:cNvPr>
          <p:cNvSpPr/>
          <p:nvPr/>
        </p:nvSpPr>
        <p:spPr>
          <a:xfrm>
            <a:off x="8361830" y="2658979"/>
            <a:ext cx="2233304" cy="523220"/>
          </a:xfrm>
          <a:prstGeom prst="rect">
            <a:avLst/>
          </a:prstGeom>
        </p:spPr>
        <p:txBody>
          <a:bodyPr wrap="none">
            <a:spAutoFit/>
          </a:bodyPr>
          <a:lstStyle/>
          <a:p>
            <a:r>
              <a:rPr lang="en-AU" sz="2800" b="1" i="1" dirty="0">
                <a:solidFill>
                  <a:srgbClr val="FF0000"/>
                </a:solidFill>
              </a:rPr>
              <a:t>Mean = 46%</a:t>
            </a:r>
            <a:endParaRPr lang="en-US" sz="2800" dirty="0"/>
          </a:p>
        </p:txBody>
      </p:sp>
      <p:pic>
        <p:nvPicPr>
          <p:cNvPr id="2" name="Picture 2" descr="http://www.usdl.info/uploads/img51263a0c19dd2.gif">
            <a:extLst>
              <a:ext uri="{FF2B5EF4-FFF2-40B4-BE49-F238E27FC236}">
                <a16:creationId xmlns:a16="http://schemas.microsoft.com/office/drawing/2014/main" id="{42429FC7-F4BF-3FE2-13AF-B57393A460B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12095" y="727414"/>
            <a:ext cx="1329148" cy="9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5342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44FB-28BF-914B-1C69-2F89DAECD4CC}"/>
            </a:ext>
          </a:extLst>
        </p:cNvPr>
        <p:cNvGrpSpPr/>
        <p:nvPr/>
      </p:nvGrpSpPr>
      <p:grpSpPr>
        <a:xfrm>
          <a:off x="0" y="0"/>
          <a:ext cx="0" cy="0"/>
          <a:chOff x="0" y="0"/>
          <a:chExt cx="0" cy="0"/>
        </a:xfrm>
      </p:grpSpPr>
      <p:sp>
        <p:nvSpPr>
          <p:cNvPr id="32770" name="Title 1">
            <a:extLst>
              <a:ext uri="{FF2B5EF4-FFF2-40B4-BE49-F238E27FC236}">
                <a16:creationId xmlns:a16="http://schemas.microsoft.com/office/drawing/2014/main" id="{25CCB3C6-2D43-DD58-BE84-5BB217632DCB}"/>
              </a:ext>
            </a:extLst>
          </p:cNvPr>
          <p:cNvSpPr>
            <a:spLocks noGrp="1"/>
          </p:cNvSpPr>
          <p:nvPr>
            <p:ph type="title"/>
          </p:nvPr>
        </p:nvSpPr>
        <p:spPr>
          <a:xfrm>
            <a:off x="936434" y="0"/>
            <a:ext cx="9274366" cy="1186542"/>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2</a:t>
            </a:r>
          </a:p>
        </p:txBody>
      </p:sp>
      <p:sp>
        <p:nvSpPr>
          <p:cNvPr id="32771" name="Content Placeholder 2">
            <a:extLst>
              <a:ext uri="{FF2B5EF4-FFF2-40B4-BE49-F238E27FC236}">
                <a16:creationId xmlns:a16="http://schemas.microsoft.com/office/drawing/2014/main" id="{0CE81903-F95D-A20B-9109-11D04761526B}"/>
              </a:ext>
            </a:extLst>
          </p:cNvPr>
          <p:cNvSpPr>
            <a:spLocks noGrp="1"/>
          </p:cNvSpPr>
          <p:nvPr>
            <p:ph idx="1"/>
          </p:nvPr>
        </p:nvSpPr>
        <p:spPr>
          <a:xfrm>
            <a:off x="936433" y="1130935"/>
            <a:ext cx="10204809" cy="529423"/>
          </a:xfrm>
        </p:spPr>
        <p:txBody>
          <a:bodyPr/>
          <a:lstStyle/>
          <a:p>
            <a:pPr eaLnBrk="1" hangingPunct="1">
              <a:lnSpc>
                <a:spcPct val="80000"/>
              </a:lnSpc>
              <a:buFont typeface="Arial" charset="0"/>
              <a:buNone/>
            </a:pPr>
            <a:r>
              <a:rPr lang="en-AU" sz="3000" b="1" i="1" dirty="0">
                <a:latin typeface="Arial"/>
                <a:cs typeface="Arial"/>
              </a:rPr>
              <a:t>Question 26</a:t>
            </a:r>
          </a:p>
        </p:txBody>
      </p:sp>
      <p:pic>
        <p:nvPicPr>
          <p:cNvPr id="2" name="Picture 1">
            <a:extLst>
              <a:ext uri="{FF2B5EF4-FFF2-40B4-BE49-F238E27FC236}">
                <a16:creationId xmlns:a16="http://schemas.microsoft.com/office/drawing/2014/main" id="{910A474C-30D7-A604-6614-5AF13AD499EA}"/>
              </a:ext>
            </a:extLst>
          </p:cNvPr>
          <p:cNvPicPr>
            <a:picLocks noChangeAspect="1"/>
          </p:cNvPicPr>
          <p:nvPr/>
        </p:nvPicPr>
        <p:blipFill>
          <a:blip r:embed="rId2"/>
          <a:stretch>
            <a:fillRect/>
          </a:stretch>
        </p:blipFill>
        <p:spPr>
          <a:xfrm>
            <a:off x="1068781" y="1801974"/>
            <a:ext cx="7745129" cy="4090737"/>
          </a:xfrm>
          <a:prstGeom prst="rect">
            <a:avLst/>
          </a:prstGeom>
        </p:spPr>
      </p:pic>
      <p:sp>
        <p:nvSpPr>
          <p:cNvPr id="3" name="TextBox 2">
            <a:extLst>
              <a:ext uri="{FF2B5EF4-FFF2-40B4-BE49-F238E27FC236}">
                <a16:creationId xmlns:a16="http://schemas.microsoft.com/office/drawing/2014/main" id="{8783FD91-29D8-C514-0BF3-B4382885C4C4}"/>
              </a:ext>
            </a:extLst>
          </p:cNvPr>
          <p:cNvSpPr txBox="1"/>
          <p:nvPr/>
        </p:nvSpPr>
        <p:spPr>
          <a:xfrm>
            <a:off x="7640053" y="2045368"/>
            <a:ext cx="4259179" cy="1384995"/>
          </a:xfrm>
          <a:prstGeom prst="rect">
            <a:avLst/>
          </a:prstGeom>
          <a:noFill/>
        </p:spPr>
        <p:txBody>
          <a:bodyPr wrap="square" rtlCol="0">
            <a:spAutoFit/>
          </a:bodyPr>
          <a:lstStyle/>
          <a:p>
            <a:r>
              <a:rPr lang="en-US" sz="2800" dirty="0">
                <a:latin typeface="+mn-lt"/>
              </a:rPr>
              <a:t>(a) ii State the trend in </a:t>
            </a:r>
            <a:r>
              <a:rPr lang="en-US" sz="2800" dirty="0" err="1">
                <a:latin typeface="+mn-lt"/>
              </a:rPr>
              <a:t>labour</a:t>
            </a:r>
            <a:r>
              <a:rPr lang="en-US" sz="2800" dirty="0">
                <a:latin typeface="+mn-lt"/>
              </a:rPr>
              <a:t> productivity growth between 2018 and 2021.</a:t>
            </a:r>
          </a:p>
        </p:txBody>
      </p:sp>
      <p:sp>
        <p:nvSpPr>
          <p:cNvPr id="6" name="Line Callout 2 5">
            <a:extLst>
              <a:ext uri="{FF2B5EF4-FFF2-40B4-BE49-F238E27FC236}">
                <a16:creationId xmlns:a16="http://schemas.microsoft.com/office/drawing/2014/main" id="{44D66738-BD30-A72A-F76B-D7BE75DB30CC}"/>
              </a:ext>
            </a:extLst>
          </p:cNvPr>
          <p:cNvSpPr/>
          <p:nvPr/>
        </p:nvSpPr>
        <p:spPr>
          <a:xfrm>
            <a:off x="4776537" y="770021"/>
            <a:ext cx="2646947" cy="890337"/>
          </a:xfrm>
          <a:prstGeom prst="borderCallout2">
            <a:avLst>
              <a:gd name="adj1" fmla="val 18750"/>
              <a:gd name="adj2" fmla="val -8333"/>
              <a:gd name="adj3" fmla="val 18750"/>
              <a:gd name="adj4" fmla="val -16667"/>
              <a:gd name="adj5" fmla="val 388459"/>
              <a:gd name="adj6" fmla="val -1306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What does this mean??</a:t>
            </a:r>
          </a:p>
        </p:txBody>
      </p:sp>
      <p:sp>
        <p:nvSpPr>
          <p:cNvPr id="7" name="Rectangle 6">
            <a:extLst>
              <a:ext uri="{FF2B5EF4-FFF2-40B4-BE49-F238E27FC236}">
                <a16:creationId xmlns:a16="http://schemas.microsoft.com/office/drawing/2014/main" id="{7C2FC1DB-78C7-3097-06B3-54DAB6B520DC}"/>
              </a:ext>
            </a:extLst>
          </p:cNvPr>
          <p:cNvSpPr/>
          <p:nvPr/>
        </p:nvSpPr>
        <p:spPr>
          <a:xfrm>
            <a:off x="8965811" y="3553763"/>
            <a:ext cx="1983235" cy="523220"/>
          </a:xfrm>
          <a:prstGeom prst="rect">
            <a:avLst/>
          </a:prstGeom>
        </p:spPr>
        <p:txBody>
          <a:bodyPr wrap="none">
            <a:spAutoFit/>
          </a:bodyPr>
          <a:lstStyle/>
          <a:p>
            <a:r>
              <a:rPr lang="en-AU" sz="2800" b="1" i="1" dirty="0">
                <a:solidFill>
                  <a:srgbClr val="FF0000"/>
                </a:solidFill>
              </a:rPr>
              <a:t>Increasing</a:t>
            </a:r>
            <a:endParaRPr lang="en-US" sz="2800" dirty="0"/>
          </a:p>
        </p:txBody>
      </p:sp>
    </p:spTree>
    <p:extLst>
      <p:ext uri="{BB962C8B-B14F-4D97-AF65-F5344CB8AC3E}">
        <p14:creationId xmlns:p14="http://schemas.microsoft.com/office/powerpoint/2010/main" val="19663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1C2B3-C101-DF6D-EA28-0D4124B48439}"/>
            </a:ext>
          </a:extLst>
        </p:cNvPr>
        <p:cNvGrpSpPr/>
        <p:nvPr/>
      </p:nvGrpSpPr>
      <p:grpSpPr>
        <a:xfrm>
          <a:off x="0" y="0"/>
          <a:ext cx="0" cy="0"/>
          <a:chOff x="0" y="0"/>
          <a:chExt cx="0" cy="0"/>
        </a:xfrm>
      </p:grpSpPr>
      <p:sp>
        <p:nvSpPr>
          <p:cNvPr id="32770" name="Title 1">
            <a:extLst>
              <a:ext uri="{FF2B5EF4-FFF2-40B4-BE49-F238E27FC236}">
                <a16:creationId xmlns:a16="http://schemas.microsoft.com/office/drawing/2014/main" id="{AB3357DB-D955-6A0E-3E77-5095F3148372}"/>
              </a:ext>
            </a:extLst>
          </p:cNvPr>
          <p:cNvSpPr>
            <a:spLocks noGrp="1"/>
          </p:cNvSpPr>
          <p:nvPr>
            <p:ph type="title"/>
          </p:nvPr>
        </p:nvSpPr>
        <p:spPr>
          <a:xfrm>
            <a:off x="936434" y="0"/>
            <a:ext cx="9274366" cy="1186542"/>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2</a:t>
            </a:r>
          </a:p>
        </p:txBody>
      </p:sp>
      <p:sp>
        <p:nvSpPr>
          <p:cNvPr id="32771" name="Content Placeholder 2">
            <a:extLst>
              <a:ext uri="{FF2B5EF4-FFF2-40B4-BE49-F238E27FC236}">
                <a16:creationId xmlns:a16="http://schemas.microsoft.com/office/drawing/2014/main" id="{95761C7B-2C50-150C-3583-EDED37890F54}"/>
              </a:ext>
            </a:extLst>
          </p:cNvPr>
          <p:cNvSpPr>
            <a:spLocks noGrp="1"/>
          </p:cNvSpPr>
          <p:nvPr>
            <p:ph idx="1"/>
          </p:nvPr>
        </p:nvSpPr>
        <p:spPr>
          <a:xfrm>
            <a:off x="936433" y="1130935"/>
            <a:ext cx="10204809" cy="1419796"/>
          </a:xfrm>
        </p:spPr>
        <p:txBody>
          <a:bodyPr/>
          <a:lstStyle/>
          <a:p>
            <a:pPr eaLnBrk="1" hangingPunct="1">
              <a:lnSpc>
                <a:spcPct val="80000"/>
              </a:lnSpc>
              <a:buFont typeface="Arial" charset="0"/>
              <a:buNone/>
            </a:pPr>
            <a:r>
              <a:rPr lang="en-AU" sz="3000" b="1" i="1" dirty="0">
                <a:latin typeface="Arial"/>
                <a:cs typeface="Arial"/>
              </a:rPr>
              <a:t>Question 26</a:t>
            </a:r>
          </a:p>
          <a:p>
            <a:pPr marL="585788" indent="-585788">
              <a:spcBef>
                <a:spcPts val="600"/>
              </a:spcBef>
              <a:buNone/>
            </a:pPr>
            <a:r>
              <a:rPr lang="en-AU" sz="2800" dirty="0">
                <a:latin typeface="Arial" panose="020B0604020202020204" pitchFamily="34" charset="0"/>
                <a:cs typeface="Arial" panose="020B0604020202020204" pitchFamily="34" charset="0"/>
              </a:rPr>
              <a:t>(c) 	</a:t>
            </a:r>
            <a:r>
              <a:rPr lang="en-US" sz="2800" dirty="0">
                <a:effectLst/>
                <a:latin typeface="Arial" panose="020B0604020202020204" pitchFamily="34" charset="0"/>
                <a:ea typeface="Arial" panose="020B0604020202020204" pitchFamily="34" charset="0"/>
                <a:cs typeface="Arial" panose="020B0604020202020204" pitchFamily="34" charset="0"/>
              </a:rPr>
              <a:t>Using an AD/AS model, explain the impact of lower levels of business investment on the level of economic activity in Australia</a:t>
            </a:r>
            <a:r>
              <a:rPr lang="en-US" sz="2800" dirty="0">
                <a:solidFill>
                  <a:srgbClr val="0A0A0A"/>
                </a:solidFill>
                <a:effectLst/>
                <a:latin typeface="Arial" panose="020B0604020202020204" pitchFamily="34" charset="0"/>
                <a:ea typeface="Arial" panose="020B0604020202020204" pitchFamily="34" charset="0"/>
                <a:cs typeface="Arial" panose="020B0604020202020204" pitchFamily="34" charset="0"/>
              </a:rPr>
              <a:t>.  </a:t>
            </a:r>
            <a:r>
              <a:rPr lang="en-AU" sz="2800" dirty="0">
                <a:effectLst/>
                <a:latin typeface="Arial" panose="020B0604020202020204" pitchFamily="34" charset="0"/>
                <a:cs typeface="Arial" panose="020B0604020202020204" pitchFamily="34" charset="0"/>
              </a:rPr>
              <a:t>(6 marks)</a:t>
            </a:r>
            <a:endParaRPr lang="en-AU"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2AD597-0EC0-811E-3E80-03673262FFAF}"/>
              </a:ext>
            </a:extLst>
          </p:cNvPr>
          <p:cNvSpPr txBox="1"/>
          <p:nvPr/>
        </p:nvSpPr>
        <p:spPr>
          <a:xfrm>
            <a:off x="1359595" y="3429000"/>
            <a:ext cx="9547104" cy="2277547"/>
          </a:xfrm>
          <a:prstGeom prst="rect">
            <a:avLst/>
          </a:prstGeom>
          <a:noFill/>
        </p:spPr>
        <p:txBody>
          <a:bodyPr wrap="square" rtlCol="0">
            <a:spAutoFit/>
          </a:bodyPr>
          <a:lstStyle/>
          <a:p>
            <a:pPr marL="360363" indent="-360363">
              <a:spcAft>
                <a:spcPts val="400"/>
              </a:spcAft>
              <a:buFont typeface="Arial" panose="020B0604020202020204" pitchFamily="34" charset="0"/>
              <a:buChar char="•"/>
            </a:pPr>
            <a:r>
              <a:rPr lang="en-US" sz="2800" b="1" i="1" dirty="0">
                <a:solidFill>
                  <a:srgbClr val="141AFF"/>
                </a:solidFill>
              </a:rPr>
              <a:t>4 marks for explanation – including multiplier effect</a:t>
            </a:r>
          </a:p>
          <a:p>
            <a:pPr marL="360363" indent="-360363">
              <a:spcAft>
                <a:spcPts val="400"/>
              </a:spcAft>
              <a:buFont typeface="Arial" panose="020B0604020202020204" pitchFamily="34" charset="0"/>
              <a:buChar char="•"/>
            </a:pPr>
            <a:r>
              <a:rPr lang="en-US" sz="2800" b="1" i="1" dirty="0">
                <a:solidFill>
                  <a:srgbClr val="141AFF"/>
                </a:solidFill>
              </a:rPr>
              <a:t>2 marks for model showing a decrease in AD</a:t>
            </a:r>
          </a:p>
          <a:p>
            <a:pPr marL="360363" indent="-360363">
              <a:spcAft>
                <a:spcPts val="400"/>
              </a:spcAft>
              <a:buFont typeface="Arial" panose="020B0604020202020204" pitchFamily="34" charset="0"/>
              <a:buChar char="•"/>
            </a:pPr>
            <a:r>
              <a:rPr lang="en-US" sz="2800" b="1" i="1" dirty="0">
                <a:solidFill>
                  <a:srgbClr val="141AFF"/>
                </a:solidFill>
              </a:rPr>
              <a:t>But . . . </a:t>
            </a:r>
          </a:p>
          <a:p>
            <a:pPr marL="358775" indent="-358775">
              <a:spcAft>
                <a:spcPts val="400"/>
              </a:spcAft>
            </a:pPr>
            <a:r>
              <a:rPr lang="en-US" dirty="0"/>
              <a:t>	“</a:t>
            </a:r>
            <a:r>
              <a:rPr lang="en-US" sz="2400" i="1" dirty="0"/>
              <a:t>Some of the reasons why Australia's productivity is declining include lower levels of business investment”</a:t>
            </a:r>
            <a:r>
              <a:rPr lang="en-AU" sz="2400" i="1" dirty="0"/>
              <a:t>   (p.11)</a:t>
            </a:r>
            <a:endParaRPr lang="en-US" sz="2400" b="1" i="1" dirty="0">
              <a:solidFill>
                <a:srgbClr val="141AFF"/>
              </a:solidFill>
            </a:endParaRPr>
          </a:p>
        </p:txBody>
      </p:sp>
      <p:sp>
        <p:nvSpPr>
          <p:cNvPr id="5" name="Rectangle 4">
            <a:extLst>
              <a:ext uri="{FF2B5EF4-FFF2-40B4-BE49-F238E27FC236}">
                <a16:creationId xmlns:a16="http://schemas.microsoft.com/office/drawing/2014/main" id="{F0D0EA3C-B56B-8C96-FDCE-D9543AAE1909}"/>
              </a:ext>
            </a:extLst>
          </p:cNvPr>
          <p:cNvSpPr/>
          <p:nvPr/>
        </p:nvSpPr>
        <p:spPr>
          <a:xfrm>
            <a:off x="8373862" y="2550731"/>
            <a:ext cx="2233304" cy="523220"/>
          </a:xfrm>
          <a:prstGeom prst="rect">
            <a:avLst/>
          </a:prstGeom>
        </p:spPr>
        <p:txBody>
          <a:bodyPr wrap="none">
            <a:spAutoFit/>
          </a:bodyPr>
          <a:lstStyle/>
          <a:p>
            <a:r>
              <a:rPr lang="en-AU" sz="2800" b="1" i="1" dirty="0">
                <a:solidFill>
                  <a:srgbClr val="FF0000"/>
                </a:solidFill>
              </a:rPr>
              <a:t>Mean = 56%</a:t>
            </a:r>
            <a:endParaRPr lang="en-US" sz="2800" dirty="0"/>
          </a:p>
        </p:txBody>
      </p:sp>
    </p:spTree>
    <p:extLst>
      <p:ext uri="{BB962C8B-B14F-4D97-AF65-F5344CB8AC3E}">
        <p14:creationId xmlns:p14="http://schemas.microsoft.com/office/powerpoint/2010/main" val="8830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heckerboard(across)">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F02D7-5D1B-C004-D6A0-E9150EB8FCF7}"/>
            </a:ext>
          </a:extLst>
        </p:cNvPr>
        <p:cNvGrpSpPr/>
        <p:nvPr/>
      </p:nvGrpSpPr>
      <p:grpSpPr>
        <a:xfrm>
          <a:off x="0" y="0"/>
          <a:ext cx="0" cy="0"/>
          <a:chOff x="0" y="0"/>
          <a:chExt cx="0" cy="0"/>
        </a:xfrm>
      </p:grpSpPr>
      <p:sp>
        <p:nvSpPr>
          <p:cNvPr id="32770" name="Title 1">
            <a:extLst>
              <a:ext uri="{FF2B5EF4-FFF2-40B4-BE49-F238E27FC236}">
                <a16:creationId xmlns:a16="http://schemas.microsoft.com/office/drawing/2014/main" id="{E217A0ED-6ABB-5581-B811-719C9D71EBBC}"/>
              </a:ext>
            </a:extLst>
          </p:cNvPr>
          <p:cNvSpPr>
            <a:spLocks noGrp="1"/>
          </p:cNvSpPr>
          <p:nvPr>
            <p:ph type="title"/>
          </p:nvPr>
        </p:nvSpPr>
        <p:spPr>
          <a:xfrm>
            <a:off x="936434" y="0"/>
            <a:ext cx="9274366" cy="1186542"/>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1</a:t>
            </a:r>
          </a:p>
        </p:txBody>
      </p:sp>
      <p:sp>
        <p:nvSpPr>
          <p:cNvPr id="32771" name="Content Placeholder 2">
            <a:extLst>
              <a:ext uri="{FF2B5EF4-FFF2-40B4-BE49-F238E27FC236}">
                <a16:creationId xmlns:a16="http://schemas.microsoft.com/office/drawing/2014/main" id="{C9F535E9-DF07-E8E1-629F-AAFA8BE26EBD}"/>
              </a:ext>
            </a:extLst>
          </p:cNvPr>
          <p:cNvSpPr>
            <a:spLocks noGrp="1"/>
          </p:cNvSpPr>
          <p:nvPr>
            <p:ph idx="1"/>
          </p:nvPr>
        </p:nvSpPr>
        <p:spPr>
          <a:xfrm>
            <a:off x="936433" y="1347537"/>
            <a:ext cx="10301062" cy="3344780"/>
          </a:xfrm>
        </p:spPr>
        <p:txBody>
          <a:bodyPr/>
          <a:lstStyle/>
          <a:p>
            <a:pPr marL="669925" indent="-658813">
              <a:spcBef>
                <a:spcPts val="600"/>
              </a:spcBef>
              <a:buNone/>
            </a:pPr>
            <a:r>
              <a:rPr lang="en-AU" sz="3000" dirty="0">
                <a:latin typeface="Calibri" panose="020F0502020204030204" pitchFamily="34" charset="0"/>
                <a:cs typeface="Calibri" panose="020F0502020204030204" pitchFamily="34" charset="0"/>
              </a:rPr>
              <a:t>18.	According to the AD/AS model, a fall in a nation's productivity level will shift the</a:t>
            </a:r>
          </a:p>
          <a:p>
            <a:pPr marL="1293813" indent="-671513">
              <a:spcBef>
                <a:spcPts val="600"/>
              </a:spcBef>
              <a:buNone/>
            </a:pPr>
            <a:r>
              <a:rPr lang="en-AU" sz="3000" dirty="0">
                <a:latin typeface="Calibri" panose="020F0502020204030204" pitchFamily="34" charset="0"/>
                <a:cs typeface="Calibri" panose="020F0502020204030204" pitchFamily="34" charset="0"/>
              </a:rPr>
              <a:t>(a)	aggregate supply (AS) curve to the right.</a:t>
            </a:r>
          </a:p>
          <a:p>
            <a:pPr marL="1293813" indent="-671513">
              <a:spcBef>
                <a:spcPts val="600"/>
              </a:spcBef>
              <a:buNone/>
            </a:pPr>
            <a:r>
              <a:rPr lang="en-AU" sz="3000" dirty="0">
                <a:latin typeface="Calibri" panose="020F0502020204030204" pitchFamily="34" charset="0"/>
                <a:cs typeface="Calibri" panose="020F0502020204030204" pitchFamily="34" charset="0"/>
              </a:rPr>
              <a:t>(b)	aggregate supply (AS) curve to the left.</a:t>
            </a:r>
          </a:p>
          <a:p>
            <a:pPr marL="1293813" indent="-671513">
              <a:spcBef>
                <a:spcPts val="600"/>
              </a:spcBef>
              <a:buNone/>
            </a:pPr>
            <a:r>
              <a:rPr lang="en-AU" sz="3000" dirty="0">
                <a:latin typeface="Calibri" panose="020F0502020204030204" pitchFamily="34" charset="0"/>
                <a:cs typeface="Calibri" panose="020F0502020204030204" pitchFamily="34" charset="0"/>
              </a:rPr>
              <a:t>(c)	aggregate demand (AD) curve to the right.</a:t>
            </a:r>
          </a:p>
          <a:p>
            <a:pPr marL="1293813" indent="-671513">
              <a:spcBef>
                <a:spcPts val="600"/>
              </a:spcBef>
              <a:buNone/>
            </a:pPr>
            <a:r>
              <a:rPr lang="en-AU" sz="3000" dirty="0">
                <a:latin typeface="Calibri" panose="020F0502020204030204" pitchFamily="34" charset="0"/>
                <a:cs typeface="Calibri" panose="020F0502020204030204" pitchFamily="34" charset="0"/>
              </a:rPr>
              <a:t>(d)	aggregate demand (AD) curve to the left.</a:t>
            </a:r>
          </a:p>
          <a:p>
            <a:pPr marL="585788" indent="-585788">
              <a:spcBef>
                <a:spcPts val="600"/>
              </a:spcBef>
              <a:buNone/>
            </a:pPr>
            <a:endParaRPr lang="en-AU" sz="3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3B1702D-B86E-6F51-1FF8-C49EB6C73144}"/>
              </a:ext>
            </a:extLst>
          </p:cNvPr>
          <p:cNvSpPr txBox="1"/>
          <p:nvPr/>
        </p:nvSpPr>
        <p:spPr>
          <a:xfrm>
            <a:off x="1528010" y="4853312"/>
            <a:ext cx="8879306" cy="523220"/>
          </a:xfrm>
          <a:prstGeom prst="rect">
            <a:avLst/>
          </a:prstGeom>
          <a:noFill/>
        </p:spPr>
        <p:txBody>
          <a:bodyPr wrap="square" rtlCol="0">
            <a:spAutoFit/>
          </a:bodyPr>
          <a:lstStyle/>
          <a:p>
            <a:r>
              <a:rPr lang="en-US" sz="2800" b="1" i="1" dirty="0">
                <a:solidFill>
                  <a:srgbClr val="C00000"/>
                </a:solidFill>
              </a:rPr>
              <a:t>So what did many students do with the model?</a:t>
            </a:r>
          </a:p>
        </p:txBody>
      </p:sp>
      <p:sp>
        <p:nvSpPr>
          <p:cNvPr id="3" name="Heart 2">
            <a:extLst>
              <a:ext uri="{FF2B5EF4-FFF2-40B4-BE49-F238E27FC236}">
                <a16:creationId xmlns:a16="http://schemas.microsoft.com/office/drawing/2014/main" id="{E9E501E1-95E8-F3A1-CCB1-ED16D1AFD2DA}"/>
              </a:ext>
            </a:extLst>
          </p:cNvPr>
          <p:cNvSpPr/>
          <p:nvPr/>
        </p:nvSpPr>
        <p:spPr>
          <a:xfrm>
            <a:off x="1616262" y="2940170"/>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6" name="TextBox 5">
            <a:extLst>
              <a:ext uri="{FF2B5EF4-FFF2-40B4-BE49-F238E27FC236}">
                <a16:creationId xmlns:a16="http://schemas.microsoft.com/office/drawing/2014/main" id="{44C01968-4B14-EB16-B32B-92B907334A6C}"/>
              </a:ext>
            </a:extLst>
          </p:cNvPr>
          <p:cNvSpPr txBox="1"/>
          <p:nvPr/>
        </p:nvSpPr>
        <p:spPr>
          <a:xfrm>
            <a:off x="1528010" y="5498431"/>
            <a:ext cx="7796464" cy="523220"/>
          </a:xfrm>
          <a:prstGeom prst="rect">
            <a:avLst/>
          </a:prstGeom>
          <a:noFill/>
        </p:spPr>
        <p:txBody>
          <a:bodyPr wrap="square" rtlCol="0">
            <a:spAutoFit/>
          </a:bodyPr>
          <a:lstStyle/>
          <a:p>
            <a:r>
              <a:rPr lang="en-US" sz="2800" b="1" i="1" dirty="0">
                <a:solidFill>
                  <a:srgbClr val="C00000"/>
                </a:solidFill>
              </a:rPr>
              <a:t>They showed a decrease in AS!</a:t>
            </a:r>
          </a:p>
        </p:txBody>
      </p:sp>
    </p:spTree>
    <p:extLst>
      <p:ext uri="{BB962C8B-B14F-4D97-AF65-F5344CB8AC3E}">
        <p14:creationId xmlns:p14="http://schemas.microsoft.com/office/powerpoint/2010/main" val="1777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83216-D63E-E77D-2011-4FB8F65D26CE}"/>
            </a:ext>
          </a:extLst>
        </p:cNvPr>
        <p:cNvGrpSpPr/>
        <p:nvPr/>
      </p:nvGrpSpPr>
      <p:grpSpPr>
        <a:xfrm>
          <a:off x="0" y="0"/>
          <a:ext cx="0" cy="0"/>
          <a:chOff x="0" y="0"/>
          <a:chExt cx="0" cy="0"/>
        </a:xfrm>
      </p:grpSpPr>
      <p:sp>
        <p:nvSpPr>
          <p:cNvPr id="32770" name="Title 1">
            <a:extLst>
              <a:ext uri="{FF2B5EF4-FFF2-40B4-BE49-F238E27FC236}">
                <a16:creationId xmlns:a16="http://schemas.microsoft.com/office/drawing/2014/main" id="{C2B9796F-29E3-FEED-8FEF-626E86D48656}"/>
              </a:ext>
            </a:extLst>
          </p:cNvPr>
          <p:cNvSpPr>
            <a:spLocks noGrp="1"/>
          </p:cNvSpPr>
          <p:nvPr>
            <p:ph type="title"/>
          </p:nvPr>
        </p:nvSpPr>
        <p:spPr>
          <a:xfrm>
            <a:off x="936434" y="0"/>
            <a:ext cx="9274366" cy="1186542"/>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2</a:t>
            </a:r>
          </a:p>
        </p:txBody>
      </p:sp>
      <p:sp>
        <p:nvSpPr>
          <p:cNvPr id="32771" name="Content Placeholder 2">
            <a:extLst>
              <a:ext uri="{FF2B5EF4-FFF2-40B4-BE49-F238E27FC236}">
                <a16:creationId xmlns:a16="http://schemas.microsoft.com/office/drawing/2014/main" id="{1099CC60-E313-DC4C-D99C-E5322004FD21}"/>
              </a:ext>
            </a:extLst>
          </p:cNvPr>
          <p:cNvSpPr>
            <a:spLocks noGrp="1"/>
          </p:cNvSpPr>
          <p:nvPr>
            <p:ph idx="1"/>
          </p:nvPr>
        </p:nvSpPr>
        <p:spPr>
          <a:xfrm>
            <a:off x="936433" y="1130934"/>
            <a:ext cx="10204809" cy="2298065"/>
          </a:xfrm>
        </p:spPr>
        <p:txBody>
          <a:bodyPr/>
          <a:lstStyle/>
          <a:p>
            <a:pPr eaLnBrk="1" hangingPunct="1">
              <a:lnSpc>
                <a:spcPct val="80000"/>
              </a:lnSpc>
              <a:buFont typeface="Arial" charset="0"/>
              <a:buNone/>
            </a:pPr>
            <a:r>
              <a:rPr lang="en-AU" sz="3000" b="1" i="1" dirty="0">
                <a:latin typeface="Arial"/>
                <a:cs typeface="Arial"/>
              </a:rPr>
              <a:t>Question 27</a:t>
            </a:r>
          </a:p>
          <a:p>
            <a:pPr marL="585788" indent="-585788">
              <a:spcBef>
                <a:spcPts val="600"/>
              </a:spcBef>
              <a:buNone/>
            </a:pPr>
            <a:r>
              <a:rPr lang="en-AU" sz="2800" dirty="0">
                <a:latin typeface="Arial" panose="020B0604020202020204" pitchFamily="34" charset="0"/>
                <a:cs typeface="Arial" panose="020B0604020202020204" pitchFamily="34" charset="0"/>
              </a:rPr>
              <a:t>(c) 	</a:t>
            </a:r>
            <a:r>
              <a:rPr lang="en-US" sz="2800" dirty="0">
                <a:effectLst/>
                <a:latin typeface="Arial" panose="020B0604020202020204" pitchFamily="34" charset="0"/>
                <a:ea typeface="Arial" panose="020B0604020202020204" pitchFamily="34" charset="0"/>
                <a:cs typeface="Arial" panose="020B0604020202020204" pitchFamily="34" charset="0"/>
              </a:rPr>
              <a:t>Using an AD/AS model, describe how the government uses discretionary fiscal policy spending on infrastructure projects to achieve long run price stability and economic growth in the Australian economy</a:t>
            </a:r>
            <a:r>
              <a:rPr lang="en-US" sz="2800" dirty="0">
                <a:solidFill>
                  <a:srgbClr val="0A0A0A"/>
                </a:solidFill>
                <a:effectLst/>
                <a:latin typeface="Arial" panose="020B0604020202020204" pitchFamily="34" charset="0"/>
                <a:ea typeface="Arial" panose="020B0604020202020204" pitchFamily="34" charset="0"/>
                <a:cs typeface="Arial" panose="020B0604020202020204" pitchFamily="34" charset="0"/>
              </a:rPr>
              <a:t>.  </a:t>
            </a:r>
            <a:r>
              <a:rPr lang="en-AU" sz="2800" dirty="0">
                <a:effectLst/>
                <a:latin typeface="Arial" panose="020B0604020202020204" pitchFamily="34" charset="0"/>
                <a:cs typeface="Arial" panose="020B0604020202020204" pitchFamily="34" charset="0"/>
              </a:rPr>
              <a:t>(6 marks)</a:t>
            </a:r>
            <a:endParaRPr lang="en-AU"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E6A11E8-44F7-13B0-AD71-77B934E231B8}"/>
              </a:ext>
            </a:extLst>
          </p:cNvPr>
          <p:cNvSpPr txBox="1"/>
          <p:nvPr/>
        </p:nvSpPr>
        <p:spPr>
          <a:xfrm>
            <a:off x="1503974" y="3613311"/>
            <a:ext cx="9216163" cy="2831544"/>
          </a:xfrm>
          <a:prstGeom prst="rect">
            <a:avLst/>
          </a:prstGeom>
          <a:noFill/>
        </p:spPr>
        <p:txBody>
          <a:bodyPr wrap="square" rtlCol="0">
            <a:spAutoFit/>
          </a:bodyPr>
          <a:lstStyle/>
          <a:p>
            <a:pPr marL="311150" indent="-311150">
              <a:spcAft>
                <a:spcPts val="400"/>
              </a:spcAft>
              <a:buFont typeface="Arial" panose="020B0604020202020204" pitchFamily="34" charset="0"/>
              <a:buChar char="•"/>
            </a:pPr>
            <a:r>
              <a:rPr lang="en-US" sz="2800" b="1" i="1" dirty="0">
                <a:solidFill>
                  <a:srgbClr val="141AFF"/>
                </a:solidFill>
              </a:rPr>
              <a:t>4 marks </a:t>
            </a:r>
            <a:r>
              <a:rPr lang="en-US" sz="2800" i="1" dirty="0">
                <a:solidFill>
                  <a:srgbClr val="141AFF"/>
                </a:solidFill>
              </a:rPr>
              <a:t>for explanation – including definition/example of </a:t>
            </a:r>
            <a:r>
              <a:rPr lang="en-US" sz="2800" b="1" i="1" dirty="0">
                <a:solidFill>
                  <a:srgbClr val="B50082"/>
                </a:solidFill>
              </a:rPr>
              <a:t>infrastructure</a:t>
            </a:r>
          </a:p>
          <a:p>
            <a:pPr marL="311150" indent="-311150">
              <a:spcAft>
                <a:spcPts val="400"/>
              </a:spcAft>
              <a:buFont typeface="Arial" panose="020B0604020202020204" pitchFamily="34" charset="0"/>
              <a:buChar char="•"/>
            </a:pPr>
            <a:r>
              <a:rPr lang="en-US" sz="2800" b="1" i="1" dirty="0">
                <a:solidFill>
                  <a:srgbClr val="141AFF"/>
                </a:solidFill>
              </a:rPr>
              <a:t>2 marks </a:t>
            </a:r>
            <a:r>
              <a:rPr lang="en-US" sz="2800" i="1" dirty="0">
                <a:solidFill>
                  <a:srgbClr val="141AFF"/>
                </a:solidFill>
              </a:rPr>
              <a:t>for model showing an </a:t>
            </a:r>
            <a:r>
              <a:rPr lang="en-US" sz="2800" b="1" i="1" dirty="0">
                <a:solidFill>
                  <a:srgbClr val="B50082"/>
                </a:solidFill>
              </a:rPr>
              <a:t>increase in AS</a:t>
            </a:r>
          </a:p>
          <a:p>
            <a:pPr marL="311150" indent="-311150">
              <a:spcAft>
                <a:spcPts val="400"/>
              </a:spcAft>
              <a:buFont typeface="Arial" panose="020B0604020202020204" pitchFamily="34" charset="0"/>
              <a:buChar char="•"/>
            </a:pPr>
            <a:r>
              <a:rPr lang="en-US" sz="2800" b="1" i="1" dirty="0">
                <a:solidFill>
                  <a:srgbClr val="141AFF"/>
                </a:solidFill>
              </a:rPr>
              <a:t>But . . . </a:t>
            </a:r>
          </a:p>
          <a:p>
            <a:pPr marL="311150" indent="-311150">
              <a:spcAft>
                <a:spcPts val="400"/>
              </a:spcAft>
              <a:buFont typeface="Arial" panose="020B0604020202020204" pitchFamily="34" charset="0"/>
              <a:buChar char="•"/>
            </a:pPr>
            <a:r>
              <a:rPr lang="en-US" sz="2800" i="1" dirty="0">
                <a:solidFill>
                  <a:srgbClr val="141AFF"/>
                </a:solidFill>
              </a:rPr>
              <a:t>Spending on infrastructure is investment which also increases AD</a:t>
            </a:r>
          </a:p>
        </p:txBody>
      </p:sp>
      <p:sp>
        <p:nvSpPr>
          <p:cNvPr id="5" name="Rectangle 4">
            <a:extLst>
              <a:ext uri="{FF2B5EF4-FFF2-40B4-BE49-F238E27FC236}">
                <a16:creationId xmlns:a16="http://schemas.microsoft.com/office/drawing/2014/main" id="{A6F2FD5A-CC8A-9A9D-A995-6FD80C823D33}"/>
              </a:ext>
            </a:extLst>
          </p:cNvPr>
          <p:cNvSpPr/>
          <p:nvPr/>
        </p:nvSpPr>
        <p:spPr>
          <a:xfrm>
            <a:off x="8907939" y="2821558"/>
            <a:ext cx="2233304" cy="523220"/>
          </a:xfrm>
          <a:prstGeom prst="rect">
            <a:avLst/>
          </a:prstGeom>
        </p:spPr>
        <p:txBody>
          <a:bodyPr wrap="none">
            <a:spAutoFit/>
          </a:bodyPr>
          <a:lstStyle/>
          <a:p>
            <a:r>
              <a:rPr lang="en-AU" sz="2800" b="1" i="1" dirty="0">
                <a:solidFill>
                  <a:srgbClr val="FF0000"/>
                </a:solidFill>
              </a:rPr>
              <a:t>Mean = 56%</a:t>
            </a:r>
            <a:endParaRPr lang="en-US" sz="2800" dirty="0"/>
          </a:p>
        </p:txBody>
      </p:sp>
    </p:spTree>
    <p:extLst>
      <p:ext uri="{BB962C8B-B14F-4D97-AF65-F5344CB8AC3E}">
        <p14:creationId xmlns:p14="http://schemas.microsoft.com/office/powerpoint/2010/main" val="24024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heckerboard(across)">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89547" y="34924"/>
            <a:ext cx="9621253" cy="1156201"/>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499939" y="1434505"/>
            <a:ext cx="11192122" cy="4390153"/>
          </a:xfrm>
        </p:spPr>
        <p:txBody>
          <a:bodyPr/>
          <a:lstStyle/>
          <a:p>
            <a:pPr marL="317500" indent="-317500" eaLnBrk="1" hangingPunct="1">
              <a:lnSpc>
                <a:spcPct val="90000"/>
              </a:lnSpc>
            </a:pPr>
            <a:r>
              <a:rPr lang="en-AU" dirty="0">
                <a:latin typeface="Calibri" charset="0"/>
              </a:rPr>
              <a:t>The mean for this section was </a:t>
            </a:r>
            <a:r>
              <a:rPr lang="en-AU" b="1" dirty="0">
                <a:solidFill>
                  <a:srgbClr val="C00000"/>
                </a:solidFill>
                <a:latin typeface="Calibri" charset="0"/>
              </a:rPr>
              <a:t>53%</a:t>
            </a:r>
            <a:r>
              <a:rPr lang="en-AU" dirty="0">
                <a:latin typeface="Calibri" charset="0"/>
              </a:rPr>
              <a:t>.  Range: 0 – 39.5</a:t>
            </a:r>
          </a:p>
          <a:p>
            <a:pPr marL="317500" indent="-317500" eaLnBrk="1" hangingPunct="1">
              <a:lnSpc>
                <a:spcPct val="90000"/>
              </a:lnSpc>
            </a:pPr>
            <a:r>
              <a:rPr lang="en-AU" dirty="0">
                <a:latin typeface="Calibri" charset="0"/>
              </a:rPr>
              <a:t>Low correlation with exam total 0.70</a:t>
            </a:r>
          </a:p>
          <a:p>
            <a:pPr marL="317500" indent="-317500" eaLnBrk="1" hangingPunct="1">
              <a:lnSpc>
                <a:spcPct val="90000"/>
              </a:lnSpc>
              <a:spcBef>
                <a:spcPts val="1200"/>
              </a:spcBef>
            </a:pPr>
            <a:r>
              <a:rPr lang="en-AU" b="1" i="1" dirty="0">
                <a:solidFill>
                  <a:srgbClr val="FF0000"/>
                </a:solidFill>
                <a:latin typeface="Calibri" charset="0"/>
              </a:rPr>
              <a:t>Q28 – Trade liberalisation (model)  </a:t>
            </a:r>
            <a:r>
              <a:rPr lang="en-AU" dirty="0">
                <a:latin typeface="Calibri" charset="0"/>
              </a:rPr>
              <a:t>(mean 54%; chosen by 63%)</a:t>
            </a:r>
          </a:p>
          <a:p>
            <a:pPr marL="317500" indent="-317500" eaLnBrk="1" hangingPunct="1">
              <a:lnSpc>
                <a:spcPct val="90000"/>
              </a:lnSpc>
              <a:spcBef>
                <a:spcPts val="1200"/>
              </a:spcBef>
            </a:pPr>
            <a:r>
              <a:rPr lang="en-AU" b="1" i="1" dirty="0">
                <a:solidFill>
                  <a:srgbClr val="141AFF"/>
                </a:solidFill>
                <a:latin typeface="Calibri" charset="0"/>
              </a:rPr>
              <a:t>Q29 – Current account &amp; exchange rate (model) </a:t>
            </a:r>
            <a:r>
              <a:rPr lang="en-AU" dirty="0">
                <a:latin typeface="Calibri" charset="0"/>
              </a:rPr>
              <a:t>(mean 51%; chosen by 36%)</a:t>
            </a:r>
          </a:p>
          <a:p>
            <a:pPr marL="317500" indent="-317500" eaLnBrk="1" hangingPunct="1">
              <a:lnSpc>
                <a:spcPct val="90000"/>
              </a:lnSpc>
              <a:spcBef>
                <a:spcPts val="1200"/>
              </a:spcBef>
            </a:pPr>
            <a:r>
              <a:rPr lang="en-AU" b="1" i="1" dirty="0">
                <a:solidFill>
                  <a:srgbClr val="00B050"/>
                </a:solidFill>
                <a:latin typeface="Calibri" charset="0"/>
              </a:rPr>
              <a:t>Q30 – Monetary policy (model)  </a:t>
            </a:r>
            <a:r>
              <a:rPr lang="en-AU" sz="3000" dirty="0">
                <a:latin typeface="Calibri" charset="0"/>
              </a:rPr>
              <a:t>(mean 53%; chosen by 82%)</a:t>
            </a:r>
          </a:p>
          <a:p>
            <a:pPr marL="317500" indent="-317500" eaLnBrk="1" hangingPunct="1">
              <a:lnSpc>
                <a:spcPct val="90000"/>
              </a:lnSpc>
              <a:spcBef>
                <a:spcPts val="1200"/>
              </a:spcBef>
            </a:pPr>
            <a:r>
              <a:rPr lang="en-AU" b="1" i="1" dirty="0">
                <a:solidFill>
                  <a:schemeClr val="accent2">
                    <a:lumMod val="75000"/>
                  </a:schemeClr>
                </a:solidFill>
                <a:latin typeface="Calibri" charset="0"/>
              </a:rPr>
              <a:t>Q31 – Structural change (model)  </a:t>
            </a:r>
            <a:r>
              <a:rPr lang="en-AU" sz="3000" dirty="0">
                <a:latin typeface="Calibri" charset="0"/>
              </a:rPr>
              <a:t>(mean 48%; chosen by 15%)</a:t>
            </a:r>
            <a:endParaRPr lang="en-US" sz="3000" dirty="0">
              <a:latin typeface="Calibri" charset="0"/>
            </a:endParaRPr>
          </a:p>
        </p:txBody>
      </p:sp>
      <p:pic>
        <p:nvPicPr>
          <p:cNvPr id="3" name="Picture 2" descr="Confused Bee">
            <a:extLst>
              <a:ext uri="{FF2B5EF4-FFF2-40B4-BE49-F238E27FC236}">
                <a16:creationId xmlns:a16="http://schemas.microsoft.com/office/drawing/2014/main" id="{16138B4F-1227-8A04-0D8C-8F44F6BBFBD2}"/>
              </a:ext>
            </a:extLst>
          </p:cNvPr>
          <p:cNvPicPr>
            <a:picLocks noChangeAspect="1"/>
          </p:cNvPicPr>
          <p:nvPr/>
        </p:nvPicPr>
        <p:blipFill>
          <a:blip r:embed="rId2"/>
          <a:stretch>
            <a:fillRect/>
          </a:stretch>
        </p:blipFill>
        <p:spPr>
          <a:xfrm>
            <a:off x="9575285" y="-51059"/>
            <a:ext cx="2484367" cy="2484367"/>
          </a:xfrm>
          <a:prstGeom prst="rect">
            <a:avLst/>
          </a:prstGeom>
        </p:spPr>
      </p:pic>
      <p:sp>
        <p:nvSpPr>
          <p:cNvPr id="4" name="TextBox 3">
            <a:extLst>
              <a:ext uri="{FF2B5EF4-FFF2-40B4-BE49-F238E27FC236}">
                <a16:creationId xmlns:a16="http://schemas.microsoft.com/office/drawing/2014/main" id="{D59AA354-BED9-83A9-79F4-97882AA0E93C}"/>
              </a:ext>
            </a:extLst>
          </p:cNvPr>
          <p:cNvSpPr txBox="1"/>
          <p:nvPr/>
        </p:nvSpPr>
        <p:spPr>
          <a:xfrm>
            <a:off x="2358190" y="5704342"/>
            <a:ext cx="6749715" cy="523220"/>
          </a:xfrm>
          <a:prstGeom prst="rect">
            <a:avLst/>
          </a:prstGeom>
          <a:noFill/>
        </p:spPr>
        <p:txBody>
          <a:bodyPr wrap="square" rtlCol="0">
            <a:spAutoFit/>
          </a:bodyPr>
          <a:lstStyle/>
          <a:p>
            <a:r>
              <a:rPr lang="en-US" sz="2800" b="1" i="1" dirty="0">
                <a:solidFill>
                  <a:srgbClr val="C00000"/>
                </a:solidFill>
              </a:rPr>
              <a:t>*All questions referred to a MODEL!</a:t>
            </a:r>
          </a:p>
        </p:txBody>
      </p:sp>
    </p:spTree>
    <p:extLst>
      <p:ext uri="{BB962C8B-B14F-4D97-AF65-F5344CB8AC3E}">
        <p14:creationId xmlns:p14="http://schemas.microsoft.com/office/powerpoint/2010/main" val="25136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6" y="1156405"/>
            <a:ext cx="10250448" cy="2272595"/>
          </a:xfrm>
        </p:spPr>
        <p:txBody>
          <a:bodyPr/>
          <a:lstStyle/>
          <a:p>
            <a:pPr marL="541338" indent="-541338">
              <a:buNone/>
            </a:pPr>
            <a:r>
              <a:rPr lang="en-AU" sz="3000" b="1" dirty="0"/>
              <a:t>Unit 3  Question 28</a:t>
            </a:r>
          </a:p>
          <a:p>
            <a:pPr marL="669925" indent="-669925">
              <a:buNone/>
            </a:pPr>
            <a:r>
              <a:rPr lang="en-AU" sz="3000" dirty="0"/>
              <a:t>(a) 	</a:t>
            </a:r>
            <a:r>
              <a:rPr lang="en-AU" sz="3000" dirty="0">
                <a:effectLst/>
                <a:ea typeface="Calibri" panose="020F0502020204030204" pitchFamily="34" charset="0"/>
                <a:cs typeface="Times New Roman" panose="02020603050405020304" pitchFamily="18" charset="0"/>
              </a:rPr>
              <a:t>Outline the concept of free trade agreements and describe three arguments for trade liberalisation. 	(8 marks)</a:t>
            </a:r>
          </a:p>
          <a:p>
            <a:pPr marL="669925" indent="-669925">
              <a:buNone/>
            </a:pPr>
            <a:r>
              <a:rPr lang="en-AU" sz="3000" b="1" i="1" dirty="0">
                <a:solidFill>
                  <a:srgbClr val="FF0000"/>
                </a:solidFill>
              </a:rPr>
              <a:t>Mean = 60%</a:t>
            </a:r>
          </a:p>
        </p:txBody>
      </p:sp>
      <p:sp>
        <p:nvSpPr>
          <p:cNvPr id="12" name="Line Callout 1 11">
            <a:extLst>
              <a:ext uri="{FF2B5EF4-FFF2-40B4-BE49-F238E27FC236}">
                <a16:creationId xmlns:a16="http://schemas.microsoft.com/office/drawing/2014/main" id="{ABF8FE8D-EF1C-2D43-AECF-BF2ED503420C}"/>
              </a:ext>
            </a:extLst>
          </p:cNvPr>
          <p:cNvSpPr/>
          <p:nvPr/>
        </p:nvSpPr>
        <p:spPr>
          <a:xfrm flipH="1">
            <a:off x="4710953" y="922765"/>
            <a:ext cx="1337455" cy="479138"/>
          </a:xfrm>
          <a:prstGeom prst="borderCallout1">
            <a:avLst>
              <a:gd name="adj1" fmla="val 18750"/>
              <a:gd name="adj2" fmla="val -8333"/>
              <a:gd name="adj3" fmla="val 188620"/>
              <a:gd name="adj4" fmla="val -34577"/>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2 marks</a:t>
            </a:r>
          </a:p>
        </p:txBody>
      </p:sp>
      <p:sp>
        <p:nvSpPr>
          <p:cNvPr id="15" name="Line Callout 1 14">
            <a:extLst>
              <a:ext uri="{FF2B5EF4-FFF2-40B4-BE49-F238E27FC236}">
                <a16:creationId xmlns:a16="http://schemas.microsoft.com/office/drawing/2014/main" id="{04A870B2-23AC-B641-87F9-F129E664AE8B}"/>
              </a:ext>
            </a:extLst>
          </p:cNvPr>
          <p:cNvSpPr/>
          <p:nvPr/>
        </p:nvSpPr>
        <p:spPr>
          <a:xfrm flipH="1">
            <a:off x="7645559" y="687918"/>
            <a:ext cx="1792705" cy="479138"/>
          </a:xfrm>
          <a:prstGeom prst="borderCallout1">
            <a:avLst>
              <a:gd name="adj1" fmla="val 18750"/>
              <a:gd name="adj2" fmla="val -8333"/>
              <a:gd name="adj3" fmla="val 239416"/>
              <a:gd name="adj4" fmla="val -23382"/>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3 x 2 marks</a:t>
            </a:r>
          </a:p>
        </p:txBody>
      </p:sp>
      <p:sp>
        <p:nvSpPr>
          <p:cNvPr id="2" name="TextBox 1">
            <a:extLst>
              <a:ext uri="{FF2B5EF4-FFF2-40B4-BE49-F238E27FC236}">
                <a16:creationId xmlns:a16="http://schemas.microsoft.com/office/drawing/2014/main" id="{3A8CBB70-48A9-992B-A147-12ABABB9D392}"/>
              </a:ext>
            </a:extLst>
          </p:cNvPr>
          <p:cNvSpPr txBox="1"/>
          <p:nvPr/>
        </p:nvSpPr>
        <p:spPr>
          <a:xfrm>
            <a:off x="1487955" y="3513842"/>
            <a:ext cx="7950309" cy="1015663"/>
          </a:xfrm>
          <a:prstGeom prst="rect">
            <a:avLst/>
          </a:prstGeom>
          <a:noFill/>
        </p:spPr>
        <p:txBody>
          <a:bodyPr wrap="square" rtlCol="0">
            <a:spAutoFit/>
          </a:bodyPr>
          <a:lstStyle/>
          <a:p>
            <a:pPr marL="357188" indent="-357188">
              <a:spcAft>
                <a:spcPts val="1000"/>
              </a:spcAft>
              <a:buFont typeface="Arial" panose="020B0604020202020204" pitchFamily="34" charset="0"/>
              <a:buChar char="•"/>
            </a:pPr>
            <a:r>
              <a:rPr lang="en-US" sz="3000" b="1" i="1" dirty="0">
                <a:solidFill>
                  <a:srgbClr val="B50082"/>
                </a:solidFill>
                <a:latin typeface="+mn-lt"/>
              </a:rPr>
              <a:t>Very descriptive - generally well answered – most students achieving a mark of 5/8	</a:t>
            </a:r>
          </a:p>
        </p:txBody>
      </p:sp>
    </p:spTree>
    <p:extLst>
      <p:ext uri="{BB962C8B-B14F-4D97-AF65-F5344CB8AC3E}">
        <p14:creationId xmlns:p14="http://schemas.microsoft.com/office/powerpoint/2010/main" val="340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9978-CB48-8140-95FC-301ECC6C814C}"/>
              </a:ext>
            </a:extLst>
          </p:cNvPr>
          <p:cNvSpPr>
            <a:spLocks noGrp="1"/>
          </p:cNvSpPr>
          <p:nvPr>
            <p:ph type="title"/>
          </p:nvPr>
        </p:nvSpPr>
        <p:spPr>
          <a:xfrm>
            <a:off x="1949115" y="624110"/>
            <a:ext cx="6593305" cy="1280890"/>
          </a:xfrm>
        </p:spPr>
        <p:txBody>
          <a:bodyPr>
            <a:noAutofit/>
          </a:bodyPr>
          <a:lstStyle/>
          <a:p>
            <a:r>
              <a:rPr lang="en-US" sz="4800">
                <a:latin typeface="Arial Black" panose="020B0604020202020204" pitchFamily="34" charset="0"/>
                <a:cs typeface="Arial Black" panose="020B0604020202020204" pitchFamily="34" charset="0"/>
              </a:rPr>
              <a:t>Exam Papers</a:t>
            </a:r>
            <a:endParaRPr lang="en-US" sz="4800" dirty="0">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B5AD2024-A262-4845-8E4B-844A5600E86B}"/>
              </a:ext>
            </a:extLst>
          </p:cNvPr>
          <p:cNvSpPr>
            <a:spLocks noGrp="1"/>
          </p:cNvSpPr>
          <p:nvPr>
            <p:ph idx="1"/>
          </p:nvPr>
        </p:nvSpPr>
        <p:spPr>
          <a:xfrm>
            <a:off x="1949115" y="2124689"/>
            <a:ext cx="5618747" cy="3373744"/>
          </a:xfrm>
        </p:spPr>
        <p:txBody>
          <a:bodyPr>
            <a:normAutofit/>
          </a:bodyPr>
          <a:lstStyle/>
          <a:p>
            <a:pPr>
              <a:buClr>
                <a:srgbClr val="CEA060"/>
              </a:buClr>
            </a:pPr>
            <a:r>
              <a:rPr lang="en-US" sz="3600" b="1" dirty="0">
                <a:latin typeface="Abadi" panose="020B0604020104020204" pitchFamily="34" charset="0"/>
                <a:cs typeface="Arial" panose="020B0604020202020204" pitchFamily="34" charset="0"/>
              </a:rPr>
              <a:t> Unit 3</a:t>
            </a:r>
            <a:r>
              <a:rPr lang="en-US" sz="3600" dirty="0">
                <a:latin typeface="Abadi" panose="020B0604020104020204" pitchFamily="34" charset="0"/>
                <a:cs typeface="Arial" panose="020B0604020202020204" pitchFamily="34" charset="0"/>
              </a:rPr>
              <a:t> – from </a:t>
            </a:r>
            <a:r>
              <a:rPr lang="en-US" sz="3600" b="1" dirty="0" err="1">
                <a:latin typeface="Abadi" panose="020B0604020104020204" pitchFamily="34" charset="0"/>
                <a:cs typeface="Arial" panose="020B0604020202020204" pitchFamily="34" charset="0"/>
              </a:rPr>
              <a:t>etawa</a:t>
            </a:r>
            <a:endParaRPr lang="en-US" sz="3600" b="1" dirty="0">
              <a:latin typeface="Abadi" panose="020B0604020104020204" pitchFamily="34" charset="0"/>
              <a:cs typeface="Arial" panose="020B0604020202020204" pitchFamily="34" charset="0"/>
            </a:endParaRPr>
          </a:p>
          <a:p>
            <a:pPr marL="538163" indent="-538163">
              <a:buClr>
                <a:srgbClr val="CEA060"/>
              </a:buClr>
            </a:pPr>
            <a:r>
              <a:rPr lang="en-US" sz="3600" dirty="0">
                <a:latin typeface="Abadi" panose="020B0604020104020204" pitchFamily="34" charset="0"/>
                <a:cs typeface="Arial" panose="020B0604020202020204" pitchFamily="34" charset="0"/>
              </a:rPr>
              <a:t>If you want a </a:t>
            </a:r>
            <a:r>
              <a:rPr lang="en-US" sz="3600" b="1" dirty="0">
                <a:solidFill>
                  <a:srgbClr val="141AFF"/>
                </a:solidFill>
                <a:latin typeface="Abadi" panose="020B0604020104020204" pitchFamily="34" charset="0"/>
                <a:cs typeface="Arial" panose="020B0604020202020204" pitchFamily="34" charset="0"/>
              </a:rPr>
              <a:t>Unit 4 exam </a:t>
            </a:r>
            <a:r>
              <a:rPr lang="en-US" sz="3600" dirty="0">
                <a:latin typeface="Abadi" panose="020B0604020104020204" pitchFamily="34" charset="0"/>
                <a:cs typeface="Arial" panose="020B0604020202020204" pitchFamily="34" charset="0"/>
              </a:rPr>
              <a:t>paper/marking guide call or text me (0407986901)</a:t>
            </a:r>
          </a:p>
        </p:txBody>
      </p:sp>
      <p:pic>
        <p:nvPicPr>
          <p:cNvPr id="28" name="Picture 27" descr="Glasses on top of a book">
            <a:extLst>
              <a:ext uri="{FF2B5EF4-FFF2-40B4-BE49-F238E27FC236}">
                <a16:creationId xmlns:a16="http://schemas.microsoft.com/office/drawing/2014/main" id="{6E48FABA-DFE0-418B-9BB6-3D7B8CE296A5}"/>
              </a:ext>
            </a:extLst>
          </p:cNvPr>
          <p:cNvPicPr>
            <a:picLocks noChangeAspect="1"/>
          </p:cNvPicPr>
          <p:nvPr/>
        </p:nvPicPr>
        <p:blipFill rotWithShape="1">
          <a:blip r:embed="rId2"/>
          <a:srcRect r="4971" b="-4"/>
          <a:stretch/>
        </p:blipFill>
        <p:spPr>
          <a:xfrm>
            <a:off x="7736146" y="3416024"/>
            <a:ext cx="3768466" cy="2627323"/>
          </a:xfrm>
          <a:prstGeom prst="rect">
            <a:avLst/>
          </a:prstGeom>
        </p:spPr>
      </p:pic>
      <p:pic>
        <p:nvPicPr>
          <p:cNvPr id="4" name="Picture 3" descr="Happy cartoon bee">
            <a:extLst>
              <a:ext uri="{FF2B5EF4-FFF2-40B4-BE49-F238E27FC236}">
                <a16:creationId xmlns:a16="http://schemas.microsoft.com/office/drawing/2014/main" id="{27A7F746-07E6-B958-E959-9D093ECC1857}"/>
              </a:ext>
            </a:extLst>
          </p:cNvPr>
          <p:cNvPicPr>
            <a:picLocks noChangeAspect="1"/>
          </p:cNvPicPr>
          <p:nvPr/>
        </p:nvPicPr>
        <p:blipFill>
          <a:blip r:embed="rId3"/>
          <a:stretch>
            <a:fillRect/>
          </a:stretch>
        </p:blipFill>
        <p:spPr>
          <a:xfrm>
            <a:off x="8585663" y="903611"/>
            <a:ext cx="2069432" cy="2273711"/>
          </a:xfrm>
          <a:prstGeom prst="rect">
            <a:avLst/>
          </a:prstGeom>
        </p:spPr>
      </p:pic>
    </p:spTree>
    <p:extLst>
      <p:ext uri="{BB962C8B-B14F-4D97-AF65-F5344CB8AC3E}">
        <p14:creationId xmlns:p14="http://schemas.microsoft.com/office/powerpoint/2010/main" val="3951521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ECCB3-70F7-AB60-60BB-0037BB8FCF4D}"/>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1B472B32-22C9-5979-94CC-45BEEAAE0921}"/>
              </a:ext>
            </a:extLst>
          </p:cNvPr>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a:extLst>
              <a:ext uri="{FF2B5EF4-FFF2-40B4-BE49-F238E27FC236}">
                <a16:creationId xmlns:a16="http://schemas.microsoft.com/office/drawing/2014/main" id="{845CCFE2-2BDE-8390-AE9D-681E5188BD30}"/>
              </a:ext>
            </a:extLst>
          </p:cNvPr>
          <p:cNvSpPr>
            <a:spLocks noGrp="1"/>
          </p:cNvSpPr>
          <p:nvPr>
            <p:ph idx="1"/>
          </p:nvPr>
        </p:nvSpPr>
        <p:spPr>
          <a:xfrm>
            <a:off x="902825" y="1156405"/>
            <a:ext cx="10683433" cy="2272595"/>
          </a:xfrm>
        </p:spPr>
        <p:txBody>
          <a:bodyPr/>
          <a:lstStyle/>
          <a:p>
            <a:pPr marL="541338" indent="-541338">
              <a:buNone/>
            </a:pPr>
            <a:r>
              <a:rPr lang="en-AU" sz="3000" b="1" dirty="0"/>
              <a:t>Unit 3  Question 28</a:t>
            </a:r>
          </a:p>
          <a:p>
            <a:pPr marL="669925" indent="-669925">
              <a:buNone/>
            </a:pPr>
            <a:r>
              <a:rPr lang="en-AU" sz="3000" dirty="0"/>
              <a:t>(b) 	</a:t>
            </a:r>
            <a:r>
              <a:rPr lang="en-AU" sz="3000" dirty="0">
                <a:effectLst/>
                <a:ea typeface="Calibri" panose="020F0502020204030204" pitchFamily="34" charset="0"/>
                <a:cs typeface="Times New Roman" panose="02020603050405020304" pitchFamily="18" charset="0"/>
              </a:rPr>
              <a:t>Using demand and supply models, demonstrate and explain how consumers and producers benefit from specialisation and trade.	(12 marks)</a:t>
            </a:r>
            <a:r>
              <a:rPr lang="en-AU" sz="3000" dirty="0">
                <a:ea typeface="Calibri" panose="020F0502020204030204" pitchFamily="34" charset="0"/>
                <a:cs typeface="Times New Roman" panose="02020603050405020304" pitchFamily="18" charset="0"/>
              </a:rPr>
              <a:t>         </a:t>
            </a:r>
            <a:r>
              <a:rPr lang="en-AU" sz="3000" b="1" i="1" dirty="0">
                <a:solidFill>
                  <a:srgbClr val="FF0000"/>
                </a:solidFill>
              </a:rPr>
              <a:t>Mean = 50%</a:t>
            </a:r>
          </a:p>
        </p:txBody>
      </p:sp>
      <p:sp>
        <p:nvSpPr>
          <p:cNvPr id="2" name="TextBox 1">
            <a:extLst>
              <a:ext uri="{FF2B5EF4-FFF2-40B4-BE49-F238E27FC236}">
                <a16:creationId xmlns:a16="http://schemas.microsoft.com/office/drawing/2014/main" id="{C6F0CB2D-7ED9-4450-722E-49BC7571DBC5}"/>
              </a:ext>
            </a:extLst>
          </p:cNvPr>
          <p:cNvSpPr txBox="1"/>
          <p:nvPr/>
        </p:nvSpPr>
        <p:spPr>
          <a:xfrm>
            <a:off x="1155032" y="3327091"/>
            <a:ext cx="9553073" cy="2934137"/>
          </a:xfrm>
          <a:prstGeom prst="rect">
            <a:avLst/>
          </a:prstGeom>
          <a:noFill/>
        </p:spPr>
        <p:txBody>
          <a:bodyPr wrap="square" rtlCol="0">
            <a:spAutoFit/>
          </a:bodyPr>
          <a:lstStyle/>
          <a:p>
            <a:pPr marL="357188" indent="-357188">
              <a:spcAft>
                <a:spcPts val="400"/>
              </a:spcAft>
              <a:buFont typeface="Arial" panose="020B0604020202020204" pitchFamily="34" charset="0"/>
              <a:buChar char="•"/>
            </a:pPr>
            <a:r>
              <a:rPr lang="en-US" sz="2800" b="1" i="1" dirty="0">
                <a:solidFill>
                  <a:srgbClr val="B50082"/>
                </a:solidFill>
                <a:latin typeface="+mn-lt"/>
              </a:rPr>
              <a:t>CONSUMERS (6 marks)</a:t>
            </a:r>
          </a:p>
          <a:p>
            <a:pPr marL="814388" lvl="1" indent="-357188">
              <a:spcAft>
                <a:spcPts val="400"/>
              </a:spcAft>
              <a:buFont typeface="Arial" panose="020B0604020202020204" pitchFamily="34" charset="0"/>
              <a:buChar char="•"/>
            </a:pPr>
            <a:r>
              <a:rPr lang="en-US" sz="2800" b="1" i="1" dirty="0">
                <a:solidFill>
                  <a:srgbClr val="B50082"/>
                </a:solidFill>
                <a:latin typeface="+mn-lt"/>
              </a:rPr>
              <a:t>6 marks – explain how consumers benefit (increase in CS)</a:t>
            </a:r>
          </a:p>
          <a:p>
            <a:pPr marL="814388" lvl="1" indent="-357188">
              <a:spcAft>
                <a:spcPts val="400"/>
              </a:spcAft>
              <a:buFont typeface="Arial" panose="020B0604020202020204" pitchFamily="34" charset="0"/>
              <a:buChar char="•"/>
            </a:pPr>
            <a:r>
              <a:rPr lang="en-US" sz="2800" b="1" i="1" dirty="0">
                <a:solidFill>
                  <a:srgbClr val="B50082"/>
                </a:solidFill>
                <a:latin typeface="+mn-lt"/>
              </a:rPr>
              <a:t>2 marks – model showing imports (Pw &lt; Pd)</a:t>
            </a:r>
          </a:p>
          <a:p>
            <a:pPr marL="357188" indent="-357188">
              <a:spcAft>
                <a:spcPts val="400"/>
              </a:spcAft>
              <a:buFont typeface="Arial" panose="020B0604020202020204" pitchFamily="34" charset="0"/>
              <a:buChar char="•"/>
            </a:pPr>
            <a:r>
              <a:rPr lang="en-US" sz="2800" b="1" i="1" dirty="0">
                <a:solidFill>
                  <a:srgbClr val="B50082"/>
                </a:solidFill>
                <a:latin typeface="+mn-lt"/>
              </a:rPr>
              <a:t>PRODUCERS (6 marks)</a:t>
            </a:r>
          </a:p>
          <a:p>
            <a:pPr marL="814388" lvl="1" indent="-357188">
              <a:spcAft>
                <a:spcPts val="400"/>
              </a:spcAft>
              <a:buFont typeface="Arial" panose="020B0604020202020204" pitchFamily="34" charset="0"/>
              <a:buChar char="•"/>
            </a:pPr>
            <a:r>
              <a:rPr lang="en-US" sz="2800" b="1" i="1" dirty="0">
                <a:solidFill>
                  <a:srgbClr val="B50082"/>
                </a:solidFill>
                <a:latin typeface="+mn-lt"/>
              </a:rPr>
              <a:t>6 marks – explain how producers benefit (increase in PS)</a:t>
            </a:r>
          </a:p>
          <a:p>
            <a:pPr marL="814388" lvl="1" indent="-357188">
              <a:spcAft>
                <a:spcPts val="400"/>
              </a:spcAft>
              <a:buFont typeface="Arial" panose="020B0604020202020204" pitchFamily="34" charset="0"/>
              <a:buChar char="•"/>
            </a:pPr>
            <a:r>
              <a:rPr lang="en-US" sz="2800" b="1" i="1" dirty="0">
                <a:solidFill>
                  <a:srgbClr val="B50082"/>
                </a:solidFill>
                <a:latin typeface="+mn-lt"/>
              </a:rPr>
              <a:t>2 marks – model showing exports (Pw &gt; Pd)</a:t>
            </a:r>
          </a:p>
        </p:txBody>
      </p:sp>
      <p:sp>
        <p:nvSpPr>
          <p:cNvPr id="4" name="TextBox 3">
            <a:extLst>
              <a:ext uri="{FF2B5EF4-FFF2-40B4-BE49-F238E27FC236}">
                <a16:creationId xmlns:a16="http://schemas.microsoft.com/office/drawing/2014/main" id="{51D41A09-91AE-4FF3-BF2C-7AFAAFBFF005}"/>
              </a:ext>
            </a:extLst>
          </p:cNvPr>
          <p:cNvSpPr txBox="1"/>
          <p:nvPr/>
        </p:nvSpPr>
        <p:spPr>
          <a:xfrm rot="-1080000">
            <a:off x="2117409" y="4374108"/>
            <a:ext cx="6878806" cy="646331"/>
          </a:xfrm>
          <a:prstGeom prst="rect">
            <a:avLst/>
          </a:prstGeom>
          <a:solidFill>
            <a:schemeClr val="bg1"/>
          </a:solidFill>
        </p:spPr>
        <p:txBody>
          <a:bodyPr wrap="none" rtlCol="0">
            <a:spAutoFit/>
          </a:bodyPr>
          <a:lstStyle/>
          <a:p>
            <a:r>
              <a:rPr lang="en-US" sz="3600" b="1" dirty="0">
                <a:solidFill>
                  <a:srgbClr val="141AFF"/>
                </a:solidFill>
              </a:rPr>
              <a:t>PPF models are inappropriate!</a:t>
            </a:r>
          </a:p>
        </p:txBody>
      </p:sp>
    </p:spTree>
    <p:extLst>
      <p:ext uri="{BB962C8B-B14F-4D97-AF65-F5344CB8AC3E}">
        <p14:creationId xmlns:p14="http://schemas.microsoft.com/office/powerpoint/2010/main" val="9070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1035173" y="1030515"/>
            <a:ext cx="10683433" cy="2272595"/>
          </a:xfrm>
        </p:spPr>
        <p:txBody>
          <a:bodyPr/>
          <a:lstStyle/>
          <a:p>
            <a:pPr marL="541338" indent="-541338">
              <a:buNone/>
            </a:pPr>
            <a:r>
              <a:rPr lang="en-AU" sz="3000" b="1" dirty="0"/>
              <a:t>Unit 3  Question 29</a:t>
            </a:r>
          </a:p>
          <a:p>
            <a:pPr marL="669925" indent="-669925">
              <a:buNone/>
            </a:pPr>
            <a:r>
              <a:rPr lang="en-AU" sz="3000" dirty="0"/>
              <a:t>(a) 	</a:t>
            </a:r>
            <a:r>
              <a:rPr lang="en-AU" sz="3000" dirty="0">
                <a:effectLst/>
                <a:ea typeface="Calibri" panose="020F0502020204030204" pitchFamily="34" charset="0"/>
                <a:cs typeface="Arial" panose="020B0604020202020204" pitchFamily="34" charset="0"/>
              </a:rPr>
              <a:t>Outline the concept of the current account balance and describe four cyclical reasons for the current account surpluses since 2019.	(10 marks).         </a:t>
            </a:r>
            <a:r>
              <a:rPr lang="en-AU" sz="3000" b="1" i="1" dirty="0">
                <a:solidFill>
                  <a:srgbClr val="FF0000"/>
                </a:solidFill>
              </a:rPr>
              <a:t>Mean = 58%</a:t>
            </a:r>
          </a:p>
        </p:txBody>
      </p:sp>
      <p:sp>
        <p:nvSpPr>
          <p:cNvPr id="12" name="Line Callout 1 11">
            <a:extLst>
              <a:ext uri="{FF2B5EF4-FFF2-40B4-BE49-F238E27FC236}">
                <a16:creationId xmlns:a16="http://schemas.microsoft.com/office/drawing/2014/main" id="{ABF8FE8D-EF1C-2D43-AECF-BF2ED503420C}"/>
              </a:ext>
            </a:extLst>
          </p:cNvPr>
          <p:cNvSpPr/>
          <p:nvPr/>
        </p:nvSpPr>
        <p:spPr>
          <a:xfrm flipH="1">
            <a:off x="5556812" y="712210"/>
            <a:ext cx="1617943" cy="479138"/>
          </a:xfrm>
          <a:prstGeom prst="borderCallout1">
            <a:avLst>
              <a:gd name="adj1" fmla="val 33816"/>
              <a:gd name="adj2" fmla="val 106803"/>
              <a:gd name="adj3" fmla="val 221052"/>
              <a:gd name="adj4" fmla="val 152910"/>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2 marks</a:t>
            </a:r>
          </a:p>
        </p:txBody>
      </p:sp>
      <p:sp>
        <p:nvSpPr>
          <p:cNvPr id="15" name="Line Callout 1 14">
            <a:extLst>
              <a:ext uri="{FF2B5EF4-FFF2-40B4-BE49-F238E27FC236}">
                <a16:creationId xmlns:a16="http://schemas.microsoft.com/office/drawing/2014/main" id="{04A870B2-23AC-B641-87F9-F129E664AE8B}"/>
              </a:ext>
            </a:extLst>
          </p:cNvPr>
          <p:cNvSpPr/>
          <p:nvPr/>
        </p:nvSpPr>
        <p:spPr>
          <a:xfrm flipH="1">
            <a:off x="7833166" y="3063541"/>
            <a:ext cx="1792705" cy="479138"/>
          </a:xfrm>
          <a:prstGeom prst="borderCallout1">
            <a:avLst>
              <a:gd name="adj1" fmla="val 39444"/>
              <a:gd name="adj2" fmla="val 105357"/>
              <a:gd name="adj3" fmla="val -125721"/>
              <a:gd name="adj4" fmla="val 312213"/>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4 x 2 marks</a:t>
            </a:r>
          </a:p>
        </p:txBody>
      </p:sp>
      <p:sp>
        <p:nvSpPr>
          <p:cNvPr id="16" name="TextBox 15">
            <a:extLst>
              <a:ext uri="{FF2B5EF4-FFF2-40B4-BE49-F238E27FC236}">
                <a16:creationId xmlns:a16="http://schemas.microsoft.com/office/drawing/2014/main" id="{A6B68D4D-2FFB-224F-A5FB-7DE91A1B43C0}"/>
              </a:ext>
            </a:extLst>
          </p:cNvPr>
          <p:cNvSpPr txBox="1"/>
          <p:nvPr/>
        </p:nvSpPr>
        <p:spPr>
          <a:xfrm>
            <a:off x="1503616" y="3888458"/>
            <a:ext cx="8462873" cy="1569660"/>
          </a:xfrm>
          <a:prstGeom prst="rect">
            <a:avLst/>
          </a:prstGeom>
          <a:noFill/>
        </p:spPr>
        <p:txBody>
          <a:bodyPr wrap="square" rtlCol="0">
            <a:spAutoFit/>
          </a:bodyPr>
          <a:lstStyle/>
          <a:p>
            <a:pPr marL="357188" indent="-357188">
              <a:spcAft>
                <a:spcPts val="1200"/>
              </a:spcAft>
              <a:buFont typeface="Arial" panose="020B0604020202020204" pitchFamily="34" charset="0"/>
              <a:buChar char="•"/>
            </a:pPr>
            <a:r>
              <a:rPr lang="en-US" sz="3200" b="1" i="1" dirty="0">
                <a:solidFill>
                  <a:srgbClr val="C00000"/>
                </a:solidFill>
                <a:latin typeface="+mn-lt"/>
              </a:rPr>
              <a:t>Not many students could correctly identify four cyclical factors – factors related to the trade balance</a:t>
            </a:r>
          </a:p>
        </p:txBody>
      </p:sp>
    </p:spTree>
    <p:extLst>
      <p:ext uri="{BB962C8B-B14F-4D97-AF65-F5344CB8AC3E}">
        <p14:creationId xmlns:p14="http://schemas.microsoft.com/office/powerpoint/2010/main" val="2018613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AFA6-9661-4599-552C-E76D8A81495D}"/>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FD1643FE-BA97-E017-021B-C2D4F2D25341}"/>
              </a:ext>
            </a:extLst>
          </p:cNvPr>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a:extLst>
              <a:ext uri="{FF2B5EF4-FFF2-40B4-BE49-F238E27FC236}">
                <a16:creationId xmlns:a16="http://schemas.microsoft.com/office/drawing/2014/main" id="{59880333-76F7-0B8E-8E2C-EA36C46B2113}"/>
              </a:ext>
            </a:extLst>
          </p:cNvPr>
          <p:cNvSpPr>
            <a:spLocks noGrp="1"/>
          </p:cNvSpPr>
          <p:nvPr>
            <p:ph idx="1"/>
          </p:nvPr>
        </p:nvSpPr>
        <p:spPr>
          <a:xfrm>
            <a:off x="1035173" y="1030515"/>
            <a:ext cx="10683433" cy="2478661"/>
          </a:xfrm>
        </p:spPr>
        <p:txBody>
          <a:bodyPr/>
          <a:lstStyle/>
          <a:p>
            <a:pPr marL="541338" indent="-541338">
              <a:buNone/>
            </a:pPr>
            <a:r>
              <a:rPr lang="en-AU" sz="3000" b="1" dirty="0"/>
              <a:t>Unit 3  Question 29</a:t>
            </a:r>
          </a:p>
          <a:p>
            <a:pPr marL="669925" indent="-669925">
              <a:buNone/>
            </a:pPr>
            <a:r>
              <a:rPr lang="en-AU" sz="3000" dirty="0"/>
              <a:t>(b) 	</a:t>
            </a:r>
            <a:r>
              <a:rPr lang="en-AU" sz="3000" dirty="0">
                <a:effectLst/>
                <a:ea typeface="Calibri" panose="020F0502020204030204" pitchFamily="34" charset="0"/>
                <a:cs typeface="Arial" panose="020B0604020202020204" pitchFamily="34" charset="0"/>
              </a:rPr>
              <a:t>Using a demand and supply model, demonstrate and explain the impact of falling commodity prices on the value of the Australian dollar (AUD) and explain the impact of this change on Australian consumers.	(1O marks)     </a:t>
            </a:r>
            <a:r>
              <a:rPr lang="en-AU" sz="3000" b="1" i="1" dirty="0">
                <a:solidFill>
                  <a:srgbClr val="FF0000"/>
                </a:solidFill>
              </a:rPr>
              <a:t>Mean = 44%</a:t>
            </a:r>
          </a:p>
        </p:txBody>
      </p:sp>
      <p:sp>
        <p:nvSpPr>
          <p:cNvPr id="12" name="Line Callout 1 11">
            <a:extLst>
              <a:ext uri="{FF2B5EF4-FFF2-40B4-BE49-F238E27FC236}">
                <a16:creationId xmlns:a16="http://schemas.microsoft.com/office/drawing/2014/main" id="{B1B6B925-D0BD-A823-DC19-05BA93003EE2}"/>
              </a:ext>
            </a:extLst>
          </p:cNvPr>
          <p:cNvSpPr/>
          <p:nvPr/>
        </p:nvSpPr>
        <p:spPr>
          <a:xfrm flipH="1">
            <a:off x="5556812" y="712210"/>
            <a:ext cx="1617943" cy="479138"/>
          </a:xfrm>
          <a:prstGeom prst="borderCallout1">
            <a:avLst>
              <a:gd name="adj1" fmla="val 33816"/>
              <a:gd name="adj2" fmla="val 106803"/>
              <a:gd name="adj3" fmla="val 221052"/>
              <a:gd name="adj4" fmla="val 152910"/>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2 marks</a:t>
            </a:r>
          </a:p>
        </p:txBody>
      </p:sp>
      <p:sp>
        <p:nvSpPr>
          <p:cNvPr id="15" name="Line Callout 1 14">
            <a:extLst>
              <a:ext uri="{FF2B5EF4-FFF2-40B4-BE49-F238E27FC236}">
                <a16:creationId xmlns:a16="http://schemas.microsoft.com/office/drawing/2014/main" id="{3DD373B9-DBED-FFC3-7D7B-050DB7B219A5}"/>
              </a:ext>
            </a:extLst>
          </p:cNvPr>
          <p:cNvSpPr/>
          <p:nvPr/>
        </p:nvSpPr>
        <p:spPr>
          <a:xfrm flipH="1">
            <a:off x="9698059" y="3539476"/>
            <a:ext cx="1635687" cy="479138"/>
          </a:xfrm>
          <a:prstGeom prst="borderCallout1">
            <a:avLst>
              <a:gd name="adj1" fmla="val 39444"/>
              <a:gd name="adj2" fmla="val 105357"/>
              <a:gd name="adj3" fmla="val -138276"/>
              <a:gd name="adj4" fmla="val 226555"/>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4 marks</a:t>
            </a:r>
          </a:p>
        </p:txBody>
      </p:sp>
      <p:sp>
        <p:nvSpPr>
          <p:cNvPr id="16" name="TextBox 15">
            <a:extLst>
              <a:ext uri="{FF2B5EF4-FFF2-40B4-BE49-F238E27FC236}">
                <a16:creationId xmlns:a16="http://schemas.microsoft.com/office/drawing/2014/main" id="{0D89FB53-34C0-836D-C319-0DBD0E58BD5B}"/>
              </a:ext>
            </a:extLst>
          </p:cNvPr>
          <p:cNvSpPr txBox="1"/>
          <p:nvPr/>
        </p:nvSpPr>
        <p:spPr>
          <a:xfrm>
            <a:off x="1341659" y="4018614"/>
            <a:ext cx="10070459" cy="2554545"/>
          </a:xfrm>
          <a:prstGeom prst="rect">
            <a:avLst/>
          </a:prstGeom>
          <a:noFill/>
        </p:spPr>
        <p:txBody>
          <a:bodyPr wrap="square" rtlCol="0">
            <a:spAutoFit/>
          </a:bodyPr>
          <a:lstStyle/>
          <a:p>
            <a:pPr marL="357188" indent="-357188">
              <a:spcAft>
                <a:spcPts val="600"/>
              </a:spcAft>
              <a:buFont typeface="Arial" panose="020B0604020202020204" pitchFamily="34" charset="0"/>
              <a:buChar char="•"/>
            </a:pPr>
            <a:r>
              <a:rPr lang="en-US" sz="3000" i="1" dirty="0">
                <a:solidFill>
                  <a:srgbClr val="C00000"/>
                </a:solidFill>
                <a:latin typeface="+mn-lt"/>
              </a:rPr>
              <a:t>A fall in commodity prices will </a:t>
            </a:r>
            <a:r>
              <a:rPr lang="en-US" sz="3000" b="1" i="1" dirty="0">
                <a:solidFill>
                  <a:srgbClr val="C00000"/>
                </a:solidFill>
                <a:latin typeface="+mn-lt"/>
              </a:rPr>
              <a:t>depreciate the $A.  Why?</a:t>
            </a:r>
          </a:p>
          <a:p>
            <a:pPr marL="357188" indent="-357188">
              <a:spcAft>
                <a:spcPts val="600"/>
              </a:spcAft>
              <a:buFont typeface="Arial" panose="020B0604020202020204" pitchFamily="34" charset="0"/>
              <a:buChar char="•"/>
            </a:pPr>
            <a:r>
              <a:rPr lang="en-US" sz="3000" i="1" dirty="0">
                <a:solidFill>
                  <a:srgbClr val="C00000"/>
                </a:solidFill>
                <a:latin typeface="+mn-lt"/>
              </a:rPr>
              <a:t>A fall in commodity prices </a:t>
            </a:r>
            <a:r>
              <a:rPr lang="en-US" sz="3000" b="1" i="1" dirty="0">
                <a:solidFill>
                  <a:srgbClr val="C00000"/>
                </a:solidFill>
                <a:latin typeface="+mn-lt"/>
              </a:rPr>
              <a:t>___________</a:t>
            </a:r>
            <a:r>
              <a:rPr lang="en-US" sz="3000" i="1" dirty="0">
                <a:solidFill>
                  <a:srgbClr val="C00000"/>
                </a:solidFill>
                <a:latin typeface="+mn-lt"/>
              </a:rPr>
              <a:t> the value of Aust’s commodity exports.</a:t>
            </a:r>
          </a:p>
          <a:p>
            <a:pPr marL="357188" indent="-357188">
              <a:spcAft>
                <a:spcPts val="600"/>
              </a:spcAft>
              <a:buFont typeface="Arial" panose="020B0604020202020204" pitchFamily="34" charset="0"/>
              <a:buChar char="•"/>
            </a:pPr>
            <a:r>
              <a:rPr lang="en-US" sz="3000" i="1" dirty="0">
                <a:solidFill>
                  <a:srgbClr val="141AFF"/>
                </a:solidFill>
                <a:latin typeface="+mn-lt"/>
              </a:rPr>
              <a:t>Many students did the opposite – stated that a fall in prices would appreciate the $A – awarded a mark of </a:t>
            </a:r>
            <a:r>
              <a:rPr lang="en-US" sz="3000" b="1" i="1" dirty="0">
                <a:solidFill>
                  <a:srgbClr val="141AFF"/>
                </a:solidFill>
                <a:latin typeface="+mn-lt"/>
              </a:rPr>
              <a:t>ZERO</a:t>
            </a:r>
            <a:r>
              <a:rPr lang="en-US" sz="3000" i="1" dirty="0">
                <a:solidFill>
                  <a:srgbClr val="141AFF"/>
                </a:solidFill>
                <a:latin typeface="+mn-lt"/>
              </a:rPr>
              <a:t>! </a:t>
            </a:r>
          </a:p>
        </p:txBody>
      </p:sp>
      <p:sp>
        <p:nvSpPr>
          <p:cNvPr id="2" name="Line Callout 1 1">
            <a:extLst>
              <a:ext uri="{FF2B5EF4-FFF2-40B4-BE49-F238E27FC236}">
                <a16:creationId xmlns:a16="http://schemas.microsoft.com/office/drawing/2014/main" id="{525161C5-390E-FA3C-1F9B-04C0BCF62E62}"/>
              </a:ext>
            </a:extLst>
          </p:cNvPr>
          <p:cNvSpPr/>
          <p:nvPr/>
        </p:nvSpPr>
        <p:spPr>
          <a:xfrm flipH="1">
            <a:off x="8592857" y="760646"/>
            <a:ext cx="1617943" cy="479138"/>
          </a:xfrm>
          <a:prstGeom prst="borderCallout1">
            <a:avLst>
              <a:gd name="adj1" fmla="val 33816"/>
              <a:gd name="adj2" fmla="val 106803"/>
              <a:gd name="adj3" fmla="val 399339"/>
              <a:gd name="adj4" fmla="val 412438"/>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4 marks</a:t>
            </a:r>
          </a:p>
        </p:txBody>
      </p:sp>
      <p:pic>
        <p:nvPicPr>
          <p:cNvPr id="3" name="Picture 2" descr="http://www.usdl.info/uploads/img51263a0c19dd2.gif">
            <a:extLst>
              <a:ext uri="{FF2B5EF4-FFF2-40B4-BE49-F238E27FC236}">
                <a16:creationId xmlns:a16="http://schemas.microsoft.com/office/drawing/2014/main" id="{C80BBC9D-7D74-1698-B8CF-1F765A4711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03568" y="137182"/>
            <a:ext cx="1617943" cy="1117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1F39A2F-352E-5B4D-7462-8B1A24DF02CB}"/>
              </a:ext>
            </a:extLst>
          </p:cNvPr>
          <p:cNvSpPr/>
          <p:nvPr/>
        </p:nvSpPr>
        <p:spPr>
          <a:xfrm>
            <a:off x="5897758" y="4504766"/>
            <a:ext cx="1946367" cy="523220"/>
          </a:xfrm>
          <a:prstGeom prst="rect">
            <a:avLst/>
          </a:prstGeom>
        </p:spPr>
        <p:txBody>
          <a:bodyPr wrap="none">
            <a:spAutoFit/>
          </a:bodyPr>
          <a:lstStyle/>
          <a:p>
            <a:r>
              <a:rPr lang="en-AU" sz="2800" b="1" i="1" dirty="0">
                <a:solidFill>
                  <a:srgbClr val="141AFF"/>
                </a:solidFill>
              </a:rPr>
              <a:t>decreases</a:t>
            </a:r>
            <a:endParaRPr lang="en-US" sz="2800" dirty="0">
              <a:solidFill>
                <a:srgbClr val="141AFF"/>
              </a:solidFill>
            </a:endParaRPr>
          </a:p>
        </p:txBody>
      </p:sp>
    </p:spTree>
    <p:extLst>
      <p:ext uri="{BB962C8B-B14F-4D97-AF65-F5344CB8AC3E}">
        <p14:creationId xmlns:p14="http://schemas.microsoft.com/office/powerpoint/2010/main" val="357161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470D6-D6FC-2B1F-3893-5CE0E7BA22D1}"/>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8ABF5BF6-7572-0D29-A0F0-FAD134DC298D}"/>
              </a:ext>
            </a:extLst>
          </p:cNvPr>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a:extLst>
              <a:ext uri="{FF2B5EF4-FFF2-40B4-BE49-F238E27FC236}">
                <a16:creationId xmlns:a16="http://schemas.microsoft.com/office/drawing/2014/main" id="{7F515316-CD2B-DD2B-4746-0949DE3B7084}"/>
              </a:ext>
            </a:extLst>
          </p:cNvPr>
          <p:cNvSpPr>
            <a:spLocks noGrp="1"/>
          </p:cNvSpPr>
          <p:nvPr>
            <p:ph idx="1"/>
          </p:nvPr>
        </p:nvSpPr>
        <p:spPr>
          <a:xfrm>
            <a:off x="1035173" y="1030515"/>
            <a:ext cx="10683433" cy="2478661"/>
          </a:xfrm>
        </p:spPr>
        <p:txBody>
          <a:bodyPr/>
          <a:lstStyle/>
          <a:p>
            <a:pPr marL="541338" indent="-541338">
              <a:buNone/>
            </a:pPr>
            <a:r>
              <a:rPr lang="en-AU" sz="3000" b="1" dirty="0"/>
              <a:t>Unit 3  Question 29</a:t>
            </a:r>
          </a:p>
          <a:p>
            <a:pPr marL="669925" indent="-669925">
              <a:buNone/>
            </a:pPr>
            <a:r>
              <a:rPr lang="en-AU" sz="3000" dirty="0"/>
              <a:t>(b) 	</a:t>
            </a:r>
            <a:r>
              <a:rPr lang="en-AU" sz="3000" dirty="0">
                <a:effectLst/>
                <a:ea typeface="Calibri" panose="020F0502020204030204" pitchFamily="34" charset="0"/>
                <a:cs typeface="Arial" panose="020B0604020202020204" pitchFamily="34" charset="0"/>
              </a:rPr>
              <a:t>Using a demand and supply model, demonstrate and explain the impact of falling commodity prices on the value of the Australian dollar (AUD) and explain the impact of this change on Australian consumers.	(1O marks)     </a:t>
            </a:r>
            <a:r>
              <a:rPr lang="en-AU" sz="3000" b="1" i="1" dirty="0">
                <a:solidFill>
                  <a:srgbClr val="FF0000"/>
                </a:solidFill>
              </a:rPr>
              <a:t>Mean = 58%</a:t>
            </a:r>
          </a:p>
        </p:txBody>
      </p:sp>
      <p:sp>
        <p:nvSpPr>
          <p:cNvPr id="16" name="TextBox 15">
            <a:extLst>
              <a:ext uri="{FF2B5EF4-FFF2-40B4-BE49-F238E27FC236}">
                <a16:creationId xmlns:a16="http://schemas.microsoft.com/office/drawing/2014/main" id="{DCAE107A-9B2D-934F-5C47-84D51BF943BB}"/>
              </a:ext>
            </a:extLst>
          </p:cNvPr>
          <p:cNvSpPr txBox="1"/>
          <p:nvPr/>
        </p:nvSpPr>
        <p:spPr>
          <a:xfrm>
            <a:off x="1263287" y="3875674"/>
            <a:ext cx="8947513" cy="2554545"/>
          </a:xfrm>
          <a:prstGeom prst="rect">
            <a:avLst/>
          </a:prstGeom>
          <a:noFill/>
        </p:spPr>
        <p:txBody>
          <a:bodyPr wrap="square" rtlCol="0">
            <a:spAutoFit/>
          </a:bodyPr>
          <a:lstStyle/>
          <a:p>
            <a:pPr marL="357188" indent="-357188">
              <a:spcBef>
                <a:spcPts val="600"/>
              </a:spcBef>
              <a:spcAft>
                <a:spcPts val="0"/>
              </a:spcAft>
              <a:buFont typeface="Arial" panose="020B0604020202020204" pitchFamily="34" charset="0"/>
              <a:buChar char="•"/>
            </a:pPr>
            <a:r>
              <a:rPr lang="en-US" sz="3000" b="1" i="1" dirty="0">
                <a:solidFill>
                  <a:srgbClr val="C00000"/>
                </a:solidFill>
                <a:latin typeface="+mn-lt"/>
              </a:rPr>
              <a:t>Why do students get this wrong?</a:t>
            </a:r>
          </a:p>
          <a:p>
            <a:pPr marL="357188" indent="-357188">
              <a:spcBef>
                <a:spcPts val="600"/>
              </a:spcBef>
              <a:spcAft>
                <a:spcPts val="0"/>
              </a:spcAft>
              <a:buFont typeface="Arial" panose="020B0604020202020204" pitchFamily="34" charset="0"/>
              <a:buChar char="•"/>
            </a:pPr>
            <a:r>
              <a:rPr lang="en-US" sz="3000" b="1" i="1" dirty="0">
                <a:latin typeface="+mn-lt"/>
              </a:rPr>
              <a:t>They think a fall in price increases demand – but this is WRONG!</a:t>
            </a:r>
          </a:p>
          <a:p>
            <a:pPr marL="357188" indent="-357188">
              <a:spcBef>
                <a:spcPts val="600"/>
              </a:spcBef>
              <a:spcAft>
                <a:spcPts val="0"/>
              </a:spcAft>
              <a:buFont typeface="Arial" panose="020B0604020202020204" pitchFamily="34" charset="0"/>
              <a:buChar char="•"/>
            </a:pPr>
            <a:r>
              <a:rPr lang="en-US" sz="3000" i="1" dirty="0">
                <a:latin typeface="+mn-lt"/>
              </a:rPr>
              <a:t>In any market, price can only fall if either </a:t>
            </a:r>
            <a:r>
              <a:rPr lang="en-US" sz="3000" b="1" i="1" dirty="0">
                <a:solidFill>
                  <a:srgbClr val="C00000"/>
                </a:solidFill>
                <a:latin typeface="+mn-lt"/>
              </a:rPr>
              <a:t>DEMAND</a:t>
            </a:r>
            <a:r>
              <a:rPr lang="en-US" sz="3000" b="1" i="1" dirty="0">
                <a:solidFill>
                  <a:srgbClr val="141AFF"/>
                </a:solidFill>
                <a:latin typeface="+mn-lt"/>
              </a:rPr>
              <a:t> </a:t>
            </a:r>
            <a:r>
              <a:rPr lang="en-US" sz="3000" b="1" i="1" dirty="0">
                <a:solidFill>
                  <a:srgbClr val="C00000"/>
                </a:solidFill>
                <a:latin typeface="+mn-lt"/>
              </a:rPr>
              <a:t>____________</a:t>
            </a:r>
            <a:r>
              <a:rPr lang="en-US" sz="3000" b="1" i="1" dirty="0">
                <a:solidFill>
                  <a:srgbClr val="141AFF"/>
                </a:solidFill>
                <a:latin typeface="+mn-lt"/>
              </a:rPr>
              <a:t> or SUPPLY ____________.</a:t>
            </a:r>
          </a:p>
        </p:txBody>
      </p:sp>
      <p:sp>
        <p:nvSpPr>
          <p:cNvPr id="2" name="Rectangle 1">
            <a:extLst>
              <a:ext uri="{FF2B5EF4-FFF2-40B4-BE49-F238E27FC236}">
                <a16:creationId xmlns:a16="http://schemas.microsoft.com/office/drawing/2014/main" id="{61A47FD3-6E90-8FF5-7447-214B0F47A09D}"/>
              </a:ext>
            </a:extLst>
          </p:cNvPr>
          <p:cNvSpPr/>
          <p:nvPr/>
        </p:nvSpPr>
        <p:spPr>
          <a:xfrm>
            <a:off x="1867179" y="5827485"/>
            <a:ext cx="1946367" cy="523220"/>
          </a:xfrm>
          <a:prstGeom prst="rect">
            <a:avLst/>
          </a:prstGeom>
        </p:spPr>
        <p:txBody>
          <a:bodyPr wrap="none">
            <a:spAutoFit/>
          </a:bodyPr>
          <a:lstStyle/>
          <a:p>
            <a:r>
              <a:rPr lang="en-AU" sz="2800" b="1" i="1" dirty="0">
                <a:solidFill>
                  <a:srgbClr val="C00000"/>
                </a:solidFill>
              </a:rPr>
              <a:t>decreases</a:t>
            </a:r>
            <a:endParaRPr lang="en-US" sz="2800" dirty="0">
              <a:solidFill>
                <a:srgbClr val="C00000"/>
              </a:solidFill>
            </a:endParaRPr>
          </a:p>
        </p:txBody>
      </p:sp>
      <p:sp>
        <p:nvSpPr>
          <p:cNvPr id="3" name="Rectangle 2">
            <a:extLst>
              <a:ext uri="{FF2B5EF4-FFF2-40B4-BE49-F238E27FC236}">
                <a16:creationId xmlns:a16="http://schemas.microsoft.com/office/drawing/2014/main" id="{63E84681-EF83-19AD-38D1-336E7281C93E}"/>
              </a:ext>
            </a:extLst>
          </p:cNvPr>
          <p:cNvSpPr/>
          <p:nvPr/>
        </p:nvSpPr>
        <p:spPr>
          <a:xfrm>
            <a:off x="5881715" y="5852197"/>
            <a:ext cx="1845377" cy="523220"/>
          </a:xfrm>
          <a:prstGeom prst="rect">
            <a:avLst/>
          </a:prstGeom>
        </p:spPr>
        <p:txBody>
          <a:bodyPr wrap="none">
            <a:spAutoFit/>
          </a:bodyPr>
          <a:lstStyle/>
          <a:p>
            <a:r>
              <a:rPr lang="en-AU" sz="2800" b="1" i="1" dirty="0">
                <a:solidFill>
                  <a:srgbClr val="141AFF"/>
                </a:solidFill>
              </a:rPr>
              <a:t>increases</a:t>
            </a:r>
            <a:endParaRPr lang="en-US" sz="2800" dirty="0">
              <a:solidFill>
                <a:srgbClr val="141AFF"/>
              </a:solidFill>
            </a:endParaRPr>
          </a:p>
        </p:txBody>
      </p:sp>
    </p:spTree>
    <p:extLst>
      <p:ext uri="{BB962C8B-B14F-4D97-AF65-F5344CB8AC3E}">
        <p14:creationId xmlns:p14="http://schemas.microsoft.com/office/powerpoint/2010/main" val="390226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6984-A7CC-B243-F556-89906395A73B}"/>
            </a:ext>
          </a:extLst>
        </p:cNvPr>
        <p:cNvGrpSpPr/>
        <p:nvPr/>
      </p:nvGrpSpPr>
      <p:grpSpPr>
        <a:xfrm>
          <a:off x="0" y="0"/>
          <a:ext cx="0" cy="0"/>
          <a:chOff x="0" y="0"/>
          <a:chExt cx="0" cy="0"/>
        </a:xfrm>
      </p:grpSpPr>
      <p:sp>
        <p:nvSpPr>
          <p:cNvPr id="32770" name="Title 1">
            <a:extLst>
              <a:ext uri="{FF2B5EF4-FFF2-40B4-BE49-F238E27FC236}">
                <a16:creationId xmlns:a16="http://schemas.microsoft.com/office/drawing/2014/main" id="{C08D47E7-0449-C11D-D900-1E3B0B9299B4}"/>
              </a:ext>
            </a:extLst>
          </p:cNvPr>
          <p:cNvSpPr>
            <a:spLocks noGrp="1"/>
          </p:cNvSpPr>
          <p:nvPr>
            <p:ph type="title"/>
          </p:nvPr>
        </p:nvSpPr>
        <p:spPr>
          <a:xfrm>
            <a:off x="936434" y="0"/>
            <a:ext cx="9274366" cy="984687"/>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Commodity prices</a:t>
            </a:r>
          </a:p>
        </p:txBody>
      </p:sp>
      <p:sp>
        <p:nvSpPr>
          <p:cNvPr id="4" name="TextBox 3">
            <a:extLst>
              <a:ext uri="{FF2B5EF4-FFF2-40B4-BE49-F238E27FC236}">
                <a16:creationId xmlns:a16="http://schemas.microsoft.com/office/drawing/2014/main" id="{055A7805-19B1-FD49-38C8-E88D7673C32A}"/>
              </a:ext>
            </a:extLst>
          </p:cNvPr>
          <p:cNvSpPr txBox="1"/>
          <p:nvPr/>
        </p:nvSpPr>
        <p:spPr>
          <a:xfrm>
            <a:off x="7352378" y="2506178"/>
            <a:ext cx="4423622" cy="1867178"/>
          </a:xfrm>
          <a:prstGeom prst="rect">
            <a:avLst/>
          </a:prstGeom>
          <a:noFill/>
        </p:spPr>
        <p:txBody>
          <a:bodyPr wrap="square" rtlCol="0">
            <a:spAutoFit/>
          </a:bodyPr>
          <a:lstStyle/>
          <a:p>
            <a:pPr marL="11113" lvl="1">
              <a:spcAft>
                <a:spcPts val="400"/>
              </a:spcAft>
            </a:pPr>
            <a:r>
              <a:rPr lang="en-US" sz="2800" i="1" dirty="0">
                <a:solidFill>
                  <a:srgbClr val="141AFF"/>
                </a:solidFill>
              </a:rPr>
              <a:t>What can cause commodity prices to fall?</a:t>
            </a:r>
          </a:p>
          <a:p>
            <a:pPr marL="11113" lvl="1">
              <a:spcAft>
                <a:spcPts val="400"/>
              </a:spcAft>
            </a:pPr>
            <a:r>
              <a:rPr lang="en-US" sz="2800" i="1" dirty="0">
                <a:solidFill>
                  <a:srgbClr val="141AFF"/>
                </a:solidFill>
              </a:rPr>
              <a:t>A decrease in demand or an increase in supply</a:t>
            </a:r>
          </a:p>
        </p:txBody>
      </p:sp>
      <p:cxnSp>
        <p:nvCxnSpPr>
          <p:cNvPr id="3" name="Straight Connector 2">
            <a:extLst>
              <a:ext uri="{FF2B5EF4-FFF2-40B4-BE49-F238E27FC236}">
                <a16:creationId xmlns:a16="http://schemas.microsoft.com/office/drawing/2014/main" id="{EA74BEC3-7D8A-EB36-94CB-FFE6A2FC21C5}"/>
              </a:ext>
            </a:extLst>
          </p:cNvPr>
          <p:cNvCxnSpPr>
            <a:cxnSpLocks/>
          </p:cNvCxnSpPr>
          <p:nvPr/>
        </p:nvCxnSpPr>
        <p:spPr>
          <a:xfrm>
            <a:off x="1517962" y="1325041"/>
            <a:ext cx="0" cy="4850714"/>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39768EB9-07DC-E79B-C4B0-C61A09B9E2A1}"/>
              </a:ext>
            </a:extLst>
          </p:cNvPr>
          <p:cNvCxnSpPr>
            <a:cxnSpLocks/>
          </p:cNvCxnSpPr>
          <p:nvPr/>
        </p:nvCxnSpPr>
        <p:spPr>
          <a:xfrm flipH="1">
            <a:off x="1517963" y="6175756"/>
            <a:ext cx="5317957" cy="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CDB2BDAA-88C1-57AF-1E3D-7B73AC56E80A}"/>
              </a:ext>
            </a:extLst>
          </p:cNvPr>
          <p:cNvSpPr txBox="1"/>
          <p:nvPr/>
        </p:nvSpPr>
        <p:spPr>
          <a:xfrm>
            <a:off x="6173559" y="6219990"/>
            <a:ext cx="662361" cy="461665"/>
          </a:xfrm>
          <a:prstGeom prst="rect">
            <a:avLst/>
          </a:prstGeom>
          <a:noFill/>
        </p:spPr>
        <p:txBody>
          <a:bodyPr wrap="none" rtlCol="0">
            <a:spAutoFit/>
          </a:bodyPr>
          <a:lstStyle/>
          <a:p>
            <a:r>
              <a:rPr lang="en-US" sz="2400" dirty="0"/>
              <a:t>Qty</a:t>
            </a:r>
          </a:p>
        </p:txBody>
      </p:sp>
      <p:sp>
        <p:nvSpPr>
          <p:cNvPr id="8" name="TextBox 7">
            <a:extLst>
              <a:ext uri="{FF2B5EF4-FFF2-40B4-BE49-F238E27FC236}">
                <a16:creationId xmlns:a16="http://schemas.microsoft.com/office/drawing/2014/main" id="{1DE1BB75-63E1-A061-A6A3-3141B84E046B}"/>
              </a:ext>
            </a:extLst>
          </p:cNvPr>
          <p:cNvSpPr txBox="1"/>
          <p:nvPr/>
        </p:nvSpPr>
        <p:spPr>
          <a:xfrm>
            <a:off x="631181" y="1123186"/>
            <a:ext cx="886781" cy="461665"/>
          </a:xfrm>
          <a:prstGeom prst="rect">
            <a:avLst/>
          </a:prstGeom>
          <a:noFill/>
        </p:spPr>
        <p:txBody>
          <a:bodyPr wrap="none" rtlCol="0">
            <a:spAutoFit/>
          </a:bodyPr>
          <a:lstStyle/>
          <a:p>
            <a:r>
              <a:rPr lang="en-US" sz="2400" dirty="0"/>
              <a:t>Price</a:t>
            </a:r>
          </a:p>
        </p:txBody>
      </p:sp>
      <p:cxnSp>
        <p:nvCxnSpPr>
          <p:cNvPr id="10" name="Straight Connector 9">
            <a:extLst>
              <a:ext uri="{FF2B5EF4-FFF2-40B4-BE49-F238E27FC236}">
                <a16:creationId xmlns:a16="http://schemas.microsoft.com/office/drawing/2014/main" id="{04655BC5-6408-99A7-46A4-7D3FE682058F}"/>
              </a:ext>
            </a:extLst>
          </p:cNvPr>
          <p:cNvCxnSpPr/>
          <p:nvPr/>
        </p:nvCxnSpPr>
        <p:spPr>
          <a:xfrm>
            <a:off x="2013273" y="2056464"/>
            <a:ext cx="4138863" cy="3705726"/>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599BFA41-0B48-8268-CA0B-C9284ECBB84F}"/>
              </a:ext>
            </a:extLst>
          </p:cNvPr>
          <p:cNvCxnSpPr>
            <a:cxnSpLocks/>
          </p:cNvCxnSpPr>
          <p:nvPr/>
        </p:nvCxnSpPr>
        <p:spPr>
          <a:xfrm flipV="1">
            <a:off x="1963117" y="2025498"/>
            <a:ext cx="4132885" cy="3641376"/>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6DCA2162-2E89-0D96-E1C6-7452279550F9}"/>
              </a:ext>
            </a:extLst>
          </p:cNvPr>
          <p:cNvSpPr txBox="1"/>
          <p:nvPr/>
        </p:nvSpPr>
        <p:spPr>
          <a:xfrm>
            <a:off x="6146158" y="5575592"/>
            <a:ext cx="579005" cy="461665"/>
          </a:xfrm>
          <a:prstGeom prst="rect">
            <a:avLst/>
          </a:prstGeom>
          <a:noFill/>
        </p:spPr>
        <p:txBody>
          <a:bodyPr wrap="none" rtlCol="0">
            <a:spAutoFit/>
          </a:bodyPr>
          <a:lstStyle/>
          <a:p>
            <a:r>
              <a:rPr lang="en-US" sz="2400" dirty="0"/>
              <a:t>D1</a:t>
            </a:r>
          </a:p>
        </p:txBody>
      </p:sp>
      <p:sp>
        <p:nvSpPr>
          <p:cNvPr id="16" name="TextBox 15">
            <a:extLst>
              <a:ext uri="{FF2B5EF4-FFF2-40B4-BE49-F238E27FC236}">
                <a16:creationId xmlns:a16="http://schemas.microsoft.com/office/drawing/2014/main" id="{F3D04265-07E7-6FCB-DC08-CE05FD71016F}"/>
              </a:ext>
            </a:extLst>
          </p:cNvPr>
          <p:cNvSpPr txBox="1"/>
          <p:nvPr/>
        </p:nvSpPr>
        <p:spPr>
          <a:xfrm>
            <a:off x="6122395" y="1781397"/>
            <a:ext cx="389850" cy="461665"/>
          </a:xfrm>
          <a:prstGeom prst="rect">
            <a:avLst/>
          </a:prstGeom>
          <a:noFill/>
        </p:spPr>
        <p:txBody>
          <a:bodyPr wrap="none" rtlCol="0">
            <a:spAutoFit/>
          </a:bodyPr>
          <a:lstStyle/>
          <a:p>
            <a:r>
              <a:rPr lang="en-US" sz="2400" dirty="0"/>
              <a:t>S</a:t>
            </a:r>
          </a:p>
        </p:txBody>
      </p:sp>
      <p:cxnSp>
        <p:nvCxnSpPr>
          <p:cNvPr id="17" name="Straight Connector 16">
            <a:extLst>
              <a:ext uri="{FF2B5EF4-FFF2-40B4-BE49-F238E27FC236}">
                <a16:creationId xmlns:a16="http://schemas.microsoft.com/office/drawing/2014/main" id="{C8D5AF34-75FD-777D-4818-7FFDBBFDED83}"/>
              </a:ext>
            </a:extLst>
          </p:cNvPr>
          <p:cNvCxnSpPr>
            <a:cxnSpLocks/>
          </p:cNvCxnSpPr>
          <p:nvPr/>
        </p:nvCxnSpPr>
        <p:spPr>
          <a:xfrm>
            <a:off x="2888731" y="1642898"/>
            <a:ext cx="3929281" cy="3518077"/>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0C57E792-1596-FF71-2FB0-2CE265D30789}"/>
              </a:ext>
            </a:extLst>
          </p:cNvPr>
          <p:cNvCxnSpPr>
            <a:cxnSpLocks/>
          </p:cNvCxnSpPr>
          <p:nvPr/>
        </p:nvCxnSpPr>
        <p:spPr>
          <a:xfrm>
            <a:off x="4710290" y="3253265"/>
            <a:ext cx="0" cy="292249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F8FB5B16-6A86-F2B0-1F30-5D770B2FDEE4}"/>
              </a:ext>
            </a:extLst>
          </p:cNvPr>
          <p:cNvCxnSpPr>
            <a:cxnSpLocks/>
          </p:cNvCxnSpPr>
          <p:nvPr/>
        </p:nvCxnSpPr>
        <p:spPr>
          <a:xfrm>
            <a:off x="4032511" y="3887379"/>
            <a:ext cx="0" cy="2288376"/>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C3ADA2DE-6772-BE21-29B6-45F1BF983A9B}"/>
              </a:ext>
            </a:extLst>
          </p:cNvPr>
          <p:cNvCxnSpPr>
            <a:cxnSpLocks/>
          </p:cNvCxnSpPr>
          <p:nvPr/>
        </p:nvCxnSpPr>
        <p:spPr>
          <a:xfrm>
            <a:off x="1517962" y="3862123"/>
            <a:ext cx="2514957" cy="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1472A33A-4539-CD45-7E97-59A44A45DB74}"/>
              </a:ext>
            </a:extLst>
          </p:cNvPr>
          <p:cNvCxnSpPr>
            <a:cxnSpLocks/>
          </p:cNvCxnSpPr>
          <p:nvPr/>
        </p:nvCxnSpPr>
        <p:spPr>
          <a:xfrm>
            <a:off x="1517962" y="3253265"/>
            <a:ext cx="3192328" cy="0"/>
          </a:xfrm>
          <a:prstGeom prst="line">
            <a:avLst/>
          </a:prstGeom>
          <a:ln w="19050">
            <a:solidFill>
              <a:srgbClr val="141AFF"/>
            </a:solidFill>
            <a:prstDash val="dash"/>
          </a:ln>
        </p:spPr>
        <p:style>
          <a:lnRef idx="1">
            <a:schemeClr val="accent6"/>
          </a:lnRef>
          <a:fillRef idx="0">
            <a:schemeClr val="accent6"/>
          </a:fillRef>
          <a:effectRef idx="0">
            <a:schemeClr val="accent6"/>
          </a:effectRef>
          <a:fontRef idx="minor">
            <a:schemeClr val="tx1"/>
          </a:fontRef>
        </p:style>
      </p:cxnSp>
      <p:sp>
        <p:nvSpPr>
          <p:cNvPr id="26" name="TextBox 25">
            <a:extLst>
              <a:ext uri="{FF2B5EF4-FFF2-40B4-BE49-F238E27FC236}">
                <a16:creationId xmlns:a16="http://schemas.microsoft.com/office/drawing/2014/main" id="{B6C04C2C-9BE1-1FCA-A066-2E52BA597970}"/>
              </a:ext>
            </a:extLst>
          </p:cNvPr>
          <p:cNvSpPr txBox="1"/>
          <p:nvPr/>
        </p:nvSpPr>
        <p:spPr>
          <a:xfrm>
            <a:off x="6773373" y="5031567"/>
            <a:ext cx="407484" cy="461665"/>
          </a:xfrm>
          <a:prstGeom prst="rect">
            <a:avLst/>
          </a:prstGeom>
          <a:noFill/>
        </p:spPr>
        <p:txBody>
          <a:bodyPr wrap="none" rtlCol="0">
            <a:spAutoFit/>
          </a:bodyPr>
          <a:lstStyle/>
          <a:p>
            <a:r>
              <a:rPr lang="en-US" sz="2400" dirty="0"/>
              <a:t>D</a:t>
            </a:r>
          </a:p>
        </p:txBody>
      </p:sp>
      <p:sp>
        <p:nvSpPr>
          <p:cNvPr id="31" name="TextBox 30">
            <a:extLst>
              <a:ext uri="{FF2B5EF4-FFF2-40B4-BE49-F238E27FC236}">
                <a16:creationId xmlns:a16="http://schemas.microsoft.com/office/drawing/2014/main" id="{D0C5EEFC-99A0-64DC-717C-8685A3333189}"/>
              </a:ext>
            </a:extLst>
          </p:cNvPr>
          <p:cNvSpPr txBox="1"/>
          <p:nvPr/>
        </p:nvSpPr>
        <p:spPr>
          <a:xfrm>
            <a:off x="3808021" y="6149098"/>
            <a:ext cx="526106" cy="400110"/>
          </a:xfrm>
          <a:prstGeom prst="rect">
            <a:avLst/>
          </a:prstGeom>
          <a:noFill/>
        </p:spPr>
        <p:txBody>
          <a:bodyPr wrap="none" rtlCol="0">
            <a:spAutoFit/>
          </a:bodyPr>
          <a:lstStyle/>
          <a:p>
            <a:r>
              <a:rPr lang="en-US" sz="2000" dirty="0"/>
              <a:t>Q2</a:t>
            </a:r>
          </a:p>
        </p:txBody>
      </p:sp>
      <p:sp>
        <p:nvSpPr>
          <p:cNvPr id="32" name="TextBox 31">
            <a:extLst>
              <a:ext uri="{FF2B5EF4-FFF2-40B4-BE49-F238E27FC236}">
                <a16:creationId xmlns:a16="http://schemas.microsoft.com/office/drawing/2014/main" id="{F2F5522B-96D4-5EA6-C75A-F27CACECB4C7}"/>
              </a:ext>
            </a:extLst>
          </p:cNvPr>
          <p:cNvSpPr txBox="1"/>
          <p:nvPr/>
        </p:nvSpPr>
        <p:spPr>
          <a:xfrm>
            <a:off x="4447237" y="6149098"/>
            <a:ext cx="526106" cy="400110"/>
          </a:xfrm>
          <a:prstGeom prst="rect">
            <a:avLst/>
          </a:prstGeom>
          <a:noFill/>
        </p:spPr>
        <p:txBody>
          <a:bodyPr wrap="none" rtlCol="0">
            <a:spAutoFit/>
          </a:bodyPr>
          <a:lstStyle/>
          <a:p>
            <a:r>
              <a:rPr lang="en-US" sz="2000" dirty="0"/>
              <a:t>Q1</a:t>
            </a:r>
          </a:p>
        </p:txBody>
      </p:sp>
      <p:sp>
        <p:nvSpPr>
          <p:cNvPr id="33" name="TextBox 32">
            <a:extLst>
              <a:ext uri="{FF2B5EF4-FFF2-40B4-BE49-F238E27FC236}">
                <a16:creationId xmlns:a16="http://schemas.microsoft.com/office/drawing/2014/main" id="{FE360921-43CC-7A2E-42A4-152DA446D822}"/>
              </a:ext>
            </a:extLst>
          </p:cNvPr>
          <p:cNvSpPr txBox="1"/>
          <p:nvPr/>
        </p:nvSpPr>
        <p:spPr>
          <a:xfrm>
            <a:off x="965463" y="3662068"/>
            <a:ext cx="498855" cy="400110"/>
          </a:xfrm>
          <a:prstGeom prst="rect">
            <a:avLst/>
          </a:prstGeom>
          <a:noFill/>
        </p:spPr>
        <p:txBody>
          <a:bodyPr wrap="none" rtlCol="0">
            <a:spAutoFit/>
          </a:bodyPr>
          <a:lstStyle/>
          <a:p>
            <a:r>
              <a:rPr lang="en-US" sz="2000" dirty="0"/>
              <a:t>P2</a:t>
            </a:r>
          </a:p>
        </p:txBody>
      </p:sp>
      <p:sp>
        <p:nvSpPr>
          <p:cNvPr id="34" name="TextBox 33">
            <a:extLst>
              <a:ext uri="{FF2B5EF4-FFF2-40B4-BE49-F238E27FC236}">
                <a16:creationId xmlns:a16="http://schemas.microsoft.com/office/drawing/2014/main" id="{1434EFEA-719A-58E8-4905-99160BC358E6}"/>
              </a:ext>
            </a:extLst>
          </p:cNvPr>
          <p:cNvSpPr txBox="1"/>
          <p:nvPr/>
        </p:nvSpPr>
        <p:spPr>
          <a:xfrm>
            <a:off x="935937" y="2995877"/>
            <a:ext cx="498855" cy="400110"/>
          </a:xfrm>
          <a:prstGeom prst="rect">
            <a:avLst/>
          </a:prstGeom>
          <a:noFill/>
        </p:spPr>
        <p:txBody>
          <a:bodyPr wrap="none" rtlCol="0">
            <a:spAutoFit/>
          </a:bodyPr>
          <a:lstStyle/>
          <a:p>
            <a:r>
              <a:rPr lang="en-US" sz="2000" dirty="0"/>
              <a:t>P1</a:t>
            </a:r>
          </a:p>
        </p:txBody>
      </p:sp>
      <p:sp>
        <p:nvSpPr>
          <p:cNvPr id="2" name="TextBox 1">
            <a:extLst>
              <a:ext uri="{FF2B5EF4-FFF2-40B4-BE49-F238E27FC236}">
                <a16:creationId xmlns:a16="http://schemas.microsoft.com/office/drawing/2014/main" id="{7BE57609-B98E-8B99-FF6D-48305D471DD7}"/>
              </a:ext>
            </a:extLst>
          </p:cNvPr>
          <p:cNvSpPr txBox="1"/>
          <p:nvPr/>
        </p:nvSpPr>
        <p:spPr>
          <a:xfrm>
            <a:off x="2938113" y="999944"/>
            <a:ext cx="3018248" cy="461665"/>
          </a:xfrm>
          <a:prstGeom prst="rect">
            <a:avLst/>
          </a:prstGeom>
          <a:noFill/>
        </p:spPr>
        <p:txBody>
          <a:bodyPr wrap="square" rtlCol="0">
            <a:spAutoFit/>
          </a:bodyPr>
          <a:lstStyle/>
          <a:p>
            <a:r>
              <a:rPr lang="en-US" sz="2400" b="1" dirty="0"/>
              <a:t>Iron Ore market</a:t>
            </a:r>
          </a:p>
        </p:txBody>
      </p:sp>
      <p:sp>
        <p:nvSpPr>
          <p:cNvPr id="5" name="Left Arrow 4">
            <a:extLst>
              <a:ext uri="{FF2B5EF4-FFF2-40B4-BE49-F238E27FC236}">
                <a16:creationId xmlns:a16="http://schemas.microsoft.com/office/drawing/2014/main" id="{B294FE3A-D164-2471-6528-D8FD0BCDCC9C}"/>
              </a:ext>
            </a:extLst>
          </p:cNvPr>
          <p:cNvSpPr/>
          <p:nvPr/>
        </p:nvSpPr>
        <p:spPr>
          <a:xfrm>
            <a:off x="2855780" y="2348990"/>
            <a:ext cx="946152" cy="57517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B3F7FF82-3668-E6FD-1FB6-89E6F3B42B02}"/>
              </a:ext>
            </a:extLst>
          </p:cNvPr>
          <p:cNvSpPr/>
          <p:nvPr/>
        </p:nvSpPr>
        <p:spPr>
          <a:xfrm>
            <a:off x="5364414" y="4631934"/>
            <a:ext cx="946152" cy="57517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F71AB061-401B-C917-135E-B30C9A6CE185}"/>
              </a:ext>
            </a:extLst>
          </p:cNvPr>
          <p:cNvSpPr/>
          <p:nvPr/>
        </p:nvSpPr>
        <p:spPr>
          <a:xfrm flipV="1">
            <a:off x="639618" y="3195932"/>
            <a:ext cx="212468" cy="6502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B5DCE701-1205-728C-ABF7-6DABB26A2F69}"/>
              </a:ext>
            </a:extLst>
          </p:cNvPr>
          <p:cNvSpPr/>
          <p:nvPr/>
        </p:nvSpPr>
        <p:spPr>
          <a:xfrm rot="16200000" flipH="1">
            <a:off x="4278929" y="6283309"/>
            <a:ext cx="212468" cy="6502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27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heckerboard(across)">
                                      <p:cBhvr>
                                        <p:cTn id="44" dur="500"/>
                                        <p:tgtEl>
                                          <p:spTgt spid="13"/>
                                        </p:tgtEl>
                                      </p:cBhvr>
                                    </p:animEffect>
                                  </p:childTnLst>
                                </p:cTn>
                              </p:par>
                              <p:par>
                                <p:cTn id="45" presetID="5" presetClass="entr" presetSubtype="1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500"/>
                                        <p:tgtEl>
                                          <p:spTgt spid="20"/>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heckerboard(across)">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P spid="33" grpId="0"/>
      <p:bldP spid="5" grpId="0" animBg="1"/>
      <p:bldP spid="9" grpId="0" animBg="1"/>
      <p:bldP spid="11"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8F9A8-4473-8DC4-E684-EC5633C5CF21}"/>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941E321A-B448-E16A-446B-3FB9DA0A6AFA}"/>
              </a:ext>
            </a:extLst>
          </p:cNvPr>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a:extLst>
              <a:ext uri="{FF2B5EF4-FFF2-40B4-BE49-F238E27FC236}">
                <a16:creationId xmlns:a16="http://schemas.microsoft.com/office/drawing/2014/main" id="{3F583DFB-C140-81B1-5A19-4A4E08275D7D}"/>
              </a:ext>
            </a:extLst>
          </p:cNvPr>
          <p:cNvSpPr>
            <a:spLocks noGrp="1"/>
          </p:cNvSpPr>
          <p:nvPr>
            <p:ph idx="1"/>
          </p:nvPr>
        </p:nvSpPr>
        <p:spPr>
          <a:xfrm>
            <a:off x="1035173" y="1030515"/>
            <a:ext cx="10683433" cy="2478661"/>
          </a:xfrm>
        </p:spPr>
        <p:txBody>
          <a:bodyPr/>
          <a:lstStyle/>
          <a:p>
            <a:pPr marL="541338" indent="-541338">
              <a:buNone/>
            </a:pPr>
            <a:r>
              <a:rPr lang="en-AU" sz="3000" b="1" dirty="0"/>
              <a:t>Unit 3  Question 30</a:t>
            </a:r>
          </a:p>
          <a:p>
            <a:pPr marL="669925" indent="-669925">
              <a:buNone/>
            </a:pPr>
            <a:r>
              <a:rPr lang="en-AU" sz="3000" dirty="0"/>
              <a:t>(a) 	</a:t>
            </a:r>
            <a:r>
              <a:rPr lang="en-AU" sz="3000" dirty="0">
                <a:effectLst/>
                <a:ea typeface="Calibri" panose="020F0502020204030204" pitchFamily="34" charset="0"/>
                <a:cs typeface="Arial" panose="020B0604020202020204" pitchFamily="34" charset="0"/>
              </a:rPr>
              <a:t>Outline the concept of monetary policy and describe three circumstances under which the Reserve Bank of Australia (RBA) may change the cash rate to achieve its macroeconomic objectives.	(8 marks)     </a:t>
            </a:r>
            <a:r>
              <a:rPr lang="en-AU" sz="3000" b="1" i="1" dirty="0">
                <a:solidFill>
                  <a:srgbClr val="141AFF"/>
                </a:solidFill>
                <a:effectLst/>
                <a:ea typeface="Calibri" panose="020F0502020204030204" pitchFamily="34" charset="0"/>
                <a:cs typeface="Arial" panose="020B0604020202020204" pitchFamily="34" charset="0"/>
              </a:rPr>
              <a:t>Mean = 65%</a:t>
            </a:r>
          </a:p>
        </p:txBody>
      </p:sp>
      <p:sp>
        <p:nvSpPr>
          <p:cNvPr id="12" name="Line Callout 1 11">
            <a:extLst>
              <a:ext uri="{FF2B5EF4-FFF2-40B4-BE49-F238E27FC236}">
                <a16:creationId xmlns:a16="http://schemas.microsoft.com/office/drawing/2014/main" id="{A4C5B7B6-1596-9175-8C86-856AE91C0B96}"/>
              </a:ext>
            </a:extLst>
          </p:cNvPr>
          <p:cNvSpPr/>
          <p:nvPr/>
        </p:nvSpPr>
        <p:spPr>
          <a:xfrm flipH="1">
            <a:off x="5556812" y="712210"/>
            <a:ext cx="1617943" cy="479138"/>
          </a:xfrm>
          <a:prstGeom prst="borderCallout1">
            <a:avLst>
              <a:gd name="adj1" fmla="val 33816"/>
              <a:gd name="adj2" fmla="val 106803"/>
              <a:gd name="adj3" fmla="val 221052"/>
              <a:gd name="adj4" fmla="val 152910"/>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2 marks</a:t>
            </a:r>
          </a:p>
        </p:txBody>
      </p:sp>
      <p:sp>
        <p:nvSpPr>
          <p:cNvPr id="15" name="Line Callout 1 14">
            <a:extLst>
              <a:ext uri="{FF2B5EF4-FFF2-40B4-BE49-F238E27FC236}">
                <a16:creationId xmlns:a16="http://schemas.microsoft.com/office/drawing/2014/main" id="{42B6440B-3F7F-66CF-F833-4DBACF5B9669}"/>
              </a:ext>
            </a:extLst>
          </p:cNvPr>
          <p:cNvSpPr/>
          <p:nvPr/>
        </p:nvSpPr>
        <p:spPr>
          <a:xfrm flipH="1">
            <a:off x="9661358" y="3429000"/>
            <a:ext cx="1949114" cy="479138"/>
          </a:xfrm>
          <a:prstGeom prst="borderCallout1">
            <a:avLst>
              <a:gd name="adj1" fmla="val -20822"/>
              <a:gd name="adj2" fmla="val 55974"/>
              <a:gd name="adj3" fmla="val -283920"/>
              <a:gd name="adj4" fmla="val 63499"/>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3 x 2 marks</a:t>
            </a:r>
          </a:p>
        </p:txBody>
      </p:sp>
      <p:sp>
        <p:nvSpPr>
          <p:cNvPr id="16" name="TextBox 15">
            <a:extLst>
              <a:ext uri="{FF2B5EF4-FFF2-40B4-BE49-F238E27FC236}">
                <a16:creationId xmlns:a16="http://schemas.microsoft.com/office/drawing/2014/main" id="{753051B8-9C55-EE00-D796-72F734102A33}"/>
              </a:ext>
            </a:extLst>
          </p:cNvPr>
          <p:cNvSpPr txBox="1"/>
          <p:nvPr/>
        </p:nvSpPr>
        <p:spPr>
          <a:xfrm>
            <a:off x="1381824" y="3864918"/>
            <a:ext cx="10166713" cy="2400657"/>
          </a:xfrm>
          <a:prstGeom prst="rect">
            <a:avLst/>
          </a:prstGeom>
          <a:noFill/>
        </p:spPr>
        <p:txBody>
          <a:bodyPr wrap="square" rtlCol="0">
            <a:spAutoFit/>
          </a:bodyPr>
          <a:lstStyle/>
          <a:p>
            <a:pPr marL="357188" indent="-357188">
              <a:spcBef>
                <a:spcPts val="600"/>
              </a:spcBef>
              <a:spcAft>
                <a:spcPts val="0"/>
              </a:spcAft>
              <a:buFont typeface="Arial" panose="020B0604020202020204" pitchFamily="34" charset="0"/>
              <a:buChar char="•"/>
            </a:pPr>
            <a:r>
              <a:rPr lang="en-US" sz="2800" b="1" i="1" dirty="0">
                <a:solidFill>
                  <a:srgbClr val="C00000"/>
                </a:solidFill>
                <a:latin typeface="+mn-lt"/>
              </a:rPr>
              <a:t>Generally well answered</a:t>
            </a:r>
          </a:p>
          <a:p>
            <a:pPr marL="357188" indent="-357188">
              <a:spcBef>
                <a:spcPts val="600"/>
              </a:spcBef>
              <a:spcAft>
                <a:spcPts val="0"/>
              </a:spcAft>
              <a:buFont typeface="Arial" panose="020B0604020202020204" pitchFamily="34" charset="0"/>
              <a:buChar char="•"/>
            </a:pPr>
            <a:r>
              <a:rPr lang="en-US" sz="2800" b="1" i="1" dirty="0">
                <a:solidFill>
                  <a:srgbClr val="141AFF"/>
                </a:solidFill>
                <a:latin typeface="+mn-lt"/>
              </a:rPr>
              <a:t>3 circumstances – </a:t>
            </a:r>
            <a:r>
              <a:rPr lang="en-US" sz="2800" i="1" dirty="0">
                <a:solidFill>
                  <a:srgbClr val="141AFF"/>
                </a:solidFill>
                <a:latin typeface="+mn-lt"/>
              </a:rPr>
              <a:t>either relate to achieving the three key </a:t>
            </a:r>
            <a:r>
              <a:rPr lang="en-US" sz="2800" i="1" dirty="0" err="1">
                <a:solidFill>
                  <a:srgbClr val="141AFF"/>
                </a:solidFill>
                <a:latin typeface="+mn-lt"/>
              </a:rPr>
              <a:t>obiectives</a:t>
            </a:r>
            <a:r>
              <a:rPr lang="en-US" sz="2800" i="1" dirty="0">
                <a:solidFill>
                  <a:srgbClr val="141AFF"/>
                </a:solidFill>
                <a:latin typeface="+mn-lt"/>
              </a:rPr>
              <a:t> –  </a:t>
            </a:r>
            <a:r>
              <a:rPr lang="en-US" sz="2800" b="1" i="1" dirty="0">
                <a:solidFill>
                  <a:srgbClr val="B50082"/>
                </a:solidFill>
                <a:latin typeface="+mn-lt"/>
              </a:rPr>
              <a:t>price stability, full employment &amp; economic growth</a:t>
            </a:r>
          </a:p>
          <a:p>
            <a:pPr marL="357188" indent="-357188">
              <a:spcBef>
                <a:spcPts val="600"/>
              </a:spcBef>
              <a:spcAft>
                <a:spcPts val="0"/>
              </a:spcAft>
              <a:buFont typeface="Arial" panose="020B0604020202020204" pitchFamily="34" charset="0"/>
              <a:buChar char="•"/>
            </a:pPr>
            <a:r>
              <a:rPr lang="en-US" sz="2800" b="1" i="1" dirty="0">
                <a:solidFill>
                  <a:srgbClr val="141AFF"/>
                </a:solidFill>
                <a:latin typeface="+mn-lt"/>
              </a:rPr>
              <a:t>3 circumstances – </a:t>
            </a:r>
            <a:r>
              <a:rPr lang="en-US" sz="2800" i="1" dirty="0">
                <a:solidFill>
                  <a:srgbClr val="141AFF"/>
                </a:solidFill>
                <a:latin typeface="+mn-lt"/>
              </a:rPr>
              <a:t>or relate to different stances </a:t>
            </a:r>
            <a:r>
              <a:rPr lang="en-US" sz="2800" b="1" i="1" dirty="0">
                <a:solidFill>
                  <a:srgbClr val="141AFF"/>
                </a:solidFill>
                <a:latin typeface="+mn-lt"/>
              </a:rPr>
              <a:t>– </a:t>
            </a:r>
            <a:r>
              <a:rPr lang="en-US" sz="2800" b="1" i="1" dirty="0">
                <a:solidFill>
                  <a:srgbClr val="B50082"/>
                </a:solidFill>
                <a:latin typeface="+mn-lt"/>
              </a:rPr>
              <a:t>expansionary, contractionary or neutral</a:t>
            </a:r>
          </a:p>
        </p:txBody>
      </p:sp>
    </p:spTree>
    <p:extLst>
      <p:ext uri="{BB962C8B-B14F-4D97-AF65-F5344CB8AC3E}">
        <p14:creationId xmlns:p14="http://schemas.microsoft.com/office/powerpoint/2010/main" val="195436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E3F8-4FF8-567F-3404-C68F480BCE9A}"/>
            </a:ext>
          </a:extLst>
        </p:cNvPr>
        <p:cNvGrpSpPr/>
        <p:nvPr/>
      </p:nvGrpSpPr>
      <p:grpSpPr>
        <a:xfrm>
          <a:off x="0" y="0"/>
          <a:ext cx="0" cy="0"/>
          <a:chOff x="0" y="0"/>
          <a:chExt cx="0" cy="0"/>
        </a:xfrm>
      </p:grpSpPr>
      <p:sp>
        <p:nvSpPr>
          <p:cNvPr id="35842" name="Title 1">
            <a:extLst>
              <a:ext uri="{FF2B5EF4-FFF2-40B4-BE49-F238E27FC236}">
                <a16:creationId xmlns:a16="http://schemas.microsoft.com/office/drawing/2014/main" id="{423B9025-50B8-4365-693B-C41E81F6932D}"/>
              </a:ext>
            </a:extLst>
          </p:cNvPr>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a:extLst>
              <a:ext uri="{FF2B5EF4-FFF2-40B4-BE49-F238E27FC236}">
                <a16:creationId xmlns:a16="http://schemas.microsoft.com/office/drawing/2014/main" id="{99B84BD9-D02A-69CA-A4ED-06E85CF2B449}"/>
              </a:ext>
            </a:extLst>
          </p:cNvPr>
          <p:cNvSpPr>
            <a:spLocks noGrp="1"/>
          </p:cNvSpPr>
          <p:nvPr>
            <p:ph idx="1"/>
          </p:nvPr>
        </p:nvSpPr>
        <p:spPr>
          <a:xfrm>
            <a:off x="1035173" y="1030516"/>
            <a:ext cx="10683433" cy="2254106"/>
          </a:xfrm>
        </p:spPr>
        <p:txBody>
          <a:bodyPr/>
          <a:lstStyle/>
          <a:p>
            <a:pPr marL="541338" indent="-541338">
              <a:buNone/>
            </a:pPr>
            <a:r>
              <a:rPr lang="en-AU" sz="3000" b="1" dirty="0"/>
              <a:t>Unit 3  Question 30</a:t>
            </a:r>
          </a:p>
          <a:p>
            <a:pPr marL="669925" indent="-669925">
              <a:buNone/>
            </a:pPr>
            <a:r>
              <a:rPr lang="en-AU" sz="3000" dirty="0"/>
              <a:t>(b) 	</a:t>
            </a:r>
            <a:r>
              <a:rPr lang="en-AU" sz="3000" dirty="0">
                <a:effectLst/>
                <a:ea typeface="Calibri" panose="020F0502020204030204" pitchFamily="34" charset="0"/>
                <a:cs typeface="Arial" panose="020B0604020202020204" pitchFamily="34" charset="0"/>
              </a:rPr>
              <a:t>Using an aggregate expenditure (AE) model, analyse the impact of rising interest rates on output and expenditure in the Australian economy.	(12 marks)    </a:t>
            </a:r>
            <a:r>
              <a:rPr lang="en-AU" sz="3000" b="1" i="1" dirty="0">
                <a:solidFill>
                  <a:srgbClr val="141AFF"/>
                </a:solidFill>
                <a:effectLst/>
                <a:ea typeface="Calibri" panose="020F0502020204030204" pitchFamily="34" charset="0"/>
                <a:cs typeface="Arial" panose="020B0604020202020204" pitchFamily="34" charset="0"/>
              </a:rPr>
              <a:t>Mean = 45%</a:t>
            </a:r>
          </a:p>
        </p:txBody>
      </p:sp>
      <p:sp>
        <p:nvSpPr>
          <p:cNvPr id="12" name="Line Callout 1 11">
            <a:extLst>
              <a:ext uri="{FF2B5EF4-FFF2-40B4-BE49-F238E27FC236}">
                <a16:creationId xmlns:a16="http://schemas.microsoft.com/office/drawing/2014/main" id="{1AD4C9ED-5585-FAEB-D3B5-2CC4EBA27135}"/>
              </a:ext>
            </a:extLst>
          </p:cNvPr>
          <p:cNvSpPr/>
          <p:nvPr/>
        </p:nvSpPr>
        <p:spPr>
          <a:xfrm flipH="1">
            <a:off x="5556812" y="712210"/>
            <a:ext cx="1617943" cy="479138"/>
          </a:xfrm>
          <a:prstGeom prst="borderCallout1">
            <a:avLst>
              <a:gd name="adj1" fmla="val 33816"/>
              <a:gd name="adj2" fmla="val 106803"/>
              <a:gd name="adj3" fmla="val 221052"/>
              <a:gd name="adj4" fmla="val 152910"/>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2 marks</a:t>
            </a:r>
          </a:p>
        </p:txBody>
      </p:sp>
      <p:sp>
        <p:nvSpPr>
          <p:cNvPr id="15" name="Line Callout 1 14">
            <a:extLst>
              <a:ext uri="{FF2B5EF4-FFF2-40B4-BE49-F238E27FC236}">
                <a16:creationId xmlns:a16="http://schemas.microsoft.com/office/drawing/2014/main" id="{2D79084C-3C86-3E76-51C7-50045AD39965}"/>
              </a:ext>
            </a:extLst>
          </p:cNvPr>
          <p:cNvSpPr/>
          <p:nvPr/>
        </p:nvSpPr>
        <p:spPr>
          <a:xfrm flipH="1">
            <a:off x="9809961" y="2647874"/>
            <a:ext cx="1949114" cy="479138"/>
          </a:xfrm>
          <a:prstGeom prst="borderCallout1">
            <a:avLst>
              <a:gd name="adj1" fmla="val -20822"/>
              <a:gd name="adj2" fmla="val 55974"/>
              <a:gd name="adj3" fmla="val -123211"/>
              <a:gd name="adj4" fmla="val 108561"/>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10marks</a:t>
            </a:r>
          </a:p>
        </p:txBody>
      </p:sp>
      <p:sp>
        <p:nvSpPr>
          <p:cNvPr id="16" name="TextBox 15">
            <a:extLst>
              <a:ext uri="{FF2B5EF4-FFF2-40B4-BE49-F238E27FC236}">
                <a16:creationId xmlns:a16="http://schemas.microsoft.com/office/drawing/2014/main" id="{84F3F43C-D6EF-FA1C-38AE-AB87B2F08A84}"/>
              </a:ext>
            </a:extLst>
          </p:cNvPr>
          <p:cNvSpPr txBox="1"/>
          <p:nvPr/>
        </p:nvSpPr>
        <p:spPr>
          <a:xfrm>
            <a:off x="1476543" y="3259360"/>
            <a:ext cx="9307975" cy="3365024"/>
          </a:xfrm>
          <a:prstGeom prst="rect">
            <a:avLst/>
          </a:prstGeom>
          <a:noFill/>
        </p:spPr>
        <p:txBody>
          <a:bodyPr wrap="square" rtlCol="0">
            <a:spAutoFit/>
          </a:bodyPr>
          <a:lstStyle/>
          <a:p>
            <a:pPr marL="357188" indent="-357188">
              <a:spcBef>
                <a:spcPts val="400"/>
              </a:spcBef>
              <a:spcAft>
                <a:spcPts val="0"/>
              </a:spcAft>
              <a:buFont typeface="Arial" panose="020B0604020202020204" pitchFamily="34" charset="0"/>
              <a:buChar char="•"/>
            </a:pPr>
            <a:r>
              <a:rPr lang="en-US" sz="2800" i="1" dirty="0">
                <a:solidFill>
                  <a:srgbClr val="C00000"/>
                </a:solidFill>
                <a:latin typeface="+mn-lt"/>
              </a:rPr>
              <a:t>Note 10 marks allocated to </a:t>
            </a:r>
            <a:r>
              <a:rPr lang="en-US" sz="2800" i="1" dirty="0" err="1">
                <a:solidFill>
                  <a:srgbClr val="C00000"/>
                </a:solidFill>
                <a:latin typeface="+mn-lt"/>
              </a:rPr>
              <a:t>analysing</a:t>
            </a:r>
            <a:r>
              <a:rPr lang="en-US" sz="2800" i="1" dirty="0">
                <a:solidFill>
                  <a:srgbClr val="C00000"/>
                </a:solidFill>
                <a:latin typeface="+mn-lt"/>
              </a:rPr>
              <a:t> the impact on both output and expenditure</a:t>
            </a:r>
          </a:p>
          <a:p>
            <a:pPr marL="357188" indent="-357188">
              <a:spcBef>
                <a:spcPts val="400"/>
              </a:spcBef>
              <a:spcAft>
                <a:spcPts val="0"/>
              </a:spcAft>
              <a:buFont typeface="Arial" panose="020B0604020202020204" pitchFamily="34" charset="0"/>
              <a:buChar char="•"/>
            </a:pPr>
            <a:r>
              <a:rPr lang="en-US" sz="2800" i="1" dirty="0">
                <a:solidFill>
                  <a:srgbClr val="C00000"/>
                </a:solidFill>
                <a:latin typeface="+mn-lt"/>
              </a:rPr>
              <a:t>Most students only achieved a mark of </a:t>
            </a:r>
            <a:r>
              <a:rPr lang="en-US" sz="2800" b="1" i="1" dirty="0">
                <a:solidFill>
                  <a:srgbClr val="C00000"/>
                </a:solidFill>
                <a:latin typeface="+mn-lt"/>
              </a:rPr>
              <a:t>3/10</a:t>
            </a:r>
            <a:r>
              <a:rPr lang="en-US" sz="2800" i="1" dirty="0">
                <a:solidFill>
                  <a:srgbClr val="C00000"/>
                </a:solidFill>
                <a:latin typeface="+mn-lt"/>
              </a:rPr>
              <a:t>!</a:t>
            </a:r>
          </a:p>
          <a:p>
            <a:pPr marL="357188" indent="-357188">
              <a:spcBef>
                <a:spcPts val="400"/>
              </a:spcBef>
              <a:spcAft>
                <a:spcPts val="0"/>
              </a:spcAft>
              <a:buFont typeface="Arial" panose="020B0604020202020204" pitchFamily="34" charset="0"/>
              <a:buChar char="•"/>
            </a:pPr>
            <a:r>
              <a:rPr lang="en-US" sz="2800" i="1" dirty="0">
                <a:solidFill>
                  <a:srgbClr val="C00000"/>
                </a:solidFill>
                <a:latin typeface="+mn-lt"/>
              </a:rPr>
              <a:t>Must refer to </a:t>
            </a:r>
          </a:p>
          <a:p>
            <a:pPr marL="814388" lvl="1" indent="-357188">
              <a:spcBef>
                <a:spcPts val="400"/>
              </a:spcBef>
              <a:spcAft>
                <a:spcPts val="0"/>
              </a:spcAft>
              <a:buFont typeface="Arial" panose="020B0604020202020204" pitchFamily="34" charset="0"/>
              <a:buChar char="•"/>
            </a:pPr>
            <a:r>
              <a:rPr lang="en-US" sz="2800" b="1" i="1" dirty="0">
                <a:solidFill>
                  <a:srgbClr val="141AFF"/>
                </a:solidFill>
                <a:latin typeface="+mn-lt"/>
              </a:rPr>
              <a:t>both output &amp; expenditure</a:t>
            </a:r>
          </a:p>
          <a:p>
            <a:pPr marL="814388" lvl="1" indent="-357188">
              <a:spcBef>
                <a:spcPts val="400"/>
              </a:spcBef>
              <a:spcAft>
                <a:spcPts val="0"/>
              </a:spcAft>
              <a:buFont typeface="Arial" panose="020B0604020202020204" pitchFamily="34" charset="0"/>
              <a:buChar char="•"/>
            </a:pPr>
            <a:r>
              <a:rPr lang="en-US" sz="2800" b="1" i="1" dirty="0">
                <a:solidFill>
                  <a:srgbClr val="141AFF"/>
                </a:solidFill>
                <a:latin typeface="+mn-lt"/>
              </a:rPr>
              <a:t>the multiplier</a:t>
            </a:r>
          </a:p>
          <a:p>
            <a:pPr marL="814388" lvl="1" indent="-357188">
              <a:spcBef>
                <a:spcPts val="400"/>
              </a:spcBef>
              <a:spcAft>
                <a:spcPts val="0"/>
              </a:spcAft>
              <a:buFont typeface="Arial" panose="020B0604020202020204" pitchFamily="34" charset="0"/>
              <a:buChar char="•"/>
            </a:pPr>
            <a:r>
              <a:rPr lang="en-US" sz="2800" b="1" i="1" dirty="0">
                <a:solidFill>
                  <a:srgbClr val="141AFF"/>
                </a:solidFill>
                <a:latin typeface="+mn-lt"/>
              </a:rPr>
              <a:t>the channels of the transmission mechanism</a:t>
            </a:r>
          </a:p>
        </p:txBody>
      </p:sp>
      <p:pic>
        <p:nvPicPr>
          <p:cNvPr id="2" name="Picture 1" descr="http://www.usdl.info/uploads/img51263a0c19dd2.gif">
            <a:extLst>
              <a:ext uri="{FF2B5EF4-FFF2-40B4-BE49-F238E27FC236}">
                <a16:creationId xmlns:a16="http://schemas.microsoft.com/office/drawing/2014/main" id="{7FEAF1C6-710B-2B13-CA1C-07FCD7914C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03568" y="137182"/>
            <a:ext cx="1617943" cy="1117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53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checkerboard(across)">
                                      <p:cBhvr>
                                        <p:cTn id="7" dur="500"/>
                                        <p:tgtEl>
                                          <p:spTgt spid="1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checkerboard(across)">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checkerboard(across)">
                                      <p:cBhvr>
                                        <p:cTn id="1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5B232-1642-2526-60AC-86C60C79C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29390-19A9-2774-FBCA-E4F12A0D3292}"/>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Exam Structure</a:t>
            </a:r>
          </a:p>
        </p:txBody>
      </p:sp>
      <p:sp>
        <p:nvSpPr>
          <p:cNvPr id="3" name="Content Placeholder 2">
            <a:extLst>
              <a:ext uri="{FF2B5EF4-FFF2-40B4-BE49-F238E27FC236}">
                <a16:creationId xmlns:a16="http://schemas.microsoft.com/office/drawing/2014/main" id="{E820DE21-C22F-AFFE-725B-C72BFA36AC2D}"/>
              </a:ext>
            </a:extLst>
          </p:cNvPr>
          <p:cNvSpPr>
            <a:spLocks noGrp="1"/>
          </p:cNvSpPr>
          <p:nvPr>
            <p:ph idx="1"/>
          </p:nvPr>
        </p:nvSpPr>
        <p:spPr>
          <a:xfrm>
            <a:off x="1082842" y="1275347"/>
            <a:ext cx="9998241" cy="4860758"/>
          </a:xfrm>
        </p:spPr>
        <p:txBody>
          <a:bodyPr/>
          <a:lstStyle/>
          <a:p>
            <a:pPr marL="0" indent="0">
              <a:buNone/>
            </a:pPr>
            <a:r>
              <a:rPr lang="en-AU" b="1" i="1" kern="1800" dirty="0">
                <a:solidFill>
                  <a:srgbClr val="141AFF"/>
                </a:solidFill>
                <a:effectLst/>
                <a:ea typeface="Times New Roman" panose="02020603050405020304" pitchFamily="18" charset="0"/>
                <a:cs typeface="Arial" panose="020B0604020202020204" pitchFamily="34" charset="0"/>
              </a:rPr>
              <a:t>Section 1   Multiple choice – 20 questions (20 marks)</a:t>
            </a:r>
          </a:p>
          <a:p>
            <a:pPr marL="0" indent="0">
              <a:buNone/>
            </a:pPr>
            <a:r>
              <a:rPr lang="en-AU" b="1" i="1" kern="1800" dirty="0">
                <a:solidFill>
                  <a:srgbClr val="141AFF"/>
                </a:solidFill>
                <a:ea typeface="Times New Roman" panose="02020603050405020304" pitchFamily="18" charset="0"/>
                <a:cs typeface="Arial" panose="020B0604020202020204" pitchFamily="34" charset="0"/>
              </a:rPr>
              <a:t>Section 2   Data Interpretation – 4 questions (50 marks)</a:t>
            </a:r>
            <a:endParaRPr lang="en-AU" dirty="0">
              <a:effectLst/>
              <a:ea typeface="Times New Roman" panose="02020603050405020304" pitchFamily="18" charset="0"/>
              <a:cs typeface="Arial" panose="020B0604020202020204" pitchFamily="34" charset="0"/>
            </a:endParaRPr>
          </a:p>
          <a:p>
            <a:pPr marL="0" indent="0">
              <a:buNone/>
            </a:pPr>
            <a:r>
              <a:rPr lang="en-US" dirty="0">
                <a:cs typeface="Arial" panose="020B0604020202020204" pitchFamily="34" charset="0"/>
              </a:rPr>
              <a:t>	</a:t>
            </a:r>
            <a:r>
              <a:rPr lang="en-US" sz="3000" i="1" dirty="0">
                <a:cs typeface="Arial" panose="020B0604020202020204" pitchFamily="34" charset="0"/>
              </a:rPr>
              <a:t>Unit 3 – answer 2 questions (25 marks)</a:t>
            </a:r>
          </a:p>
          <a:p>
            <a:pPr marL="0" indent="0">
              <a:buNone/>
            </a:pPr>
            <a:r>
              <a:rPr lang="en-US" sz="3000" i="1" dirty="0">
                <a:cs typeface="Arial" panose="020B0604020202020204" pitchFamily="34" charset="0"/>
              </a:rPr>
              <a:t>	Unit 4 – answer 2 questions (25 marks)</a:t>
            </a:r>
          </a:p>
          <a:p>
            <a:pPr marL="0" indent="0">
              <a:buNone/>
            </a:pPr>
            <a:r>
              <a:rPr lang="en-AU" b="1" i="1" kern="1800" dirty="0">
                <a:solidFill>
                  <a:srgbClr val="141AFF"/>
                </a:solidFill>
                <a:ea typeface="Times New Roman" panose="02020603050405020304" pitchFamily="18" charset="0"/>
                <a:cs typeface="Arial" panose="020B0604020202020204" pitchFamily="34" charset="0"/>
              </a:rPr>
              <a:t>Section 3   Extended Answer – 2 questions (30 marks)</a:t>
            </a:r>
          </a:p>
          <a:p>
            <a:pPr marL="0" indent="0">
              <a:buNone/>
            </a:pPr>
            <a:r>
              <a:rPr lang="en-AU" b="1" i="1" kern="1800" dirty="0">
                <a:solidFill>
                  <a:srgbClr val="141AFF"/>
                </a:solidFill>
                <a:effectLst/>
                <a:ea typeface="Times New Roman" panose="02020603050405020304" pitchFamily="18" charset="0"/>
                <a:cs typeface="Arial" panose="020B0604020202020204" pitchFamily="34" charset="0"/>
              </a:rPr>
              <a:t>	</a:t>
            </a:r>
            <a:r>
              <a:rPr lang="en-US" sz="3200" i="1" dirty="0">
                <a:cs typeface="Arial" panose="020B0604020202020204" pitchFamily="34" charset="0"/>
              </a:rPr>
              <a:t>Unit 3 – answer 1 from choice of 2 questions (15 marks)</a:t>
            </a:r>
          </a:p>
          <a:p>
            <a:pPr marL="0" indent="0">
              <a:buNone/>
            </a:pPr>
            <a:r>
              <a:rPr lang="en-US" sz="3200" i="1" dirty="0">
                <a:cs typeface="Arial" panose="020B0604020202020204" pitchFamily="34" charset="0"/>
              </a:rPr>
              <a:t>	Unit 4 – answer 1 from choice of 2 questions (15 marks)</a:t>
            </a:r>
          </a:p>
          <a:p>
            <a:pPr marL="0" indent="0">
              <a:buNone/>
            </a:pPr>
            <a:r>
              <a:rPr lang="en-US" i="1" dirty="0">
                <a:effectLst/>
                <a:ea typeface="Times New Roman" panose="02020603050405020304" pitchFamily="18" charset="0"/>
                <a:cs typeface="Arial" panose="020B0604020202020204" pitchFamily="34" charset="0"/>
              </a:rPr>
              <a:t>Effect on </a:t>
            </a:r>
            <a:r>
              <a:rPr lang="en-US" i="1" dirty="0">
                <a:ea typeface="Times New Roman" panose="02020603050405020304" pitchFamily="18" charset="0"/>
                <a:cs typeface="Arial" panose="020B0604020202020204" pitchFamily="34" charset="0"/>
              </a:rPr>
              <a:t>student performance?</a:t>
            </a:r>
            <a:endParaRPr lang="en-AU" dirty="0">
              <a:effectLst/>
              <a:ea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42A3354D-5F6D-B84D-8511-BBDA1D6A357F}"/>
              </a:ext>
            </a:extLst>
          </p:cNvPr>
          <p:cNvSpPr/>
          <p:nvPr/>
        </p:nvSpPr>
        <p:spPr>
          <a:xfrm>
            <a:off x="3657296" y="5968658"/>
            <a:ext cx="4283545" cy="523220"/>
          </a:xfrm>
          <a:prstGeom prst="rect">
            <a:avLst/>
          </a:prstGeom>
        </p:spPr>
        <p:txBody>
          <a:bodyPr wrap="none">
            <a:spAutoFit/>
          </a:bodyPr>
          <a:lstStyle/>
          <a:p>
            <a:r>
              <a:rPr lang="en-AU" sz="2800" b="1" i="1" dirty="0">
                <a:solidFill>
                  <a:srgbClr val="FF0000"/>
                </a:solidFill>
              </a:rPr>
              <a:t>Expected mean: 60-65%</a:t>
            </a:r>
            <a:endParaRPr lang="en-US" sz="2800" dirty="0"/>
          </a:p>
        </p:txBody>
      </p:sp>
    </p:spTree>
    <p:extLst>
      <p:ext uri="{BB962C8B-B14F-4D97-AF65-F5344CB8AC3E}">
        <p14:creationId xmlns:p14="http://schemas.microsoft.com/office/powerpoint/2010/main" val="42205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9566B-D4F8-0E58-12E2-4E58CA61C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69A19-54A6-65F2-54C7-21F7AD198874}"/>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Section 3 Questions</a:t>
            </a:r>
          </a:p>
        </p:txBody>
      </p:sp>
      <p:sp>
        <p:nvSpPr>
          <p:cNvPr id="3" name="Content Placeholder 2">
            <a:extLst>
              <a:ext uri="{FF2B5EF4-FFF2-40B4-BE49-F238E27FC236}">
                <a16:creationId xmlns:a16="http://schemas.microsoft.com/office/drawing/2014/main" id="{4EF21D46-52CF-C505-F15E-DAE711C1531C}"/>
              </a:ext>
            </a:extLst>
          </p:cNvPr>
          <p:cNvSpPr>
            <a:spLocks noGrp="1"/>
          </p:cNvSpPr>
          <p:nvPr>
            <p:ph idx="1"/>
          </p:nvPr>
        </p:nvSpPr>
        <p:spPr>
          <a:xfrm>
            <a:off x="1082842" y="1275346"/>
            <a:ext cx="9998241" cy="4949184"/>
          </a:xfrm>
        </p:spPr>
        <p:txBody>
          <a:bodyPr/>
          <a:lstStyle/>
          <a:p>
            <a:pPr marL="360363" marR="68580" indent="-360363">
              <a:lnSpc>
                <a:spcPct val="115000"/>
              </a:lnSpc>
              <a:spcBef>
                <a:spcPts val="400"/>
              </a:spcBef>
              <a:spcAft>
                <a:spcPts val="400"/>
              </a:spcAft>
            </a:pPr>
            <a:r>
              <a:rPr lang="en-AU" sz="3000" dirty="0">
                <a:effectLst/>
                <a:latin typeface="Calibri" panose="020F0502020204030204" pitchFamily="34" charset="0"/>
                <a:ea typeface="Times New Roman" panose="02020603050405020304" pitchFamily="18" charset="0"/>
                <a:cs typeface="Arial" panose="020B0604020202020204" pitchFamily="34" charset="0"/>
              </a:rPr>
              <a:t>Each question is of equal value and in the form of an extended answer.</a:t>
            </a:r>
            <a:endParaRPr lang="en-AU" sz="3000" dirty="0">
              <a:effectLst/>
              <a:latin typeface="Calibri" panose="020F0502020204030204" pitchFamily="34" charset="0"/>
              <a:ea typeface="MS PGothic" panose="020B0600070205080204" pitchFamily="34" charset="-128"/>
              <a:cs typeface="Noto Sans Chakma" panose="020B0502040504020204" pitchFamily="34" charset="0"/>
            </a:endParaRPr>
          </a:p>
          <a:p>
            <a:pPr marL="360363" marR="68580" indent="-360363">
              <a:lnSpc>
                <a:spcPct val="115000"/>
              </a:lnSpc>
              <a:spcBef>
                <a:spcPts val="400"/>
              </a:spcBef>
              <a:spcAft>
                <a:spcPts val="400"/>
              </a:spcAft>
            </a:pPr>
            <a:r>
              <a:rPr lang="en-AU" sz="3000" dirty="0">
                <a:effectLst/>
                <a:latin typeface="Calibri" panose="020F0502020204030204" pitchFamily="34" charset="0"/>
                <a:ea typeface="Times New Roman" panose="02020603050405020304" pitchFamily="18" charset="0"/>
                <a:cs typeface="Arial" panose="020B0604020202020204" pitchFamily="34" charset="0"/>
              </a:rPr>
              <a:t>Questions can require the candidate to account for, assess, demonstrate, describe, discuss, evaluate and/or explain.</a:t>
            </a:r>
          </a:p>
          <a:p>
            <a:pPr marL="760413" marR="68580" lvl="1" indent="-360363">
              <a:lnSpc>
                <a:spcPct val="115000"/>
              </a:lnSpc>
              <a:spcBef>
                <a:spcPts val="400"/>
              </a:spcBef>
              <a:spcAft>
                <a:spcPts val="400"/>
              </a:spcAft>
            </a:pPr>
            <a:r>
              <a:rPr lang="en-AU" b="1" i="1" dirty="0">
                <a:solidFill>
                  <a:srgbClr val="B50082"/>
                </a:solidFill>
                <a:latin typeface="Calibri" panose="020F0502020204030204" pitchFamily="34" charset="0"/>
                <a:ea typeface="MS PGothic" panose="020B0600070205080204" pitchFamily="34" charset="-128"/>
                <a:cs typeface="Arial" panose="020B0604020202020204" pitchFamily="34" charset="0"/>
              </a:rPr>
              <a:t>Note: no outline or analyse</a:t>
            </a:r>
            <a:endParaRPr lang="en-AU" b="1" i="1" dirty="0">
              <a:solidFill>
                <a:srgbClr val="B50082"/>
              </a:solidFill>
              <a:effectLst/>
              <a:latin typeface="Calibri" panose="020F0502020204030204" pitchFamily="34" charset="0"/>
              <a:ea typeface="MS PGothic" panose="020B0600070205080204" pitchFamily="34" charset="-128"/>
              <a:cs typeface="Noto Sans Chakma" panose="020B0502040504020204" pitchFamily="34" charset="0"/>
            </a:endParaRPr>
          </a:p>
          <a:p>
            <a:pPr marL="360363" marR="68580" indent="-360363">
              <a:lnSpc>
                <a:spcPct val="115000"/>
              </a:lnSpc>
              <a:spcBef>
                <a:spcPts val="400"/>
              </a:spcBef>
              <a:spcAft>
                <a:spcPts val="400"/>
              </a:spcAft>
            </a:pPr>
            <a:r>
              <a:rPr lang="en-AU" sz="3000" dirty="0">
                <a:effectLst/>
                <a:latin typeface="Calibri" panose="020F0502020204030204" pitchFamily="34" charset="0"/>
                <a:ea typeface="Times New Roman" panose="02020603050405020304" pitchFamily="18" charset="0"/>
                <a:cs typeface="Arial" panose="020B0604020202020204" pitchFamily="34" charset="0"/>
              </a:rPr>
              <a:t>Questions can require the candidate to apply economic concepts, theories and/or models. </a:t>
            </a:r>
            <a:endParaRPr lang="en-AU" sz="3000" dirty="0">
              <a:effectLst/>
              <a:latin typeface="Calibri" panose="020F0502020204030204" pitchFamily="34" charset="0"/>
              <a:ea typeface="MS PGothic" panose="020B0600070205080204" pitchFamily="34" charset="-128"/>
              <a:cs typeface="Noto Sans Chakma" panose="020B0502040504020204" pitchFamily="34" charset="0"/>
            </a:endParaRPr>
          </a:p>
          <a:p>
            <a:pPr marL="360363" indent="-360363"/>
            <a:r>
              <a:rPr lang="en-AU" sz="3000" dirty="0">
                <a:effectLst/>
                <a:latin typeface="Calibri" panose="020F0502020204030204" pitchFamily="34" charset="0"/>
                <a:ea typeface="Times New Roman" panose="02020603050405020304" pitchFamily="18" charset="0"/>
                <a:cs typeface="Arial" panose="020B0604020202020204" pitchFamily="34" charset="0"/>
              </a:rPr>
              <a:t>The question may include stimulus material. </a:t>
            </a:r>
            <a:endParaRPr lang="en-AU" sz="3000" dirty="0"/>
          </a:p>
        </p:txBody>
      </p:sp>
    </p:spTree>
    <p:extLst>
      <p:ext uri="{BB962C8B-B14F-4D97-AF65-F5344CB8AC3E}">
        <p14:creationId xmlns:p14="http://schemas.microsoft.com/office/powerpoint/2010/main" val="3017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9566B-D4F8-0E58-12E2-4E58CA61C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69A19-54A6-65F2-54C7-21F7AD198874}"/>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Section 3 Questions</a:t>
            </a:r>
          </a:p>
        </p:txBody>
      </p:sp>
      <p:sp>
        <p:nvSpPr>
          <p:cNvPr id="3" name="Content Placeholder 2">
            <a:extLst>
              <a:ext uri="{FF2B5EF4-FFF2-40B4-BE49-F238E27FC236}">
                <a16:creationId xmlns:a16="http://schemas.microsoft.com/office/drawing/2014/main" id="{4EF21D46-52CF-C505-F15E-DAE711C1531C}"/>
              </a:ext>
            </a:extLst>
          </p:cNvPr>
          <p:cNvSpPr>
            <a:spLocks noGrp="1"/>
          </p:cNvSpPr>
          <p:nvPr>
            <p:ph idx="1"/>
          </p:nvPr>
        </p:nvSpPr>
        <p:spPr>
          <a:xfrm>
            <a:off x="1082842" y="1275346"/>
            <a:ext cx="9998241" cy="5233737"/>
          </a:xfrm>
        </p:spPr>
        <p:txBody>
          <a:bodyPr/>
          <a:lstStyle/>
          <a:p>
            <a:pPr marL="0" indent="0">
              <a:buNone/>
            </a:pPr>
            <a:r>
              <a:rPr lang="en-AU" b="1" i="1" kern="1800" dirty="0">
                <a:solidFill>
                  <a:srgbClr val="141AFF"/>
                </a:solidFill>
                <a:effectLst/>
                <a:ea typeface="Times New Roman" panose="02020603050405020304" pitchFamily="18" charset="0"/>
                <a:cs typeface="Arial" panose="020B0604020202020204" pitchFamily="34" charset="0"/>
              </a:rPr>
              <a:t>Unit 3 Sample Question (15 marks)</a:t>
            </a:r>
          </a:p>
          <a:p>
            <a:pPr marL="0" indent="0">
              <a:buNone/>
            </a:pPr>
            <a:r>
              <a:rPr lang="en-AU" sz="3000" i="1" dirty="0"/>
              <a:t>Explain the reasons why governments use protectionist policies and the impact that these</a:t>
            </a:r>
            <a:r>
              <a:rPr lang="en-AU" sz="3000" dirty="0"/>
              <a:t> </a:t>
            </a:r>
            <a:r>
              <a:rPr lang="en-AU" sz="3000" i="1" dirty="0"/>
              <a:t>policies have on the economy.</a:t>
            </a:r>
            <a:endParaRPr lang="en-AU" sz="3000" dirty="0"/>
          </a:p>
          <a:p>
            <a:pPr marL="0" indent="0">
              <a:buNone/>
            </a:pPr>
            <a:r>
              <a:rPr lang="en-AU" sz="3000" i="1" dirty="0"/>
              <a:t>In your response include:</a:t>
            </a:r>
            <a:endParaRPr lang="en-AU" sz="3000" dirty="0"/>
          </a:p>
          <a:p>
            <a:pPr>
              <a:spcBef>
                <a:spcPts val="0"/>
              </a:spcBef>
              <a:spcAft>
                <a:spcPts val="400"/>
              </a:spcAft>
            </a:pPr>
            <a:r>
              <a:rPr lang="en-AU" sz="3000" i="1" dirty="0"/>
              <a:t>a definition of protection</a:t>
            </a:r>
            <a:endParaRPr lang="en-AU" sz="3000" dirty="0"/>
          </a:p>
          <a:p>
            <a:pPr>
              <a:spcBef>
                <a:spcPts val="0"/>
              </a:spcBef>
              <a:spcAft>
                <a:spcPts val="400"/>
              </a:spcAft>
            </a:pPr>
            <a:r>
              <a:rPr lang="en-AU" sz="3000" i="1" dirty="0"/>
              <a:t>two arguments for trade protection</a:t>
            </a:r>
            <a:endParaRPr lang="en-AU" sz="3000" dirty="0"/>
          </a:p>
          <a:p>
            <a:pPr>
              <a:spcBef>
                <a:spcPts val="0"/>
              </a:spcBef>
              <a:spcAft>
                <a:spcPts val="400"/>
              </a:spcAft>
            </a:pPr>
            <a:r>
              <a:rPr lang="en-AU" sz="3000" i="1" dirty="0"/>
              <a:t>the impact of a subsidy on market efficiency and the macroeconomy</a:t>
            </a:r>
            <a:endParaRPr lang="en-AU" sz="3000" dirty="0"/>
          </a:p>
          <a:p>
            <a:pPr>
              <a:spcBef>
                <a:spcPts val="0"/>
              </a:spcBef>
              <a:spcAft>
                <a:spcPts val="400"/>
              </a:spcAft>
            </a:pPr>
            <a:r>
              <a:rPr lang="en-AU" sz="3000" i="1" dirty="0"/>
              <a:t>an appropriate economic model to demonstrate the impact of a subsidy on market efficiency</a:t>
            </a:r>
            <a:r>
              <a:rPr lang="en-AU" sz="3000" dirty="0"/>
              <a:t> </a:t>
            </a:r>
            <a:r>
              <a:rPr lang="en-AU" sz="3000" i="1" dirty="0"/>
              <a:t>and the macroeconomy.</a:t>
            </a:r>
            <a:endParaRPr lang="en-AU" sz="3000" dirty="0"/>
          </a:p>
        </p:txBody>
      </p:sp>
      <p:sp>
        <p:nvSpPr>
          <p:cNvPr id="4" name="TextBox 3">
            <a:extLst>
              <a:ext uri="{FF2B5EF4-FFF2-40B4-BE49-F238E27FC236}">
                <a16:creationId xmlns:a16="http://schemas.microsoft.com/office/drawing/2014/main" id="{85C254F0-AB1F-3A7C-C310-AA8180D7D3A4}"/>
              </a:ext>
            </a:extLst>
          </p:cNvPr>
          <p:cNvSpPr txBox="1"/>
          <p:nvPr/>
        </p:nvSpPr>
        <p:spPr>
          <a:xfrm rot="-1800000">
            <a:off x="3459230" y="3422640"/>
            <a:ext cx="4619824" cy="1077218"/>
          </a:xfrm>
          <a:prstGeom prst="rect">
            <a:avLst/>
          </a:prstGeom>
          <a:solidFill>
            <a:schemeClr val="bg1"/>
          </a:solidFill>
        </p:spPr>
        <p:txBody>
          <a:bodyPr wrap="square" rtlCol="0">
            <a:spAutoFit/>
          </a:bodyPr>
          <a:lstStyle/>
          <a:p>
            <a:r>
              <a:rPr lang="en-US" sz="3200" b="1" i="1" dirty="0">
                <a:solidFill>
                  <a:srgbClr val="B50082"/>
                </a:solidFill>
              </a:rPr>
              <a:t>Scaffolded questions will increase the mean</a:t>
            </a:r>
          </a:p>
        </p:txBody>
      </p:sp>
    </p:spTree>
    <p:extLst>
      <p:ext uri="{BB962C8B-B14F-4D97-AF65-F5344CB8AC3E}">
        <p14:creationId xmlns:p14="http://schemas.microsoft.com/office/powerpoint/2010/main" val="19720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9978-CB48-8140-95FC-301ECC6C814C}"/>
              </a:ext>
            </a:extLst>
          </p:cNvPr>
          <p:cNvSpPr>
            <a:spLocks noGrp="1"/>
          </p:cNvSpPr>
          <p:nvPr>
            <p:ph type="title"/>
          </p:nvPr>
        </p:nvSpPr>
        <p:spPr>
          <a:xfrm>
            <a:off x="1756596" y="551919"/>
            <a:ext cx="8313835" cy="1074911"/>
          </a:xfrm>
        </p:spPr>
        <p:txBody>
          <a:bodyPr>
            <a:noAutofit/>
          </a:bodyPr>
          <a:lstStyle/>
          <a:p>
            <a:r>
              <a:rPr lang="en-US" sz="4800" dirty="0">
                <a:latin typeface="Arial Black" panose="020B0604020202020204" pitchFamily="34" charset="0"/>
                <a:cs typeface="Arial Black" panose="020B0604020202020204" pitchFamily="34" charset="0"/>
              </a:rPr>
              <a:t>Unit 1/2 Teaching Slides</a:t>
            </a:r>
          </a:p>
        </p:txBody>
      </p:sp>
      <p:sp>
        <p:nvSpPr>
          <p:cNvPr id="3" name="Content Placeholder 2">
            <a:extLst>
              <a:ext uri="{FF2B5EF4-FFF2-40B4-BE49-F238E27FC236}">
                <a16:creationId xmlns:a16="http://schemas.microsoft.com/office/drawing/2014/main" id="{B5AD2024-A262-4845-8E4B-844A5600E86B}"/>
              </a:ext>
            </a:extLst>
          </p:cNvPr>
          <p:cNvSpPr>
            <a:spLocks noGrp="1"/>
          </p:cNvSpPr>
          <p:nvPr>
            <p:ph idx="1"/>
          </p:nvPr>
        </p:nvSpPr>
        <p:spPr>
          <a:xfrm>
            <a:off x="1371587" y="1949116"/>
            <a:ext cx="5871424" cy="3754448"/>
          </a:xfrm>
        </p:spPr>
        <p:txBody>
          <a:bodyPr>
            <a:normAutofit/>
          </a:bodyPr>
          <a:lstStyle/>
          <a:p>
            <a:pPr marL="457200" lvl="1" indent="0">
              <a:buClr>
                <a:srgbClr val="CEA060"/>
              </a:buClr>
              <a:buNone/>
            </a:pPr>
            <a:r>
              <a:rPr lang="en-US" sz="3200" b="1" i="1" dirty="0">
                <a:solidFill>
                  <a:srgbClr val="C00000"/>
                </a:solidFill>
                <a:latin typeface="Abadi" panose="020B0604020104020204" pitchFamily="34" charset="0"/>
                <a:cs typeface="Arial" panose="020B0604020202020204" pitchFamily="34" charset="0"/>
              </a:rPr>
              <a:t>Updated for the 8</a:t>
            </a:r>
            <a:r>
              <a:rPr lang="en-US" sz="3200" b="1" i="1" baseline="30000" dirty="0">
                <a:solidFill>
                  <a:srgbClr val="C00000"/>
                </a:solidFill>
                <a:latin typeface="Abadi" panose="020B0604020104020204" pitchFamily="34" charset="0"/>
                <a:cs typeface="Arial" panose="020B0604020202020204" pitchFamily="34" charset="0"/>
              </a:rPr>
              <a:t>th</a:t>
            </a:r>
            <a:r>
              <a:rPr lang="en-US" sz="3200" b="1" i="1" dirty="0">
                <a:solidFill>
                  <a:srgbClr val="C00000"/>
                </a:solidFill>
                <a:latin typeface="Abadi" panose="020B0604020104020204" pitchFamily="34" charset="0"/>
                <a:cs typeface="Arial" panose="020B0604020202020204" pitchFamily="34" charset="0"/>
              </a:rPr>
              <a:t> edition</a:t>
            </a:r>
          </a:p>
          <a:p>
            <a:pPr marL="457200" lvl="1" indent="0">
              <a:buClr>
                <a:srgbClr val="CEA060"/>
              </a:buClr>
              <a:buNone/>
            </a:pPr>
            <a:r>
              <a:rPr lang="en-US" sz="3200" b="1" i="1" dirty="0">
                <a:solidFill>
                  <a:srgbClr val="C00000"/>
                </a:solidFill>
                <a:latin typeface="Abadi" panose="020B0604020104020204" pitchFamily="34" charset="0"/>
                <a:cs typeface="Arial" panose="020B0604020202020204" pitchFamily="34" charset="0"/>
              </a:rPr>
              <a:t>$90 per set</a:t>
            </a:r>
          </a:p>
          <a:p>
            <a:pPr lvl="1">
              <a:buClr>
                <a:srgbClr val="CEA060"/>
              </a:buClr>
            </a:pPr>
            <a:r>
              <a:rPr lang="en-US" sz="3200" b="1" dirty="0">
                <a:solidFill>
                  <a:srgbClr val="141AFF"/>
                </a:solidFill>
                <a:latin typeface="Abadi" panose="020B0604020104020204" pitchFamily="34" charset="0"/>
                <a:cs typeface="Arial" panose="020B0604020202020204" pitchFamily="34" charset="0"/>
              </a:rPr>
              <a:t> Unit 1 – Microeconomics</a:t>
            </a:r>
          </a:p>
          <a:p>
            <a:pPr lvl="2">
              <a:buClr>
                <a:srgbClr val="CEA060"/>
              </a:buClr>
            </a:pPr>
            <a:r>
              <a:rPr lang="en-US" sz="3000" dirty="0">
                <a:latin typeface="Abadi" panose="020B0604020104020204" pitchFamily="34" charset="0"/>
                <a:cs typeface="Arial" panose="020B0604020202020204" pitchFamily="34" charset="0"/>
              </a:rPr>
              <a:t>  5 chapters</a:t>
            </a:r>
          </a:p>
          <a:p>
            <a:pPr lvl="1">
              <a:buClr>
                <a:srgbClr val="CEA060"/>
              </a:buClr>
            </a:pPr>
            <a:r>
              <a:rPr lang="en-US" sz="3200" b="1" dirty="0">
                <a:solidFill>
                  <a:srgbClr val="141AFF"/>
                </a:solidFill>
                <a:latin typeface="Abadi" panose="020B0604020104020204" pitchFamily="34" charset="0"/>
                <a:cs typeface="Arial" panose="020B0604020202020204" pitchFamily="34" charset="0"/>
              </a:rPr>
              <a:t> Unit 2 – Macroeconomics</a:t>
            </a:r>
          </a:p>
          <a:p>
            <a:pPr lvl="2">
              <a:buClr>
                <a:srgbClr val="CEA060"/>
              </a:buClr>
            </a:pPr>
            <a:r>
              <a:rPr lang="en-US" sz="3000" dirty="0">
                <a:latin typeface="Abadi" panose="020B0604020104020204" pitchFamily="34" charset="0"/>
                <a:cs typeface="Arial" panose="020B0604020202020204" pitchFamily="34" charset="0"/>
              </a:rPr>
              <a:t>  6 chapters</a:t>
            </a:r>
          </a:p>
        </p:txBody>
      </p:sp>
      <p:pic>
        <p:nvPicPr>
          <p:cNvPr id="28" name="Picture 27" descr="Glasses on top of a book">
            <a:extLst>
              <a:ext uri="{FF2B5EF4-FFF2-40B4-BE49-F238E27FC236}">
                <a16:creationId xmlns:a16="http://schemas.microsoft.com/office/drawing/2014/main" id="{6E48FABA-DFE0-418B-9BB6-3D7B8CE296A5}"/>
              </a:ext>
            </a:extLst>
          </p:cNvPr>
          <p:cNvPicPr>
            <a:picLocks noChangeAspect="1"/>
          </p:cNvPicPr>
          <p:nvPr/>
        </p:nvPicPr>
        <p:blipFill rotWithShape="1">
          <a:blip r:embed="rId2"/>
          <a:srcRect r="4971" b="-4"/>
          <a:stretch/>
        </p:blipFill>
        <p:spPr>
          <a:xfrm>
            <a:off x="7724114" y="3294343"/>
            <a:ext cx="3768466" cy="2627323"/>
          </a:xfrm>
          <a:prstGeom prst="rect">
            <a:avLst/>
          </a:prstGeom>
        </p:spPr>
      </p:pic>
      <p:pic>
        <p:nvPicPr>
          <p:cNvPr id="5" name="Picture 4" descr="Happy cartoon bee">
            <a:extLst>
              <a:ext uri="{FF2B5EF4-FFF2-40B4-BE49-F238E27FC236}">
                <a16:creationId xmlns:a16="http://schemas.microsoft.com/office/drawing/2014/main" id="{8DB88B0D-67EC-9DD6-C5AD-4351104B66DA}"/>
              </a:ext>
            </a:extLst>
          </p:cNvPr>
          <p:cNvPicPr>
            <a:picLocks noChangeAspect="1"/>
          </p:cNvPicPr>
          <p:nvPr/>
        </p:nvPicPr>
        <p:blipFill>
          <a:blip r:embed="rId3"/>
          <a:stretch>
            <a:fillRect/>
          </a:stretch>
        </p:blipFill>
        <p:spPr>
          <a:xfrm>
            <a:off x="8764715" y="1331143"/>
            <a:ext cx="1786819" cy="1963200"/>
          </a:xfrm>
          <a:prstGeom prst="rect">
            <a:avLst/>
          </a:prstGeom>
        </p:spPr>
      </p:pic>
    </p:spTree>
    <p:extLst>
      <p:ext uri="{BB962C8B-B14F-4D97-AF65-F5344CB8AC3E}">
        <p14:creationId xmlns:p14="http://schemas.microsoft.com/office/powerpoint/2010/main" val="2214198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65D04-C791-55A4-1FA1-8CBA294E4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0A955-29FF-D71F-2BAF-1383AC240CE7}"/>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Section 3 Questions</a:t>
            </a:r>
          </a:p>
        </p:txBody>
      </p:sp>
      <p:sp>
        <p:nvSpPr>
          <p:cNvPr id="3" name="Content Placeholder 2">
            <a:extLst>
              <a:ext uri="{FF2B5EF4-FFF2-40B4-BE49-F238E27FC236}">
                <a16:creationId xmlns:a16="http://schemas.microsoft.com/office/drawing/2014/main" id="{2B6F49B8-D22B-C340-9010-E5643927911B}"/>
              </a:ext>
            </a:extLst>
          </p:cNvPr>
          <p:cNvSpPr>
            <a:spLocks noGrp="1"/>
          </p:cNvSpPr>
          <p:nvPr>
            <p:ph idx="1"/>
          </p:nvPr>
        </p:nvSpPr>
        <p:spPr>
          <a:xfrm>
            <a:off x="1082842" y="1275346"/>
            <a:ext cx="9998241" cy="2755233"/>
          </a:xfrm>
        </p:spPr>
        <p:txBody>
          <a:bodyPr/>
          <a:lstStyle/>
          <a:p>
            <a:pPr marL="0" indent="0">
              <a:buNone/>
            </a:pPr>
            <a:r>
              <a:rPr lang="en-AU" b="1" i="1" kern="1800" dirty="0">
                <a:solidFill>
                  <a:srgbClr val="141AFF"/>
                </a:solidFill>
                <a:effectLst/>
                <a:ea typeface="Times New Roman" panose="02020603050405020304" pitchFamily="18" charset="0"/>
                <a:cs typeface="Arial" panose="020B0604020202020204" pitchFamily="34" charset="0"/>
              </a:rPr>
              <a:t>Unit 4 Sample Question (15 marks)</a:t>
            </a:r>
          </a:p>
          <a:p>
            <a:pPr>
              <a:spcBef>
                <a:spcPts val="1200"/>
              </a:spcBef>
            </a:pPr>
            <a:r>
              <a:rPr lang="en-AU" sz="3000" i="1" dirty="0">
                <a:effectLst/>
              </a:rPr>
              <a:t>Using the Aggregate Expenditure model, explain the concept of macroeconomic equilibrium and how a change in investment spending can change the equilibrium level of income and output in</a:t>
            </a:r>
            <a:r>
              <a:rPr lang="en-AU" sz="3000" dirty="0"/>
              <a:t> </a:t>
            </a:r>
            <a:r>
              <a:rPr lang="en-AU" sz="3000" i="1" dirty="0">
                <a:effectLst/>
              </a:rPr>
              <a:t>the economy.</a:t>
            </a:r>
            <a:endParaRPr lang="en-AU" sz="3000" dirty="0">
              <a:effectLst/>
            </a:endParaRPr>
          </a:p>
        </p:txBody>
      </p:sp>
      <p:sp>
        <p:nvSpPr>
          <p:cNvPr id="4" name="TextBox 3">
            <a:extLst>
              <a:ext uri="{FF2B5EF4-FFF2-40B4-BE49-F238E27FC236}">
                <a16:creationId xmlns:a16="http://schemas.microsoft.com/office/drawing/2014/main" id="{5EECDAB5-B238-FAFF-2AAE-35203A41F53C}"/>
              </a:ext>
            </a:extLst>
          </p:cNvPr>
          <p:cNvSpPr txBox="1"/>
          <p:nvPr/>
        </p:nvSpPr>
        <p:spPr>
          <a:xfrm rot="-1800000">
            <a:off x="3979497" y="2335931"/>
            <a:ext cx="4530977" cy="1077218"/>
          </a:xfrm>
          <a:prstGeom prst="rect">
            <a:avLst/>
          </a:prstGeom>
          <a:solidFill>
            <a:schemeClr val="bg1"/>
          </a:solidFill>
        </p:spPr>
        <p:txBody>
          <a:bodyPr wrap="square" rtlCol="0">
            <a:spAutoFit/>
          </a:bodyPr>
          <a:lstStyle/>
          <a:p>
            <a:r>
              <a:rPr lang="en-US" sz="3200" b="1" i="1" dirty="0">
                <a:solidFill>
                  <a:srgbClr val="B50082"/>
                </a:solidFill>
              </a:rPr>
              <a:t>15 mark questions will decrease the mean</a:t>
            </a:r>
          </a:p>
        </p:txBody>
      </p:sp>
    </p:spTree>
    <p:extLst>
      <p:ext uri="{BB962C8B-B14F-4D97-AF65-F5344CB8AC3E}">
        <p14:creationId xmlns:p14="http://schemas.microsoft.com/office/powerpoint/2010/main" val="297203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DDFC1-D5B1-8CA9-74BB-6F44251A1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80521-DB93-4E76-00ED-1C224110B420}"/>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Syllabus – Unit 3</a:t>
            </a:r>
          </a:p>
        </p:txBody>
      </p:sp>
      <p:sp>
        <p:nvSpPr>
          <p:cNvPr id="3" name="Content Placeholder 2">
            <a:extLst>
              <a:ext uri="{FF2B5EF4-FFF2-40B4-BE49-F238E27FC236}">
                <a16:creationId xmlns:a16="http://schemas.microsoft.com/office/drawing/2014/main" id="{3F054936-F977-CF3E-1078-4FA756FDE764}"/>
              </a:ext>
            </a:extLst>
          </p:cNvPr>
          <p:cNvSpPr>
            <a:spLocks noGrp="1"/>
          </p:cNvSpPr>
          <p:nvPr>
            <p:ph idx="1"/>
          </p:nvPr>
        </p:nvSpPr>
        <p:spPr>
          <a:xfrm>
            <a:off x="1082842" y="1275347"/>
            <a:ext cx="10118558" cy="4860758"/>
          </a:xfrm>
        </p:spPr>
        <p:txBody>
          <a:bodyPr/>
          <a:lstStyle/>
          <a:p>
            <a:pPr marL="0" indent="0">
              <a:lnSpc>
                <a:spcPct val="115000"/>
              </a:lnSpc>
              <a:spcBef>
                <a:spcPts val="600"/>
              </a:spcBef>
              <a:spcAft>
                <a:spcPts val="600"/>
              </a:spcAft>
              <a:buNone/>
            </a:pPr>
            <a:r>
              <a:rPr lang="en-AU" sz="3000" b="1" dirty="0">
                <a:effectLst/>
                <a:latin typeface="Calibri" panose="020F0502020204030204" pitchFamily="34" charset="0"/>
                <a:ea typeface="Times New Roman" panose="02020603050405020304" pitchFamily="18" charset="0"/>
                <a:cs typeface="Times New Roman" panose="02020603050405020304" pitchFamily="18" charset="0"/>
              </a:rPr>
              <a:t>Globalisation topic deleted &amp; replaced with </a:t>
            </a:r>
            <a:r>
              <a:rPr lang="en-AU" sz="3000" b="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Australia’s international trade</a:t>
            </a:r>
          </a:p>
          <a:p>
            <a:pPr lvl="0">
              <a:lnSpc>
                <a:spcPct val="115000"/>
              </a:lnSpc>
              <a:spcBef>
                <a:spcPts val="60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Australia’s linkages between economies, including trade, investment, tourism and immigration</a:t>
            </a:r>
            <a:endParaRPr lang="en-AU" sz="2800" dirty="0">
              <a:effectLst/>
              <a:latin typeface="Calibri" panose="020F0502020204030204" pitchFamily="34" charset="0"/>
              <a:ea typeface="MS PGothic" panose="020B0600070205080204" pitchFamily="34" charset="-128"/>
              <a:cs typeface="Noto Sans Chakma" panose="020B0502040504020204" pitchFamily="34" charset="0"/>
            </a:endParaRPr>
          </a:p>
          <a:p>
            <a:pPr lvl="0">
              <a:lnSpc>
                <a:spcPct val="115000"/>
              </a:lnSpc>
              <a:spcBef>
                <a:spcPts val="60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extent and importance of trade for the Australian economy</a:t>
            </a:r>
            <a:endParaRPr lang="en-AU" sz="2800" dirty="0">
              <a:effectLst/>
              <a:latin typeface="Calibri" panose="020F0502020204030204" pitchFamily="34" charset="0"/>
              <a:ea typeface="MS PGothic" panose="020B0600070205080204" pitchFamily="34" charset="-128"/>
              <a:cs typeface="Noto Sans Chakma" panose="020B0502040504020204" pitchFamily="34" charset="0"/>
            </a:endParaRPr>
          </a:p>
          <a:p>
            <a:pPr lvl="0">
              <a:lnSpc>
                <a:spcPct val="115000"/>
              </a:lnSpc>
              <a:spcBef>
                <a:spcPts val="60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composition and direction of Australia’s trade</a:t>
            </a:r>
            <a:endParaRPr lang="en-AU" sz="2800" dirty="0">
              <a:effectLst/>
              <a:latin typeface="Calibri" panose="020F0502020204030204" pitchFamily="34" charset="0"/>
              <a:ea typeface="MS PGothic" panose="020B0600070205080204" pitchFamily="34" charset="-128"/>
              <a:cs typeface="Noto Sans Chakma" panose="020B0502040504020204" pitchFamily="34" charset="0"/>
            </a:endParaRPr>
          </a:p>
          <a:p>
            <a:pPr lvl="0">
              <a:lnSpc>
                <a:spcPct val="115000"/>
              </a:lnSpc>
              <a:spcBef>
                <a:spcPts val="60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Australia’s trade policy, including regional and bilateral free trade agreements</a:t>
            </a:r>
            <a:endParaRPr lang="en-AU" sz="2800" dirty="0">
              <a:effectLst/>
              <a:latin typeface="Calibri" panose="020F0502020204030204" pitchFamily="34" charset="0"/>
              <a:ea typeface="MS PGothic" panose="020B0600070205080204" pitchFamily="34" charset="-128"/>
              <a:cs typeface="Noto Sans Chakma" panose="020B0502040504020204" pitchFamily="34" charset="0"/>
            </a:endParaRPr>
          </a:p>
        </p:txBody>
      </p:sp>
      <p:sp>
        <p:nvSpPr>
          <p:cNvPr id="5" name="TextBox 4">
            <a:extLst>
              <a:ext uri="{FF2B5EF4-FFF2-40B4-BE49-F238E27FC236}">
                <a16:creationId xmlns:a16="http://schemas.microsoft.com/office/drawing/2014/main" id="{2857288E-7C04-43B8-9489-2D9838B08BA0}"/>
              </a:ext>
            </a:extLst>
          </p:cNvPr>
          <p:cNvSpPr txBox="1"/>
          <p:nvPr/>
        </p:nvSpPr>
        <p:spPr>
          <a:xfrm rot="-1800000">
            <a:off x="3780227" y="3557655"/>
            <a:ext cx="2996816" cy="646331"/>
          </a:xfrm>
          <a:prstGeom prst="rect">
            <a:avLst/>
          </a:prstGeom>
          <a:solidFill>
            <a:schemeClr val="bg1"/>
          </a:solidFill>
        </p:spPr>
        <p:txBody>
          <a:bodyPr wrap="square" rtlCol="0">
            <a:spAutoFit/>
          </a:bodyPr>
          <a:lstStyle/>
          <a:p>
            <a:r>
              <a:rPr lang="en-US" sz="3600" b="1" i="1" dirty="0">
                <a:solidFill>
                  <a:srgbClr val="B50082"/>
                </a:solidFill>
              </a:rPr>
              <a:t>Nothing new</a:t>
            </a:r>
          </a:p>
        </p:txBody>
      </p:sp>
    </p:spTree>
    <p:extLst>
      <p:ext uri="{BB962C8B-B14F-4D97-AF65-F5344CB8AC3E}">
        <p14:creationId xmlns:p14="http://schemas.microsoft.com/office/powerpoint/2010/main" val="17034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7C636-5617-50ED-BA92-393C21E84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D8360-139D-8CCB-9185-1D48027A4545}"/>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Syllabus – Unit 3</a:t>
            </a:r>
          </a:p>
        </p:txBody>
      </p:sp>
      <p:sp>
        <p:nvSpPr>
          <p:cNvPr id="3" name="Content Placeholder 2">
            <a:extLst>
              <a:ext uri="{FF2B5EF4-FFF2-40B4-BE49-F238E27FC236}">
                <a16:creationId xmlns:a16="http://schemas.microsoft.com/office/drawing/2014/main" id="{59761B47-D287-3A56-E415-709BED043B0B}"/>
              </a:ext>
            </a:extLst>
          </p:cNvPr>
          <p:cNvSpPr>
            <a:spLocks noGrp="1"/>
          </p:cNvSpPr>
          <p:nvPr>
            <p:ph idx="1"/>
          </p:nvPr>
        </p:nvSpPr>
        <p:spPr>
          <a:xfrm>
            <a:off x="1082842" y="1181184"/>
            <a:ext cx="10118558" cy="5436183"/>
          </a:xfrm>
        </p:spPr>
        <p:txBody>
          <a:bodyPr/>
          <a:lstStyle/>
          <a:p>
            <a:pPr marL="0" indent="0">
              <a:spcBef>
                <a:spcPts val="0"/>
              </a:spcBef>
              <a:spcAft>
                <a:spcPts val="600"/>
              </a:spcAft>
              <a:buNone/>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Free trade &amp; protection</a:t>
            </a:r>
          </a:p>
          <a:p>
            <a:pPr>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benefits of trade liberalisation</a:t>
            </a:r>
          </a:p>
          <a:p>
            <a:pPr>
              <a:spcBef>
                <a:spcPts val="0"/>
              </a:spcBef>
              <a:spcAft>
                <a:spcPts val="600"/>
              </a:spcAft>
              <a:buFont typeface="Arial" panose="020B0604020202020204" pitchFamily="34" charset="0"/>
              <a:buChar char="•"/>
            </a:pPr>
            <a:r>
              <a:rPr lang="en-AU" sz="2800" dirty="0">
                <a:latin typeface="Calibri" panose="020F0502020204030204" pitchFamily="34" charset="0"/>
                <a:ea typeface="Times New Roman" panose="02020603050405020304" pitchFamily="18" charset="0"/>
                <a:cs typeface="Times New Roman" panose="02020603050405020304" pitchFamily="18" charset="0"/>
              </a:rPr>
              <a:t>specific mention of </a:t>
            </a:r>
            <a:r>
              <a:rPr lang="en-AU" sz="2800" b="1" i="1" dirty="0">
                <a:solidFill>
                  <a:srgbClr val="B50082"/>
                </a:solidFill>
                <a:latin typeface="Calibri" panose="020F0502020204030204" pitchFamily="34" charset="0"/>
                <a:ea typeface="Times New Roman" panose="02020603050405020304" pitchFamily="18" charset="0"/>
                <a:cs typeface="Times New Roman" panose="02020603050405020304" pitchFamily="18" charset="0"/>
              </a:rPr>
              <a:t>quotas</a:t>
            </a:r>
            <a:endPar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arguments for &amp; against trade liberalisation replaced with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arguments for protection</a:t>
            </a:r>
          </a:p>
          <a:p>
            <a:pPr marL="0" indent="0">
              <a:spcBef>
                <a:spcPts val="600"/>
              </a:spcBef>
              <a:spcAft>
                <a:spcPts val="600"/>
              </a:spcAft>
              <a:buNone/>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Balance of payments</a:t>
            </a:r>
          </a:p>
          <a:p>
            <a:pPr lvl="0">
              <a:spcBef>
                <a:spcPts val="600"/>
              </a:spcBef>
              <a:spcAft>
                <a:spcPts val="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double entry system </a:t>
            </a: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of recording transactions</a:t>
            </a:r>
            <a:endParaRPr lang="en-AU" sz="2800" dirty="0">
              <a:effectLst/>
              <a:latin typeface="Calibri" panose="020F0502020204030204" pitchFamily="34" charset="0"/>
              <a:ea typeface="MS PGothic" panose="020B0600070205080204" pitchFamily="34" charset="-128"/>
              <a:cs typeface="Noto Sans Chakma" panose="020B0502040504020204" pitchFamily="34" charset="0"/>
            </a:endParaRPr>
          </a:p>
          <a:p>
            <a:pPr lvl="0">
              <a:spcBef>
                <a:spcPts val="600"/>
              </a:spcBef>
              <a:spcAft>
                <a:spcPts val="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structural &amp; cyclical reasons for the current account </a:t>
            </a:r>
            <a:r>
              <a:rPr lang="en-AU" sz="2800" b="1" i="1" dirty="0">
                <a:solidFill>
                  <a:srgbClr val="141AFF"/>
                </a:solidFill>
                <a:effectLst/>
                <a:latin typeface="Calibri" panose="020F0502020204030204" pitchFamily="34" charset="0"/>
                <a:ea typeface="Times New Roman" panose="02020603050405020304" pitchFamily="18" charset="0"/>
                <a:cs typeface="Times New Roman" panose="02020603050405020304" pitchFamily="18" charset="0"/>
              </a:rPr>
              <a:t>replaced</a:t>
            </a: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 by factors influencing</a:t>
            </a:r>
            <a:r>
              <a:rPr lang="en-AU" sz="2800" dirty="0">
                <a:latin typeface="Calibri" panose="020F0502020204030204" pitchFamily="34" charset="0"/>
                <a:ea typeface="MS PGothic" panose="020B0600070205080204" pitchFamily="34" charset="-128"/>
                <a:cs typeface="Noto Sans Chakma" panose="020B0502040504020204" pitchFamily="34" charset="0"/>
              </a:rPr>
              <a:t> </a:t>
            </a:r>
            <a:r>
              <a:rPr lang="en-AU" sz="2800" dirty="0">
                <a:effectLst/>
                <a:latin typeface="Calibri" panose="020F0502020204030204" pitchFamily="34" charset="0"/>
                <a:ea typeface="MS Mincho" panose="02020609040205080304" pitchFamily="49" charset="-128"/>
                <a:cs typeface="Calibri" panose="020F0502020204030204" pitchFamily="34" charset="0"/>
              </a:rPr>
              <a:t>the </a:t>
            </a:r>
            <a:r>
              <a:rPr lang="en-AU" sz="2800" b="1" i="1" dirty="0">
                <a:solidFill>
                  <a:srgbClr val="B50082"/>
                </a:solidFill>
                <a:effectLst/>
                <a:latin typeface="Calibri" panose="020F0502020204030204" pitchFamily="34" charset="0"/>
                <a:ea typeface="MS Mincho" panose="02020609040205080304" pitchFamily="49" charset="-128"/>
                <a:cs typeface="Calibri" panose="020F0502020204030204" pitchFamily="34" charset="0"/>
              </a:rPr>
              <a:t>trade balance </a:t>
            </a:r>
            <a:r>
              <a:rPr lang="en-AU" sz="2800" dirty="0">
                <a:latin typeface="Calibri" panose="020F0502020204030204" pitchFamily="34" charset="0"/>
                <a:ea typeface="MS PGothic" panose="020B0600070205080204" pitchFamily="34" charset="-128"/>
                <a:cs typeface="Noto Sans Chakma" panose="020B0502040504020204" pitchFamily="34" charset="0"/>
              </a:rPr>
              <a:t>&amp; </a:t>
            </a:r>
            <a:r>
              <a:rPr lang="en-AU" sz="2800" dirty="0">
                <a:effectLst/>
                <a:latin typeface="Calibri" panose="020F0502020204030204" pitchFamily="34" charset="0"/>
                <a:ea typeface="MS Mincho" panose="02020609040205080304" pitchFamily="49" charset="-128"/>
                <a:cs typeface="Calibri" panose="020F0502020204030204" pitchFamily="34" charset="0"/>
              </a:rPr>
              <a:t>the </a:t>
            </a:r>
            <a:r>
              <a:rPr lang="en-AU" sz="2800" b="1" i="1" dirty="0">
                <a:solidFill>
                  <a:srgbClr val="B50082"/>
                </a:solidFill>
                <a:effectLst/>
                <a:latin typeface="Calibri" panose="020F0502020204030204" pitchFamily="34" charset="0"/>
                <a:ea typeface="MS Mincho" panose="02020609040205080304" pitchFamily="49" charset="-128"/>
                <a:cs typeface="Calibri" panose="020F0502020204030204" pitchFamily="34" charset="0"/>
              </a:rPr>
              <a:t>income balance</a:t>
            </a:r>
            <a:endParaRPr lang="en-AU" sz="2800" b="1" i="1" dirty="0">
              <a:solidFill>
                <a:srgbClr val="B50082"/>
              </a:solidFill>
              <a:effectLst/>
              <a:latin typeface="Calibri" panose="020F0502020204030204" pitchFamily="34" charset="0"/>
              <a:ea typeface="MS PGothic" panose="020B0600070205080204" pitchFamily="34" charset="-128"/>
              <a:cs typeface="Noto Sans Chakma" panose="020B0502040504020204" pitchFamily="34" charset="0"/>
            </a:endParaRPr>
          </a:p>
          <a:p>
            <a:pPr lvl="0">
              <a:spcBef>
                <a:spcPts val="600"/>
              </a:spcBef>
              <a:spcAft>
                <a:spcPts val="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current account balance and the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savings/investment gap</a:t>
            </a:r>
            <a:endParaRPr lang="en-AU" sz="2800" b="1" i="1" dirty="0">
              <a:solidFill>
                <a:srgbClr val="B50082"/>
              </a:solidFill>
              <a:effectLst/>
              <a:latin typeface="Calibri" panose="020F0502020204030204" pitchFamily="34" charset="0"/>
              <a:ea typeface="MS PGothic" panose="020B0600070205080204" pitchFamily="34" charset="-128"/>
              <a:cs typeface="Noto Sans Chakma" panose="020B0502040504020204" pitchFamily="34" charset="0"/>
            </a:endParaRPr>
          </a:p>
          <a:p>
            <a:pPr lvl="0">
              <a:lnSpc>
                <a:spcPct val="115000"/>
              </a:lnSpc>
              <a:spcBef>
                <a:spcPts val="600"/>
              </a:spcBef>
              <a:spcAft>
                <a:spcPts val="600"/>
              </a:spcAft>
              <a:buFont typeface="Arial" panose="020B0604020202020204" pitchFamily="34" charset="0"/>
              <a:buChar char="•"/>
            </a:pPr>
            <a:endParaRPr lang="en-AU" sz="2800" b="1" i="1" dirty="0">
              <a:solidFill>
                <a:srgbClr val="B50082"/>
              </a:solidFill>
              <a:effectLst/>
              <a:latin typeface="Calibri" panose="020F0502020204030204" pitchFamily="34" charset="0"/>
              <a:ea typeface="MS PGothic" panose="020B0600070205080204" pitchFamily="34" charset="-128"/>
              <a:cs typeface="Noto Sans Chakma" panose="020B0502040504020204" pitchFamily="34" charset="0"/>
            </a:endParaRPr>
          </a:p>
        </p:txBody>
      </p:sp>
    </p:spTree>
    <p:extLst>
      <p:ext uri="{BB962C8B-B14F-4D97-AF65-F5344CB8AC3E}">
        <p14:creationId xmlns:p14="http://schemas.microsoft.com/office/powerpoint/2010/main" val="524983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3F51-5C8C-7F35-18EB-A8507A426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D552E-0DD2-00E8-66C2-0FD0B05FFA68}"/>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Syllabus – Unit 3</a:t>
            </a:r>
          </a:p>
        </p:txBody>
      </p:sp>
      <p:sp>
        <p:nvSpPr>
          <p:cNvPr id="3" name="Content Placeholder 2">
            <a:extLst>
              <a:ext uri="{FF2B5EF4-FFF2-40B4-BE49-F238E27FC236}">
                <a16:creationId xmlns:a16="http://schemas.microsoft.com/office/drawing/2014/main" id="{B908781F-33B9-4B6D-D078-00EAE387E7DD}"/>
              </a:ext>
            </a:extLst>
          </p:cNvPr>
          <p:cNvSpPr>
            <a:spLocks noGrp="1"/>
          </p:cNvSpPr>
          <p:nvPr>
            <p:ph idx="1"/>
          </p:nvPr>
        </p:nvSpPr>
        <p:spPr>
          <a:xfrm>
            <a:off x="1082842" y="1275347"/>
            <a:ext cx="10118558" cy="4860758"/>
          </a:xfrm>
        </p:spPr>
        <p:txBody>
          <a:bodyPr/>
          <a:lstStyle/>
          <a:p>
            <a:pPr marL="0" indent="0">
              <a:spcBef>
                <a:spcPts val="0"/>
              </a:spcBef>
              <a:spcAft>
                <a:spcPts val="600"/>
              </a:spcAft>
              <a:buNone/>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Terms of trade</a:t>
            </a:r>
          </a:p>
          <a:p>
            <a:pPr lvl="0">
              <a:spcBef>
                <a:spcPts val="0"/>
              </a:spcBef>
              <a:spcAft>
                <a:spcPts val="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specific mention of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commodity prices</a:t>
            </a:r>
          </a:p>
          <a:p>
            <a:pPr marL="0" indent="0">
              <a:spcBef>
                <a:spcPts val="600"/>
              </a:spcBef>
              <a:spcAft>
                <a:spcPts val="600"/>
              </a:spcAft>
              <a:buNone/>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Foreign investment</a:t>
            </a:r>
          </a:p>
          <a:p>
            <a:pPr lvl="0">
              <a:spcBef>
                <a:spcPts val="600"/>
              </a:spcBef>
              <a:spcAft>
                <a:spcPts val="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Australia’s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foreign investment flows</a:t>
            </a:r>
          </a:p>
          <a:p>
            <a:pPr lvl="0">
              <a:spcBef>
                <a:spcPts val="600"/>
              </a:spcBef>
              <a:spcAft>
                <a:spcPts val="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distinction between foreign direct and portfolio investment</a:t>
            </a:r>
          </a:p>
          <a:p>
            <a:pPr lvl="0">
              <a:spcBef>
                <a:spcPts val="600"/>
              </a:spcBef>
              <a:spcAft>
                <a:spcPts val="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link between foreign investment and the current account balance</a:t>
            </a:r>
          </a:p>
          <a:p>
            <a:pPr lvl="0">
              <a:spcBef>
                <a:spcPts val="600"/>
              </a:spcBef>
              <a:spcAft>
                <a:spcPts val="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Australia’s foreign assets, foreign liabilities and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international investment position</a:t>
            </a:r>
          </a:p>
          <a:p>
            <a:pPr lvl="0">
              <a:spcBef>
                <a:spcPts val="600"/>
              </a:spcBef>
              <a:spcAft>
                <a:spcPts val="0"/>
              </a:spcAft>
              <a:buFont typeface="Arial" panose="020B0604020202020204" pitchFamily="34" charset="0"/>
              <a:buChar char="•"/>
            </a:pPr>
            <a:endParaRPr lang="en-AU"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spcBef>
                <a:spcPts val="600"/>
              </a:spcBef>
              <a:spcAft>
                <a:spcPts val="600"/>
              </a:spcAft>
              <a:buFont typeface="Arial" panose="020B0604020202020204" pitchFamily="34" charset="0"/>
              <a:buChar char="•"/>
            </a:pPr>
            <a:endParaRPr lang="en-AU" sz="2800" b="1" i="1" dirty="0">
              <a:solidFill>
                <a:srgbClr val="B50082"/>
              </a:solidFill>
              <a:effectLst/>
              <a:latin typeface="Calibri" panose="020F0502020204030204" pitchFamily="34" charset="0"/>
              <a:ea typeface="MS PGothic" panose="020B0600070205080204" pitchFamily="34" charset="-128"/>
              <a:cs typeface="Noto Sans Chakma" panose="020B0502040504020204" pitchFamily="34" charset="0"/>
            </a:endParaRPr>
          </a:p>
        </p:txBody>
      </p:sp>
    </p:spTree>
    <p:extLst>
      <p:ext uri="{BB962C8B-B14F-4D97-AF65-F5344CB8AC3E}">
        <p14:creationId xmlns:p14="http://schemas.microsoft.com/office/powerpoint/2010/main" val="1067887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E16A-AA21-7031-7319-0BCC064A9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FCD9D-3C26-DD9C-A941-31F28BA37704}"/>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Syllabus – Unit 4</a:t>
            </a:r>
          </a:p>
        </p:txBody>
      </p:sp>
      <p:sp>
        <p:nvSpPr>
          <p:cNvPr id="3" name="Content Placeholder 2">
            <a:extLst>
              <a:ext uri="{FF2B5EF4-FFF2-40B4-BE49-F238E27FC236}">
                <a16:creationId xmlns:a16="http://schemas.microsoft.com/office/drawing/2014/main" id="{3DE00FF8-D8A1-4013-766A-C3D6CD719EAF}"/>
              </a:ext>
            </a:extLst>
          </p:cNvPr>
          <p:cNvSpPr>
            <a:spLocks noGrp="1"/>
          </p:cNvSpPr>
          <p:nvPr>
            <p:ph idx="1"/>
          </p:nvPr>
        </p:nvSpPr>
        <p:spPr>
          <a:xfrm>
            <a:off x="1082842" y="1275347"/>
            <a:ext cx="10118558" cy="4860758"/>
          </a:xfrm>
        </p:spPr>
        <p:txBody>
          <a:bodyPr/>
          <a:lstStyle/>
          <a:p>
            <a:pPr marL="0" indent="0">
              <a:spcBef>
                <a:spcPts val="600"/>
              </a:spcBef>
              <a:spcAft>
                <a:spcPts val="600"/>
              </a:spcAft>
              <a:buNone/>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Australia’s macro performance &amp; the business cycle</a:t>
            </a:r>
          </a:p>
          <a:p>
            <a:pPr lvl="0">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trends in Australia’s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macroeconomic performance </a:t>
            </a: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over the last ten years</a:t>
            </a:r>
          </a:p>
          <a:p>
            <a:pPr marL="0" lvl="0" indent="0">
              <a:spcBef>
                <a:spcPts val="600"/>
              </a:spcBef>
              <a:spcAft>
                <a:spcPts val="600"/>
              </a:spcAft>
              <a:buNone/>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The AE model</a:t>
            </a:r>
          </a:p>
          <a:p>
            <a:pPr lvl="0">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concept of macroeconomic equilibrium, including the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role of inventories </a:t>
            </a:r>
          </a:p>
          <a:p>
            <a:pPr marL="0" lvl="0" indent="0">
              <a:spcBef>
                <a:spcPts val="600"/>
              </a:spcBef>
              <a:spcAft>
                <a:spcPts val="600"/>
              </a:spcAft>
              <a:buNone/>
            </a:pPr>
            <a:r>
              <a:rPr lang="en-AU" sz="2800" b="1" dirty="0">
                <a:effectLst/>
                <a:latin typeface="Calibri" panose="020F0502020204030204" pitchFamily="34" charset="0"/>
                <a:ea typeface="Times New Roman" panose="02020603050405020304" pitchFamily="18" charset="0"/>
                <a:cs typeface="Times New Roman" panose="02020603050405020304" pitchFamily="18" charset="0"/>
              </a:rPr>
              <a:t>The AD/AS model</a:t>
            </a:r>
          </a:p>
          <a:p>
            <a:pPr lvl="0">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long-run aggregate supply (LRAS) curve </a:t>
            </a: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and factors that can cause shifts of the LRAS curve</a:t>
            </a:r>
            <a:endParaRPr lang="en-AU" sz="2800" b="1" i="1" dirty="0">
              <a:solidFill>
                <a:srgbClr val="B50082"/>
              </a:solidFill>
              <a:effectLst/>
              <a:latin typeface="Calibri" panose="020F0502020204030204" pitchFamily="34" charset="0"/>
              <a:ea typeface="MS PGothic" panose="020B0600070205080204" pitchFamily="34" charset="-128"/>
              <a:cs typeface="Noto Sans Chakma" panose="020B0502040504020204" pitchFamily="34" charset="0"/>
            </a:endParaRPr>
          </a:p>
        </p:txBody>
      </p:sp>
    </p:spTree>
    <p:extLst>
      <p:ext uri="{BB962C8B-B14F-4D97-AF65-F5344CB8AC3E}">
        <p14:creationId xmlns:p14="http://schemas.microsoft.com/office/powerpoint/2010/main" val="80407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054C8-470B-1526-335C-8AC0F43FD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E7639-A118-2B0B-80FF-8857C149181A}"/>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Syllabus – Unit 4</a:t>
            </a:r>
          </a:p>
        </p:txBody>
      </p:sp>
      <p:sp>
        <p:nvSpPr>
          <p:cNvPr id="3" name="Content Placeholder 2">
            <a:extLst>
              <a:ext uri="{FF2B5EF4-FFF2-40B4-BE49-F238E27FC236}">
                <a16:creationId xmlns:a16="http://schemas.microsoft.com/office/drawing/2014/main" id="{527E27F2-2560-0D8A-47A6-8E5CCECA0AD0}"/>
              </a:ext>
            </a:extLst>
          </p:cNvPr>
          <p:cNvSpPr>
            <a:spLocks noGrp="1"/>
          </p:cNvSpPr>
          <p:nvPr>
            <p:ph idx="1"/>
          </p:nvPr>
        </p:nvSpPr>
        <p:spPr>
          <a:xfrm>
            <a:off x="1082842" y="1275346"/>
            <a:ext cx="10118558" cy="4692317"/>
          </a:xfrm>
        </p:spPr>
        <p:txBody>
          <a:bodyPr/>
          <a:lstStyle/>
          <a:p>
            <a:pPr marL="0" indent="0">
              <a:spcBef>
                <a:spcPts val="0"/>
              </a:spcBef>
              <a:spcAft>
                <a:spcPts val="600"/>
              </a:spcAft>
              <a:buNone/>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Fiscal policy</a:t>
            </a:r>
          </a:p>
          <a:p>
            <a:pPr lvl="0">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macroeconomic</a:t>
            </a: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 policy objectives of the Australian Government</a:t>
            </a:r>
          </a:p>
          <a:p>
            <a:pPr lvl="0">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methods of financing a budget deficit and the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impact of government debt  </a:t>
            </a:r>
          </a:p>
          <a:p>
            <a:pPr marL="0" lvl="0" indent="0">
              <a:spcBef>
                <a:spcPts val="600"/>
              </a:spcBef>
              <a:spcAft>
                <a:spcPts val="0"/>
              </a:spcAft>
              <a:buNone/>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Monetary policy</a:t>
            </a:r>
          </a:p>
          <a:p>
            <a:pPr lvl="0">
              <a:spcBef>
                <a:spcPts val="600"/>
              </a:spcBef>
              <a:spcAft>
                <a:spcPts val="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economic policy objectives of the Reserve Bank of Australia</a:t>
            </a:r>
          </a:p>
          <a:p>
            <a:pPr lvl="0">
              <a:spcBef>
                <a:spcPts val="600"/>
              </a:spcBef>
              <a:spcAft>
                <a:spcPts val="0"/>
              </a:spcAft>
              <a:buFont typeface="Arial" panose="020B0604020202020204" pitchFamily="34" charset="0"/>
              <a:buChar char="•"/>
            </a:pP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conventional</a:t>
            </a: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unconventional</a:t>
            </a: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 monetary policy</a:t>
            </a:r>
          </a:p>
          <a:p>
            <a:pPr lvl="0">
              <a:spcBef>
                <a:spcPts val="600"/>
              </a:spcBef>
              <a:spcAft>
                <a:spcPts val="0"/>
              </a:spcAft>
              <a:buFont typeface="Arial" panose="020B0604020202020204" pitchFamily="34" charset="0"/>
              <a:buChar char="•"/>
            </a:pPr>
            <a:endParaRPr lang="en-AU"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spcBef>
                <a:spcPts val="600"/>
              </a:spcBef>
              <a:spcAft>
                <a:spcPts val="600"/>
              </a:spcAft>
              <a:buFont typeface="Arial" panose="020B0604020202020204" pitchFamily="34" charset="0"/>
              <a:buChar char="•"/>
            </a:pPr>
            <a:endParaRPr lang="en-AU" sz="2800" b="1" i="1" dirty="0">
              <a:solidFill>
                <a:srgbClr val="B50082"/>
              </a:solidFill>
              <a:effectLst/>
              <a:latin typeface="Calibri" panose="020F0502020204030204" pitchFamily="34" charset="0"/>
              <a:ea typeface="MS PGothic" panose="020B0600070205080204" pitchFamily="34" charset="-128"/>
              <a:cs typeface="Noto Sans Chakma" panose="020B0502040504020204" pitchFamily="34" charset="0"/>
            </a:endParaRPr>
          </a:p>
        </p:txBody>
      </p:sp>
    </p:spTree>
    <p:extLst>
      <p:ext uri="{BB962C8B-B14F-4D97-AF65-F5344CB8AC3E}">
        <p14:creationId xmlns:p14="http://schemas.microsoft.com/office/powerpoint/2010/main" val="1474758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C4663-4ADB-3BB5-1F83-3E09BE881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2E91F-6F9F-8AFB-7083-44B48C35F6EC}"/>
              </a:ext>
            </a:extLst>
          </p:cNvPr>
          <p:cNvSpPr>
            <a:spLocks noGrp="1"/>
          </p:cNvSpPr>
          <p:nvPr>
            <p:ph type="title"/>
          </p:nvPr>
        </p:nvSpPr>
        <p:spPr>
          <a:xfrm>
            <a:off x="1082842" y="38184"/>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New Syllabus – Unit 4</a:t>
            </a:r>
          </a:p>
        </p:txBody>
      </p:sp>
      <p:sp>
        <p:nvSpPr>
          <p:cNvPr id="3" name="Content Placeholder 2">
            <a:extLst>
              <a:ext uri="{FF2B5EF4-FFF2-40B4-BE49-F238E27FC236}">
                <a16:creationId xmlns:a16="http://schemas.microsoft.com/office/drawing/2014/main" id="{F8E46112-C5F5-32B3-E6B0-67F40C80338D}"/>
              </a:ext>
            </a:extLst>
          </p:cNvPr>
          <p:cNvSpPr>
            <a:spLocks noGrp="1"/>
          </p:cNvSpPr>
          <p:nvPr>
            <p:ph idx="1"/>
          </p:nvPr>
        </p:nvSpPr>
        <p:spPr>
          <a:xfrm>
            <a:off x="1082842" y="1275346"/>
            <a:ext cx="10118558" cy="5245769"/>
          </a:xfrm>
        </p:spPr>
        <p:txBody>
          <a:bodyPr/>
          <a:lstStyle/>
          <a:p>
            <a:pPr marL="0" indent="0">
              <a:spcBef>
                <a:spcPts val="0"/>
              </a:spcBef>
              <a:spcAft>
                <a:spcPts val="600"/>
              </a:spcAft>
              <a:buNone/>
            </a:pPr>
            <a:r>
              <a:rPr lang="en-AU" b="1" dirty="0">
                <a:effectLst/>
                <a:latin typeface="Calibri" panose="020F0502020204030204" pitchFamily="34" charset="0"/>
                <a:ea typeface="Times New Roman" panose="02020603050405020304" pitchFamily="18" charset="0"/>
                <a:cs typeface="Times New Roman" panose="02020603050405020304" pitchFamily="18" charset="0"/>
              </a:rPr>
              <a:t>Labour productivity</a:t>
            </a:r>
          </a:p>
          <a:p>
            <a:pPr lvl="0">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importance of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long-run economic growth</a:t>
            </a:r>
          </a:p>
          <a:p>
            <a:pPr lvl="0">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concept of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labour productivity </a:t>
            </a:r>
          </a:p>
          <a:p>
            <a:pPr lvl="0">
              <a:spcBef>
                <a:spcPts val="0"/>
              </a:spcBef>
              <a:spcAft>
                <a:spcPts val="600"/>
              </a:spcAft>
              <a:buFont typeface="Arial" panose="020B0604020202020204" pitchFamily="34" charset="0"/>
              <a:buChar char="•"/>
            </a:pPr>
            <a:r>
              <a:rPr lang="en-AU" sz="2800">
                <a:effectLst/>
                <a:latin typeface="Calibri" panose="020F0502020204030204" pitchFamily="34" charset="0"/>
                <a:ea typeface="Times New Roman" panose="02020603050405020304" pitchFamily="18" charset="0"/>
                <a:cs typeface="Times New Roman" panose="02020603050405020304" pitchFamily="18" charset="0"/>
              </a:rPr>
              <a:t>the factors </a:t>
            </a: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affecting labour productivity growth, including human capital, physical capital (capital deepening), technological progress</a:t>
            </a:r>
          </a:p>
          <a:p>
            <a:pPr lvl="0">
              <a:spcBef>
                <a:spcPts val="0"/>
              </a:spcBef>
              <a:spcAft>
                <a:spcPts val="600"/>
              </a:spcAft>
              <a:buFont typeface="Arial" panose="020B0604020202020204" pitchFamily="34" charset="0"/>
              <a:buChar char="•"/>
            </a:pP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the impact of changes in labour productivity using the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AD/AS model</a:t>
            </a:r>
            <a:r>
              <a:rPr lang="en-AU" sz="2800" dirty="0">
                <a:effectLst/>
                <a:latin typeface="Calibri" panose="020F0502020204030204" pitchFamily="34" charset="0"/>
                <a:ea typeface="Times New Roman" panose="02020603050405020304" pitchFamily="18" charset="0"/>
                <a:cs typeface="Times New Roman" panose="02020603050405020304" pitchFamily="18" charset="0"/>
              </a:rPr>
              <a:t> and the </a:t>
            </a:r>
            <a:r>
              <a:rPr lang="en-AU" sz="2800" b="1" i="1" dirty="0">
                <a:solidFill>
                  <a:srgbClr val="B50082"/>
                </a:solidFill>
                <a:effectLst/>
                <a:latin typeface="Calibri" panose="020F0502020204030204" pitchFamily="34" charset="0"/>
                <a:ea typeface="Times New Roman" panose="02020603050405020304" pitchFamily="18" charset="0"/>
                <a:cs typeface="Times New Roman" panose="02020603050405020304" pitchFamily="18" charset="0"/>
              </a:rPr>
              <a:t>Aggregate Production Function (APF)</a:t>
            </a:r>
          </a:p>
          <a:p>
            <a:pPr lvl="0">
              <a:spcBef>
                <a:spcPts val="0"/>
              </a:spcBef>
              <a:spcAft>
                <a:spcPts val="600"/>
              </a:spcAft>
              <a:buFont typeface="Arial" panose="020B0604020202020204" pitchFamily="34" charset="0"/>
              <a:buChar char="•"/>
            </a:pPr>
            <a:endParaRPr lang="en-AU"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spcBef>
                <a:spcPts val="600"/>
              </a:spcBef>
              <a:spcAft>
                <a:spcPts val="0"/>
              </a:spcAft>
              <a:buFont typeface="Arial" panose="020B0604020202020204" pitchFamily="34" charset="0"/>
              <a:buChar char="•"/>
            </a:pPr>
            <a:endParaRPr lang="en-AU"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spcBef>
                <a:spcPts val="600"/>
              </a:spcBef>
              <a:spcAft>
                <a:spcPts val="600"/>
              </a:spcAft>
              <a:buFont typeface="Arial" panose="020B0604020202020204" pitchFamily="34" charset="0"/>
              <a:buChar char="•"/>
            </a:pPr>
            <a:endParaRPr lang="en-AU" sz="2800" b="1" i="1" dirty="0">
              <a:solidFill>
                <a:srgbClr val="B50082"/>
              </a:solidFill>
              <a:effectLst/>
              <a:latin typeface="Calibri" panose="020F0502020204030204" pitchFamily="34" charset="0"/>
              <a:ea typeface="MS PGothic" panose="020B0600070205080204" pitchFamily="34" charset="-128"/>
              <a:cs typeface="Noto Sans Chakma" panose="020B0502040504020204" pitchFamily="34" charset="0"/>
            </a:endParaRPr>
          </a:p>
        </p:txBody>
      </p:sp>
    </p:spTree>
    <p:extLst>
      <p:ext uri="{BB962C8B-B14F-4D97-AF65-F5344CB8AC3E}">
        <p14:creationId xmlns:p14="http://schemas.microsoft.com/office/powerpoint/2010/main" val="3332923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D84CE-0516-164E-62A0-5DF6B9974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F9210-C2EE-AE13-7B20-2068BD81A9A9}"/>
              </a:ext>
            </a:extLst>
          </p:cNvPr>
          <p:cNvSpPr>
            <a:spLocks noGrp="1"/>
          </p:cNvSpPr>
          <p:nvPr>
            <p:ph type="title"/>
          </p:nvPr>
        </p:nvSpPr>
        <p:spPr/>
        <p:txBody>
          <a:bodyPr/>
          <a:lstStyle/>
          <a:p>
            <a:endParaRPr lang="en-US"/>
          </a:p>
        </p:txBody>
      </p:sp>
      <p:sp>
        <p:nvSpPr>
          <p:cNvPr id="3" name="Multi-document 2">
            <a:extLst>
              <a:ext uri="{FF2B5EF4-FFF2-40B4-BE49-F238E27FC236}">
                <a16:creationId xmlns:a16="http://schemas.microsoft.com/office/drawing/2014/main" id="{C2224E73-198C-0636-387F-3AC7D1AB0A99}"/>
              </a:ext>
            </a:extLst>
          </p:cNvPr>
          <p:cNvSpPr/>
          <p:nvPr/>
        </p:nvSpPr>
        <p:spPr>
          <a:xfrm>
            <a:off x="1792705" y="1515979"/>
            <a:ext cx="8807116" cy="362150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i="1" dirty="0">
                <a:latin typeface="Arial Black" panose="020B0604020202020204" pitchFamily="34" charset="0"/>
                <a:cs typeface="Arial Black" panose="020B0604020202020204" pitchFamily="34" charset="0"/>
              </a:rPr>
              <a:t>Questions</a:t>
            </a:r>
          </a:p>
        </p:txBody>
      </p:sp>
    </p:spTree>
    <p:extLst>
      <p:ext uri="{BB962C8B-B14F-4D97-AF65-F5344CB8AC3E}">
        <p14:creationId xmlns:p14="http://schemas.microsoft.com/office/powerpoint/2010/main" val="163998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96FB-01CB-5ADF-DBF7-2636C022D9B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33908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408E1-370F-2372-5FAF-7123B8D4E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12AA5-E220-54E4-EF84-D57A966A914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CDD871F-C009-B293-DB44-639BD7E279AB}"/>
              </a:ext>
            </a:extLst>
          </p:cNvPr>
          <p:cNvPicPr>
            <a:picLocks noChangeAspect="1"/>
          </p:cNvPicPr>
          <p:nvPr/>
        </p:nvPicPr>
        <p:blipFill>
          <a:blip r:embed="rId2"/>
          <a:stretch>
            <a:fillRect/>
          </a:stretch>
        </p:blipFill>
        <p:spPr>
          <a:xfrm>
            <a:off x="4860554" y="1798084"/>
            <a:ext cx="6264646" cy="4626780"/>
          </a:xfrm>
          <a:prstGeom prst="rect">
            <a:avLst/>
          </a:prstGeom>
        </p:spPr>
      </p:pic>
    </p:spTree>
    <p:extLst>
      <p:ext uri="{BB962C8B-B14F-4D97-AF65-F5344CB8AC3E}">
        <p14:creationId xmlns:p14="http://schemas.microsoft.com/office/powerpoint/2010/main" val="256581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218" name="Title 1"/>
          <p:cNvSpPr>
            <a:spLocks noGrp="1"/>
          </p:cNvSpPr>
          <p:nvPr>
            <p:ph type="title"/>
          </p:nvPr>
        </p:nvSpPr>
        <p:spPr>
          <a:xfrm>
            <a:off x="914400" y="1041520"/>
            <a:ext cx="3725262" cy="3470321"/>
          </a:xfrm>
        </p:spPr>
        <p:txBody>
          <a:bodyPr>
            <a:normAutofit/>
          </a:bodyPr>
          <a:lstStyle/>
          <a:p>
            <a:r>
              <a:rPr lang="en-AU" sz="4000" b="1" dirty="0">
                <a:solidFill>
                  <a:srgbClr val="FFFFFF"/>
                </a:solidFill>
                <a:latin typeface="Arial Black" charset="0"/>
                <a:ea typeface="Arial Black" charset="0"/>
                <a:cs typeface="Arial Black" charset="0"/>
              </a:rPr>
              <a:t>2023     Exam Paper</a:t>
            </a:r>
            <a:br>
              <a:rPr lang="en-AU" sz="4000" b="1" dirty="0">
                <a:solidFill>
                  <a:srgbClr val="FFFFFF"/>
                </a:solidFill>
                <a:latin typeface="Arial Black" charset="0"/>
                <a:ea typeface="Arial Black" charset="0"/>
                <a:cs typeface="Arial Black" charset="0"/>
              </a:rPr>
            </a:br>
            <a:br>
              <a:rPr lang="en-AU" b="1" dirty="0">
                <a:solidFill>
                  <a:srgbClr val="FFFFFF"/>
                </a:solidFill>
                <a:latin typeface="Arial Black" charset="0"/>
                <a:ea typeface="Arial Black" charset="0"/>
                <a:cs typeface="Arial Black" charset="0"/>
              </a:rPr>
            </a:br>
            <a:r>
              <a:rPr lang="en-AU" sz="3200" b="1" dirty="0">
                <a:solidFill>
                  <a:srgbClr val="FFFFFF"/>
                </a:solidFill>
                <a:latin typeface="Arial Black" charset="0"/>
                <a:ea typeface="Arial Black" charset="0"/>
                <a:cs typeface="Arial Black" charset="0"/>
              </a:rPr>
              <a:t>Section Means</a:t>
            </a:r>
            <a:endParaRPr lang="en-US" sz="3200" b="1" dirty="0">
              <a:solidFill>
                <a:srgbClr val="FFFFFF"/>
              </a:solidFill>
              <a:latin typeface="Arial Black" charset="0"/>
              <a:ea typeface="Arial Black" charset="0"/>
              <a:cs typeface="Arial Black" charset="0"/>
            </a:endParaRPr>
          </a:p>
        </p:txBody>
      </p:sp>
      <p:sp>
        <p:nvSpPr>
          <p:cNvPr id="9219" name="Content Placeholder 2"/>
          <p:cNvSpPr>
            <a:spLocks noGrp="1"/>
          </p:cNvSpPr>
          <p:nvPr>
            <p:ph idx="1"/>
          </p:nvPr>
        </p:nvSpPr>
        <p:spPr>
          <a:xfrm>
            <a:off x="4654300" y="563918"/>
            <a:ext cx="7089681" cy="5710965"/>
          </a:xfrm>
        </p:spPr>
        <p:txBody>
          <a:bodyPr anchor="ctr">
            <a:normAutofit/>
          </a:bodyPr>
          <a:lstStyle/>
          <a:p>
            <a:pPr marL="355600" indent="-355600">
              <a:buNone/>
              <a:tabLst>
                <a:tab pos="2481263" algn="l"/>
                <a:tab pos="4132263" algn="l"/>
                <a:tab pos="5634038" algn="l"/>
              </a:tabLst>
            </a:pPr>
            <a:r>
              <a:rPr lang="en-US" sz="1700" dirty="0">
                <a:latin typeface="Arial" panose="020B0604020202020204" pitchFamily="34" charset="0"/>
              </a:rPr>
              <a:t>		</a:t>
            </a:r>
            <a:r>
              <a:rPr lang="en-US" sz="3500" b="1" dirty="0">
                <a:solidFill>
                  <a:srgbClr val="141AFF"/>
                </a:solidFill>
                <a:latin typeface="Arial" panose="020B0604020202020204" pitchFamily="34" charset="0"/>
              </a:rPr>
              <a:t>2023</a:t>
            </a:r>
            <a:r>
              <a:rPr lang="en-US" sz="1700" dirty="0">
                <a:latin typeface="Arial" panose="020B0604020202020204" pitchFamily="34" charset="0"/>
              </a:rPr>
              <a:t>	</a:t>
            </a:r>
            <a:r>
              <a:rPr lang="en-US" sz="3500" dirty="0">
                <a:latin typeface="Arial" panose="020B0604020202020204" pitchFamily="34" charset="0"/>
              </a:rPr>
              <a:t>2022	2021</a:t>
            </a:r>
          </a:p>
          <a:p>
            <a:pPr marL="355600" indent="-355600">
              <a:lnSpc>
                <a:spcPct val="100000"/>
              </a:lnSpc>
              <a:spcBef>
                <a:spcPts val="1800"/>
              </a:spcBef>
              <a:spcAft>
                <a:spcPts val="0"/>
              </a:spcAft>
              <a:tabLst>
                <a:tab pos="2619375" algn="l"/>
                <a:tab pos="4213225" algn="l"/>
                <a:tab pos="5772150" algn="l"/>
              </a:tabLst>
            </a:pPr>
            <a:r>
              <a:rPr lang="en-US" sz="3500" dirty="0">
                <a:latin typeface="Arial" panose="020B0604020202020204" pitchFamily="34" charset="0"/>
              </a:rPr>
              <a:t>Section 1	</a:t>
            </a:r>
            <a:r>
              <a:rPr lang="en-US" sz="3500" b="1" dirty="0">
                <a:solidFill>
                  <a:srgbClr val="141AFF"/>
                </a:solidFill>
                <a:latin typeface="Arial" panose="020B0604020202020204" pitchFamily="34" charset="0"/>
              </a:rPr>
              <a:t> 71% </a:t>
            </a:r>
            <a:r>
              <a:rPr lang="en-US" sz="3500" dirty="0">
                <a:latin typeface="Arial" panose="020B0604020202020204" pitchFamily="34" charset="0"/>
              </a:rPr>
              <a:t>	73%	68% </a:t>
            </a:r>
          </a:p>
          <a:p>
            <a:pPr marL="355600" indent="-355600">
              <a:lnSpc>
                <a:spcPct val="100000"/>
              </a:lnSpc>
              <a:spcBef>
                <a:spcPts val="1800"/>
              </a:spcBef>
              <a:spcAft>
                <a:spcPts val="0"/>
              </a:spcAft>
              <a:tabLst>
                <a:tab pos="2619375" algn="l"/>
                <a:tab pos="4213225" algn="l"/>
                <a:tab pos="5772150" algn="l"/>
              </a:tabLst>
            </a:pPr>
            <a:r>
              <a:rPr lang="en-US" sz="3500" dirty="0">
                <a:latin typeface="Arial" panose="020B0604020202020204" pitchFamily="34" charset="0"/>
              </a:rPr>
              <a:t>Section 2	</a:t>
            </a:r>
            <a:r>
              <a:rPr lang="en-US" sz="3500" b="1" dirty="0">
                <a:solidFill>
                  <a:srgbClr val="141AFF"/>
                </a:solidFill>
                <a:latin typeface="Arial" panose="020B0604020202020204" pitchFamily="34" charset="0"/>
              </a:rPr>
              <a:t> 59% </a:t>
            </a:r>
            <a:r>
              <a:rPr lang="en-US" sz="3500" dirty="0">
                <a:latin typeface="Arial" panose="020B0604020202020204" pitchFamily="34" charset="0"/>
              </a:rPr>
              <a:t>	54%	54%</a:t>
            </a:r>
          </a:p>
          <a:p>
            <a:pPr marL="355600" indent="-355600">
              <a:lnSpc>
                <a:spcPct val="100000"/>
              </a:lnSpc>
              <a:spcBef>
                <a:spcPts val="1800"/>
              </a:spcBef>
              <a:spcAft>
                <a:spcPts val="0"/>
              </a:spcAft>
              <a:tabLst>
                <a:tab pos="2619375" algn="l"/>
                <a:tab pos="4213225" algn="l"/>
                <a:tab pos="5772150" algn="l"/>
              </a:tabLst>
            </a:pPr>
            <a:r>
              <a:rPr lang="en-US" sz="3500" dirty="0">
                <a:latin typeface="Arial" panose="020B0604020202020204" pitchFamily="34" charset="0"/>
              </a:rPr>
              <a:t>Section 3	</a:t>
            </a:r>
            <a:r>
              <a:rPr lang="en-US" sz="3500" b="1" dirty="0">
                <a:solidFill>
                  <a:srgbClr val="141AFF"/>
                </a:solidFill>
                <a:latin typeface="Arial" panose="020B0604020202020204" pitchFamily="34" charset="0"/>
              </a:rPr>
              <a:t> 53% </a:t>
            </a:r>
            <a:r>
              <a:rPr lang="en-US" sz="3500" dirty="0">
                <a:latin typeface="Arial" panose="020B0604020202020204" pitchFamily="34" charset="0"/>
              </a:rPr>
              <a:t>	45%	54%</a:t>
            </a:r>
            <a:endParaRPr lang="en-US" sz="3500" i="1" dirty="0">
              <a:latin typeface="Arial" panose="020B0604020202020204" pitchFamily="34" charset="0"/>
            </a:endParaRPr>
          </a:p>
          <a:p>
            <a:pPr marL="355600" indent="-355600">
              <a:lnSpc>
                <a:spcPct val="100000"/>
              </a:lnSpc>
              <a:spcBef>
                <a:spcPts val="1800"/>
              </a:spcBef>
              <a:spcAft>
                <a:spcPts val="0"/>
              </a:spcAft>
              <a:tabLst>
                <a:tab pos="2619375" algn="l"/>
                <a:tab pos="4213225" algn="l"/>
                <a:tab pos="5772150" algn="l"/>
              </a:tabLst>
            </a:pPr>
            <a:r>
              <a:rPr lang="en-US" sz="3500" dirty="0">
                <a:latin typeface="Arial" panose="020B0604020202020204" pitchFamily="34" charset="0"/>
              </a:rPr>
              <a:t>Total 	 </a:t>
            </a:r>
            <a:r>
              <a:rPr lang="en-US" sz="3500" b="1" dirty="0">
                <a:solidFill>
                  <a:srgbClr val="141AFF"/>
                </a:solidFill>
                <a:latin typeface="Arial" panose="020B0604020202020204" pitchFamily="34" charset="0"/>
              </a:rPr>
              <a:t>59%</a:t>
            </a:r>
            <a:r>
              <a:rPr lang="en-US" sz="3500" dirty="0">
                <a:latin typeface="Arial" panose="020B0604020202020204" pitchFamily="34" charset="0"/>
              </a:rPr>
              <a:t>	55%	57%</a:t>
            </a:r>
            <a:endParaRPr lang="en-US" b="1" dirty="0">
              <a:latin typeface="Arial" panose="020B0604020202020204" pitchFamily="34" charset="0"/>
            </a:endParaRPr>
          </a:p>
          <a:p>
            <a:pPr marL="185738" indent="-185738">
              <a:lnSpc>
                <a:spcPct val="100000"/>
              </a:lnSpc>
              <a:spcBef>
                <a:spcPts val="2200"/>
              </a:spcBef>
              <a:buNone/>
              <a:tabLst>
                <a:tab pos="2692400" algn="l"/>
                <a:tab pos="4572000" algn="l"/>
                <a:tab pos="6461125" algn="l"/>
              </a:tabLst>
            </a:pPr>
            <a:r>
              <a:rPr lang="en-AU" sz="2400" i="1" dirty="0">
                <a:latin typeface="Arial" panose="020B0604020202020204" pitchFamily="34" charset="0"/>
                <a:cs typeface="Calibri" panose="020F0502020204030204" pitchFamily="34" charset="0"/>
              </a:rPr>
              <a:t>	</a:t>
            </a:r>
            <a:r>
              <a:rPr lang="en-AU" i="1" dirty="0">
                <a:latin typeface="Arial" panose="020B0604020202020204" pitchFamily="34" charset="0"/>
                <a:cs typeface="Calibri" panose="020F0502020204030204" pitchFamily="34" charset="0"/>
              </a:rPr>
              <a:t>Range: 0 - 96</a:t>
            </a:r>
          </a:p>
          <a:p>
            <a:pPr marL="185738" indent="-185738">
              <a:lnSpc>
                <a:spcPct val="100000"/>
              </a:lnSpc>
              <a:buNone/>
              <a:tabLst>
                <a:tab pos="2692400" algn="l"/>
                <a:tab pos="4572000" algn="l"/>
                <a:tab pos="6461125" algn="l"/>
              </a:tabLst>
            </a:pPr>
            <a:r>
              <a:rPr lang="en-AU" i="1" dirty="0">
                <a:latin typeface="Arial" panose="020B0604020202020204" pitchFamily="34" charset="0"/>
                <a:cs typeface="Calibri" panose="020F0502020204030204" pitchFamily="34" charset="0"/>
              </a:rPr>
              <a:t>	The reliability of the exam (0.87) was similar to 2022</a:t>
            </a:r>
            <a:endParaRPr lang="en-US" b="1" i="1" dirty="0">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966768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72F5-8CA7-C7F7-48B0-BBA91CF00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AC48D-CA6D-FA72-EB60-3398F097954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725B20B-7999-3B90-D754-E33449258F73}"/>
              </a:ext>
            </a:extLst>
          </p:cNvPr>
          <p:cNvPicPr>
            <a:picLocks noChangeAspect="1"/>
          </p:cNvPicPr>
          <p:nvPr/>
        </p:nvPicPr>
        <p:blipFill>
          <a:blip r:embed="rId2"/>
          <a:stretch>
            <a:fillRect/>
          </a:stretch>
        </p:blipFill>
        <p:spPr>
          <a:xfrm>
            <a:off x="2209800" y="1821621"/>
            <a:ext cx="7772400" cy="4008841"/>
          </a:xfrm>
          <a:prstGeom prst="rect">
            <a:avLst/>
          </a:prstGeom>
        </p:spPr>
      </p:pic>
    </p:spTree>
    <p:extLst>
      <p:ext uri="{BB962C8B-B14F-4D97-AF65-F5344CB8AC3E}">
        <p14:creationId xmlns:p14="http://schemas.microsoft.com/office/powerpoint/2010/main" val="3792468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5" y="1156406"/>
            <a:ext cx="10683433" cy="663644"/>
          </a:xfrm>
        </p:spPr>
        <p:txBody>
          <a:bodyPr/>
          <a:lstStyle/>
          <a:p>
            <a:pPr marL="541338" indent="-541338">
              <a:buNone/>
            </a:pPr>
            <a:r>
              <a:rPr lang="en-AU" sz="3000" b="1" dirty="0"/>
              <a:t>Unit 3  Question 28</a:t>
            </a:r>
          </a:p>
        </p:txBody>
      </p:sp>
      <p:sp>
        <p:nvSpPr>
          <p:cNvPr id="2" name="TextBox 1">
            <a:extLst>
              <a:ext uri="{FF2B5EF4-FFF2-40B4-BE49-F238E27FC236}">
                <a16:creationId xmlns:a16="http://schemas.microsoft.com/office/drawing/2014/main" id="{3A8CBB70-48A9-992B-A147-12ABABB9D392}"/>
              </a:ext>
            </a:extLst>
          </p:cNvPr>
          <p:cNvSpPr txBox="1"/>
          <p:nvPr/>
        </p:nvSpPr>
        <p:spPr>
          <a:xfrm>
            <a:off x="902825" y="1904893"/>
            <a:ext cx="9852347" cy="3554819"/>
          </a:xfrm>
          <a:prstGeom prst="rect">
            <a:avLst/>
          </a:prstGeom>
          <a:noFill/>
        </p:spPr>
        <p:txBody>
          <a:bodyPr wrap="square" rtlCol="0">
            <a:spAutoFit/>
          </a:bodyPr>
          <a:lstStyle/>
          <a:p>
            <a:pPr marL="357188" indent="-357188">
              <a:spcAft>
                <a:spcPts val="600"/>
              </a:spcAft>
              <a:buFont typeface="Arial" panose="020B0604020202020204" pitchFamily="34" charset="0"/>
              <a:buChar char="•"/>
            </a:pPr>
            <a:r>
              <a:rPr lang="en-US" sz="3000" b="1" i="1" dirty="0">
                <a:solidFill>
                  <a:srgbClr val="C00000"/>
                </a:solidFill>
                <a:latin typeface="+mn-lt"/>
              </a:rPr>
              <a:t>Assume the AUD depreciates from $US0.75 to $US0.70</a:t>
            </a:r>
          </a:p>
          <a:p>
            <a:pPr marL="814388" lvl="1" indent="-357188">
              <a:spcAft>
                <a:spcPts val="600"/>
              </a:spcAft>
              <a:buFont typeface="Arial" panose="020B0604020202020204" pitchFamily="34" charset="0"/>
              <a:buChar char="•"/>
            </a:pPr>
            <a:r>
              <a:rPr lang="en-US" sz="3000" b="1" i="1" dirty="0">
                <a:solidFill>
                  <a:srgbClr val="141AFF"/>
                </a:solidFill>
                <a:latin typeface="+mn-lt"/>
              </a:rPr>
              <a:t>An imported car costing $US45,000 will increase in price from $A60,000 to $A64,286 </a:t>
            </a:r>
          </a:p>
          <a:p>
            <a:pPr marL="814388" lvl="1" indent="-357188">
              <a:spcAft>
                <a:spcPts val="600"/>
              </a:spcAft>
              <a:buFont typeface="Arial" panose="020B0604020202020204" pitchFamily="34" charset="0"/>
              <a:buChar char="•"/>
            </a:pPr>
            <a:r>
              <a:rPr lang="en-US" sz="3000" b="1" i="1" dirty="0">
                <a:solidFill>
                  <a:srgbClr val="141AFF"/>
                </a:solidFill>
                <a:latin typeface="+mn-lt"/>
              </a:rPr>
              <a:t>If iron ore is selling for $US100 per </a:t>
            </a:r>
            <a:r>
              <a:rPr lang="en-US" sz="3000" b="1" i="1" dirty="0" err="1">
                <a:solidFill>
                  <a:srgbClr val="141AFF"/>
                </a:solidFill>
                <a:latin typeface="+mn-lt"/>
              </a:rPr>
              <a:t>tonne</a:t>
            </a:r>
            <a:r>
              <a:rPr lang="en-US" sz="3000" b="1" i="1" dirty="0">
                <a:solidFill>
                  <a:srgbClr val="141AFF"/>
                </a:solidFill>
                <a:latin typeface="+mn-lt"/>
              </a:rPr>
              <a:t>, then the price in AUD will increase from $A133 to $A143</a:t>
            </a:r>
          </a:p>
          <a:p>
            <a:pPr marL="814388" lvl="1" indent="-357188">
              <a:spcAft>
                <a:spcPts val="600"/>
              </a:spcAft>
              <a:buFont typeface="Arial" panose="020B0604020202020204" pitchFamily="34" charset="0"/>
              <a:buChar char="•"/>
            </a:pPr>
            <a:r>
              <a:rPr lang="en-US" sz="3000" b="1" i="1" dirty="0">
                <a:solidFill>
                  <a:srgbClr val="141AFF"/>
                </a:solidFill>
                <a:latin typeface="+mn-lt"/>
              </a:rPr>
              <a:t>So a depreciation will raise both import and export prices &amp; have minimal impact on the terms of trade</a:t>
            </a:r>
          </a:p>
        </p:txBody>
      </p:sp>
    </p:spTree>
    <p:extLst>
      <p:ext uri="{BB962C8B-B14F-4D97-AF65-F5344CB8AC3E}">
        <p14:creationId xmlns:p14="http://schemas.microsoft.com/office/powerpoint/2010/main" val="248977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5" y="1156405"/>
            <a:ext cx="10191161" cy="2272595"/>
          </a:xfrm>
        </p:spPr>
        <p:txBody>
          <a:bodyPr/>
          <a:lstStyle/>
          <a:p>
            <a:pPr marL="541338" indent="-541338">
              <a:buNone/>
            </a:pPr>
            <a:r>
              <a:rPr lang="en-AU" sz="3000" b="1" dirty="0"/>
              <a:t>Unit 3  Question 29</a:t>
            </a:r>
          </a:p>
          <a:p>
            <a:pPr marL="669925" indent="-669925">
              <a:buNone/>
            </a:pPr>
            <a:r>
              <a:rPr lang="en-AU" sz="3000" dirty="0">
                <a:cs typeface="Arial" panose="020B0604020202020204" pitchFamily="34" charset="0"/>
              </a:rPr>
              <a:t>(a) 	</a:t>
            </a:r>
            <a:r>
              <a:rPr lang="en-AU" sz="3000" dirty="0">
                <a:effectLst/>
                <a:ea typeface="Calibri" panose="020F0502020204030204" pitchFamily="34" charset="0"/>
                <a:cs typeface="Arial" panose="020B0604020202020204" pitchFamily="34" charset="0"/>
              </a:rPr>
              <a:t>Describe the concept of ‘foreign liabilities’ and explain the influence of foreign liabilities on Australia’s current account.</a:t>
            </a:r>
            <a:r>
              <a:rPr lang="en-AU" sz="3000" dirty="0">
                <a:effectLst/>
                <a:cs typeface="Arial" panose="020B0604020202020204" pitchFamily="34" charset="0"/>
              </a:rPr>
              <a:t> </a:t>
            </a:r>
            <a:r>
              <a:rPr lang="en-AU" sz="3000" dirty="0">
                <a:cs typeface="Arial" panose="020B0604020202020204" pitchFamily="34" charset="0"/>
              </a:rPr>
              <a:t>(8 marks)     </a:t>
            </a:r>
            <a:r>
              <a:rPr lang="en-AU" sz="3000" b="1" i="1" dirty="0">
                <a:solidFill>
                  <a:srgbClr val="FF0000"/>
                </a:solidFill>
              </a:rPr>
              <a:t>Mean = 46%</a:t>
            </a:r>
          </a:p>
        </p:txBody>
      </p:sp>
      <p:sp>
        <p:nvSpPr>
          <p:cNvPr id="12" name="Line Callout 1 11">
            <a:extLst>
              <a:ext uri="{FF2B5EF4-FFF2-40B4-BE49-F238E27FC236}">
                <a16:creationId xmlns:a16="http://schemas.microsoft.com/office/drawing/2014/main" id="{ABF8FE8D-EF1C-2D43-AECF-BF2ED503420C}"/>
              </a:ext>
            </a:extLst>
          </p:cNvPr>
          <p:cNvSpPr/>
          <p:nvPr/>
        </p:nvSpPr>
        <p:spPr>
          <a:xfrm flipH="1">
            <a:off x="5165692" y="768377"/>
            <a:ext cx="1233085" cy="479138"/>
          </a:xfrm>
          <a:prstGeom prst="borderCallout1">
            <a:avLst>
              <a:gd name="adj1" fmla="val 18750"/>
              <a:gd name="adj2" fmla="val -8333"/>
              <a:gd name="adj3" fmla="val 216211"/>
              <a:gd name="adj4" fmla="val -25579"/>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 marks</a:t>
            </a:r>
          </a:p>
        </p:txBody>
      </p:sp>
      <p:sp>
        <p:nvSpPr>
          <p:cNvPr id="15" name="Line Callout 1 14">
            <a:extLst>
              <a:ext uri="{FF2B5EF4-FFF2-40B4-BE49-F238E27FC236}">
                <a16:creationId xmlns:a16="http://schemas.microsoft.com/office/drawing/2014/main" id="{04A870B2-23AC-B641-87F9-F129E664AE8B}"/>
              </a:ext>
            </a:extLst>
          </p:cNvPr>
          <p:cNvSpPr/>
          <p:nvPr/>
        </p:nvSpPr>
        <p:spPr>
          <a:xfrm flipH="1">
            <a:off x="8755540" y="3354636"/>
            <a:ext cx="1792705" cy="479138"/>
          </a:xfrm>
          <a:prstGeom prst="borderCallout1">
            <a:avLst>
              <a:gd name="adj1" fmla="val 39444"/>
              <a:gd name="adj2" fmla="val 105357"/>
              <a:gd name="adj3" fmla="val -153555"/>
              <a:gd name="adj4" fmla="val 112399"/>
            </a:avLst>
          </a:prstGeom>
          <a:solidFill>
            <a:srgbClr val="34C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 marks</a:t>
            </a:r>
          </a:p>
        </p:txBody>
      </p:sp>
      <p:sp>
        <p:nvSpPr>
          <p:cNvPr id="16" name="TextBox 15">
            <a:extLst>
              <a:ext uri="{FF2B5EF4-FFF2-40B4-BE49-F238E27FC236}">
                <a16:creationId xmlns:a16="http://schemas.microsoft.com/office/drawing/2014/main" id="{A6B68D4D-2FFB-224F-A5FB-7DE91A1B43C0}"/>
              </a:ext>
            </a:extLst>
          </p:cNvPr>
          <p:cNvSpPr txBox="1"/>
          <p:nvPr/>
        </p:nvSpPr>
        <p:spPr>
          <a:xfrm>
            <a:off x="1643755" y="3513842"/>
            <a:ext cx="8462873" cy="2162130"/>
          </a:xfrm>
          <a:prstGeom prst="rect">
            <a:avLst/>
          </a:prstGeom>
          <a:noFill/>
        </p:spPr>
        <p:txBody>
          <a:bodyPr wrap="square" rtlCol="0">
            <a:spAutoFit/>
          </a:bodyPr>
          <a:lstStyle/>
          <a:p>
            <a:pPr>
              <a:spcAft>
                <a:spcPts val="900"/>
              </a:spcAft>
            </a:pPr>
            <a:r>
              <a:rPr lang="en-US" sz="2800" b="1" i="1" dirty="0">
                <a:solidFill>
                  <a:srgbClr val="C00000"/>
                </a:solidFill>
                <a:latin typeface="+mn-lt"/>
              </a:rPr>
              <a:t>Define foreign liabilities – 1 mark</a:t>
            </a:r>
          </a:p>
          <a:p>
            <a:pPr>
              <a:spcAft>
                <a:spcPts val="900"/>
              </a:spcAft>
            </a:pPr>
            <a:r>
              <a:rPr lang="en-US" sz="2800" b="1" i="1" dirty="0">
                <a:solidFill>
                  <a:srgbClr val="C00000"/>
                </a:solidFill>
                <a:latin typeface="+mn-lt"/>
              </a:rPr>
              <a:t>Define foreign debt – 2 marks</a:t>
            </a:r>
          </a:p>
          <a:p>
            <a:pPr>
              <a:spcAft>
                <a:spcPts val="900"/>
              </a:spcAft>
            </a:pPr>
            <a:r>
              <a:rPr lang="en-US" sz="2800" b="1" i="1" dirty="0">
                <a:solidFill>
                  <a:srgbClr val="C00000"/>
                </a:solidFill>
                <a:latin typeface="+mn-lt"/>
              </a:rPr>
              <a:t>Define foreign equity – 2 marks</a:t>
            </a:r>
          </a:p>
          <a:p>
            <a:pPr>
              <a:spcAft>
                <a:spcPts val="900"/>
              </a:spcAft>
            </a:pPr>
            <a:r>
              <a:rPr lang="en-US" sz="2800" b="1" i="1" dirty="0">
                <a:solidFill>
                  <a:srgbClr val="C00000"/>
                </a:solidFill>
                <a:latin typeface="+mn-lt"/>
              </a:rPr>
              <a:t>Explain the influence on the current account – 3 marks</a:t>
            </a:r>
          </a:p>
        </p:txBody>
      </p:sp>
    </p:spTree>
    <p:extLst>
      <p:ext uri="{BB962C8B-B14F-4D97-AF65-F5344CB8AC3E}">
        <p14:creationId xmlns:p14="http://schemas.microsoft.com/office/powerpoint/2010/main" val="212619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6" y="1156405"/>
            <a:ext cx="10190290" cy="2093571"/>
          </a:xfrm>
        </p:spPr>
        <p:txBody>
          <a:bodyPr/>
          <a:lstStyle/>
          <a:p>
            <a:pPr marL="541338" indent="-541338">
              <a:buNone/>
            </a:pPr>
            <a:r>
              <a:rPr lang="en-AU" sz="3000" b="1" dirty="0"/>
              <a:t>Unit 3  Question 29</a:t>
            </a:r>
          </a:p>
          <a:p>
            <a:pPr marL="669925" indent="-669925">
              <a:buNone/>
            </a:pPr>
            <a:r>
              <a:rPr lang="en-AU" sz="3000" dirty="0">
                <a:cs typeface="Arial" panose="020B0604020202020204" pitchFamily="34" charset="0"/>
              </a:rPr>
              <a:t>(b) 	</a:t>
            </a:r>
            <a:r>
              <a:rPr lang="en-AU" sz="3000" dirty="0">
                <a:effectLst/>
                <a:ea typeface="Calibri" panose="020F0502020204030204" pitchFamily="34" charset="0"/>
                <a:cs typeface="Arial" panose="020B0604020202020204" pitchFamily="34" charset="0"/>
              </a:rPr>
              <a:t>Discuss </a:t>
            </a:r>
            <a:r>
              <a:rPr lang="en-AU" sz="3000" b="1" dirty="0">
                <a:effectLst/>
                <a:ea typeface="Calibri" panose="020F0502020204030204" pitchFamily="34" charset="0"/>
                <a:cs typeface="Arial" panose="020B0604020202020204" pitchFamily="34" charset="0"/>
              </a:rPr>
              <a:t>three</a:t>
            </a:r>
            <a:r>
              <a:rPr lang="en-AU" sz="3000" dirty="0">
                <a:effectLst/>
                <a:ea typeface="Calibri" panose="020F0502020204030204" pitchFamily="34" charset="0"/>
                <a:cs typeface="Arial" panose="020B0604020202020204" pitchFamily="34" charset="0"/>
              </a:rPr>
              <a:t> ways in which foreign investment has affected the Australian economy in recent years.</a:t>
            </a:r>
            <a:r>
              <a:rPr lang="en-AU" sz="3000" dirty="0">
                <a:effectLst/>
                <a:cs typeface="Arial" panose="020B0604020202020204" pitchFamily="34" charset="0"/>
              </a:rPr>
              <a:t> </a:t>
            </a:r>
            <a:r>
              <a:rPr lang="en-AU" sz="3000" dirty="0">
                <a:cs typeface="Arial" panose="020B0604020202020204" pitchFamily="34" charset="0"/>
              </a:rPr>
              <a:t>(12 marks)       </a:t>
            </a:r>
            <a:r>
              <a:rPr lang="en-AU" sz="3000" b="1" i="1" dirty="0">
                <a:solidFill>
                  <a:srgbClr val="FF0000"/>
                </a:solidFill>
              </a:rPr>
              <a:t>Mean = 40%</a:t>
            </a:r>
          </a:p>
        </p:txBody>
      </p:sp>
      <p:sp>
        <p:nvSpPr>
          <p:cNvPr id="16" name="TextBox 15">
            <a:extLst>
              <a:ext uri="{FF2B5EF4-FFF2-40B4-BE49-F238E27FC236}">
                <a16:creationId xmlns:a16="http://schemas.microsoft.com/office/drawing/2014/main" id="{A6B68D4D-2FFB-224F-A5FB-7DE91A1B43C0}"/>
              </a:ext>
            </a:extLst>
          </p:cNvPr>
          <p:cNvSpPr txBox="1"/>
          <p:nvPr/>
        </p:nvSpPr>
        <p:spPr>
          <a:xfrm>
            <a:off x="1583598" y="3259032"/>
            <a:ext cx="8462873" cy="3377848"/>
          </a:xfrm>
          <a:prstGeom prst="rect">
            <a:avLst/>
          </a:prstGeom>
          <a:noFill/>
        </p:spPr>
        <p:txBody>
          <a:bodyPr wrap="square" rtlCol="0">
            <a:spAutoFit/>
          </a:bodyPr>
          <a:lstStyle/>
          <a:p>
            <a:pPr>
              <a:spcAft>
                <a:spcPts val="600"/>
              </a:spcAft>
            </a:pPr>
            <a:r>
              <a:rPr lang="en-US" sz="2800" b="1" i="1" dirty="0">
                <a:solidFill>
                  <a:srgbClr val="C00000"/>
                </a:solidFill>
                <a:latin typeface="+mn-lt"/>
              </a:rPr>
              <a:t>What is a ‘way’?</a:t>
            </a:r>
          </a:p>
          <a:p>
            <a:pPr>
              <a:spcAft>
                <a:spcPts val="300"/>
              </a:spcAft>
            </a:pPr>
            <a:r>
              <a:rPr lang="en-US" sz="2800" b="1" i="1" dirty="0">
                <a:solidFill>
                  <a:srgbClr val="C00000"/>
                </a:solidFill>
                <a:latin typeface="+mn-lt"/>
              </a:rPr>
              <a:t>This is not simply listing effects of foreign investment</a:t>
            </a:r>
          </a:p>
          <a:p>
            <a:pPr>
              <a:spcAft>
                <a:spcPts val="300"/>
              </a:spcAft>
            </a:pPr>
            <a:r>
              <a:rPr lang="en-US" sz="2800" b="1" i="1" dirty="0">
                <a:solidFill>
                  <a:srgbClr val="C00000"/>
                </a:solidFill>
                <a:latin typeface="+mn-lt"/>
              </a:rPr>
              <a:t>Need to think of THREE categories (4 marks each)</a:t>
            </a:r>
          </a:p>
          <a:p>
            <a:pPr marL="514350" indent="-514350">
              <a:spcAft>
                <a:spcPts val="300"/>
              </a:spcAft>
              <a:buAutoNum type="arabicParenR"/>
            </a:pPr>
            <a:r>
              <a:rPr lang="en-US" sz="2800" b="1" i="1" dirty="0">
                <a:solidFill>
                  <a:srgbClr val="141AFF"/>
                </a:solidFill>
                <a:latin typeface="+mn-lt"/>
              </a:rPr>
              <a:t>The macroeconomy</a:t>
            </a:r>
          </a:p>
          <a:p>
            <a:pPr marL="514350" indent="-514350">
              <a:spcAft>
                <a:spcPts val="300"/>
              </a:spcAft>
              <a:buAutoNum type="arabicParenR"/>
            </a:pPr>
            <a:r>
              <a:rPr lang="en-US" sz="2800" b="1" i="1" dirty="0">
                <a:solidFill>
                  <a:srgbClr val="141AFF"/>
                </a:solidFill>
                <a:latin typeface="+mn-lt"/>
              </a:rPr>
              <a:t>The savings-investment gap</a:t>
            </a:r>
          </a:p>
          <a:p>
            <a:pPr marL="514350" indent="-514350">
              <a:spcAft>
                <a:spcPts val="300"/>
              </a:spcAft>
              <a:buAutoNum type="arabicParenR"/>
            </a:pPr>
            <a:r>
              <a:rPr lang="en-US" sz="2800" b="1" i="1" dirty="0">
                <a:solidFill>
                  <a:srgbClr val="141AFF"/>
                </a:solidFill>
                <a:latin typeface="+mn-lt"/>
              </a:rPr>
              <a:t>The mining sector</a:t>
            </a:r>
          </a:p>
          <a:p>
            <a:pPr marL="514350" indent="-514350">
              <a:spcAft>
                <a:spcPts val="300"/>
              </a:spcAft>
              <a:buAutoNum type="arabicParenR"/>
            </a:pPr>
            <a:r>
              <a:rPr lang="en-US" sz="2800" b="1" i="1" dirty="0">
                <a:solidFill>
                  <a:srgbClr val="141AFF"/>
                </a:solidFill>
                <a:latin typeface="+mn-lt"/>
              </a:rPr>
              <a:t>The balance of payments</a:t>
            </a:r>
          </a:p>
        </p:txBody>
      </p:sp>
      <p:pic>
        <p:nvPicPr>
          <p:cNvPr id="2" name="Picture 2" descr="http://www.usdl.info/uploads/img51263a0c19dd2.gif">
            <a:extLst>
              <a:ext uri="{FF2B5EF4-FFF2-40B4-BE49-F238E27FC236}">
                <a16:creationId xmlns:a16="http://schemas.microsoft.com/office/drawing/2014/main" id="{5070752F-0F09-ADD1-7F5E-07F3E06D0A3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8542" y="612435"/>
            <a:ext cx="1329148" cy="9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ine Callout 1 2">
            <a:extLst>
              <a:ext uri="{FF2B5EF4-FFF2-40B4-BE49-F238E27FC236}">
                <a16:creationId xmlns:a16="http://schemas.microsoft.com/office/drawing/2014/main" id="{C50754BB-9D66-038B-77A1-32F4D051723F}"/>
              </a:ext>
            </a:extLst>
          </p:cNvPr>
          <p:cNvSpPr/>
          <p:nvPr/>
        </p:nvSpPr>
        <p:spPr>
          <a:xfrm>
            <a:off x="9107906" y="3345476"/>
            <a:ext cx="3084094" cy="1431757"/>
          </a:xfrm>
          <a:prstGeom prst="borderCallout1">
            <a:avLst>
              <a:gd name="adj1" fmla="val 42279"/>
              <a:gd name="adj2" fmla="val -2871"/>
              <a:gd name="adj3" fmla="val -82678"/>
              <a:gd name="adj4" fmla="val -59940"/>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Either foreign investment in or foreign investment out</a:t>
            </a:r>
          </a:p>
        </p:txBody>
      </p:sp>
    </p:spTree>
    <p:extLst>
      <p:ext uri="{BB962C8B-B14F-4D97-AF65-F5344CB8AC3E}">
        <p14:creationId xmlns:p14="http://schemas.microsoft.com/office/powerpoint/2010/main" val="22354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checkerboard(across)">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checkerboard(across)">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checkerboard(across)">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checkerboard(across)">
                                      <p:cBhvr>
                                        <p:cTn id="2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6" y="1156405"/>
            <a:ext cx="10418890" cy="2093571"/>
          </a:xfrm>
        </p:spPr>
        <p:txBody>
          <a:bodyPr/>
          <a:lstStyle/>
          <a:p>
            <a:pPr marL="541338" indent="-541338">
              <a:buNone/>
            </a:pPr>
            <a:r>
              <a:rPr lang="en-AU" sz="3000" b="1" dirty="0"/>
              <a:t>Unit 4  Question 30</a:t>
            </a:r>
          </a:p>
          <a:p>
            <a:pPr marL="669925" indent="-669925">
              <a:buNone/>
            </a:pPr>
            <a:r>
              <a:rPr lang="en-AU" sz="2800" dirty="0">
                <a:cs typeface="Arial" panose="020B0604020202020204" pitchFamily="34" charset="0"/>
              </a:rPr>
              <a:t>(a) 	</a:t>
            </a:r>
            <a:r>
              <a:rPr lang="en-AU" sz="2800" dirty="0">
                <a:effectLst/>
                <a:ea typeface="Calibri" panose="020F0502020204030204" pitchFamily="34" charset="0"/>
                <a:cs typeface="Times New Roman" panose="02020603050405020304" pitchFamily="18" charset="0"/>
              </a:rPr>
              <a:t>Outline the economic policy objectives of the Australian Government and describe the extent to which these may conflict with </a:t>
            </a:r>
            <a:r>
              <a:rPr lang="en-AU" sz="2800" b="1" dirty="0">
                <a:effectLst/>
                <a:ea typeface="Calibri" panose="020F0502020204030204" pitchFamily="34" charset="0"/>
                <a:cs typeface="Times New Roman" panose="02020603050405020304" pitchFamily="18" charset="0"/>
              </a:rPr>
              <a:t>or</a:t>
            </a:r>
            <a:r>
              <a:rPr lang="en-AU" sz="2800" dirty="0">
                <a:effectLst/>
                <a:ea typeface="Calibri" panose="020F0502020204030204" pitchFamily="34" charset="0"/>
                <a:cs typeface="Times New Roman" panose="02020603050405020304" pitchFamily="18" charset="0"/>
              </a:rPr>
              <a:t> complement each other.</a:t>
            </a:r>
            <a:r>
              <a:rPr lang="en-AU" sz="2800" dirty="0">
                <a:effectLst/>
              </a:rPr>
              <a:t> </a:t>
            </a:r>
            <a:r>
              <a:rPr lang="en-AU" sz="2800" dirty="0">
                <a:effectLst/>
                <a:cs typeface="Arial" panose="020B0604020202020204" pitchFamily="34" charset="0"/>
              </a:rPr>
              <a:t> </a:t>
            </a:r>
            <a:r>
              <a:rPr lang="en-AU" sz="2800" dirty="0">
                <a:cs typeface="Arial" panose="020B0604020202020204" pitchFamily="34" charset="0"/>
              </a:rPr>
              <a:t>(10 marks)   </a:t>
            </a:r>
            <a:r>
              <a:rPr lang="en-AU" sz="3000" b="1" i="1" dirty="0">
                <a:solidFill>
                  <a:srgbClr val="FF0000"/>
                </a:solidFill>
              </a:rPr>
              <a:t>Mean = 43%</a:t>
            </a:r>
          </a:p>
        </p:txBody>
      </p:sp>
      <p:sp>
        <p:nvSpPr>
          <p:cNvPr id="16" name="TextBox 15">
            <a:extLst>
              <a:ext uri="{FF2B5EF4-FFF2-40B4-BE49-F238E27FC236}">
                <a16:creationId xmlns:a16="http://schemas.microsoft.com/office/drawing/2014/main" id="{A6B68D4D-2FFB-224F-A5FB-7DE91A1B43C0}"/>
              </a:ext>
            </a:extLst>
          </p:cNvPr>
          <p:cNvSpPr txBox="1"/>
          <p:nvPr/>
        </p:nvSpPr>
        <p:spPr>
          <a:xfrm>
            <a:off x="1511408" y="3608025"/>
            <a:ext cx="9016224" cy="224676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000" b="1" i="1" dirty="0">
                <a:solidFill>
                  <a:srgbClr val="C00000"/>
                </a:solidFill>
                <a:latin typeface="+mn-lt"/>
              </a:rPr>
              <a:t>Outline does not mean ‘list’!</a:t>
            </a:r>
          </a:p>
          <a:p>
            <a:pPr marL="457200" indent="-457200">
              <a:spcAft>
                <a:spcPts val="1200"/>
              </a:spcAft>
              <a:buFont typeface="Arial" panose="020B0604020202020204" pitchFamily="34" charset="0"/>
              <a:buChar char="•"/>
            </a:pPr>
            <a:r>
              <a:rPr lang="en-US" sz="3000" b="1" i="1" dirty="0">
                <a:solidFill>
                  <a:srgbClr val="C00000"/>
                </a:solidFill>
                <a:latin typeface="+mn-lt"/>
              </a:rPr>
              <a:t>Outline 5 separate objectives – 5 marks</a:t>
            </a:r>
          </a:p>
          <a:p>
            <a:pPr marL="457200" indent="-457200">
              <a:spcAft>
                <a:spcPts val="1200"/>
              </a:spcAft>
              <a:buFont typeface="Arial" panose="020B0604020202020204" pitchFamily="34" charset="0"/>
              <a:buChar char="•"/>
            </a:pPr>
            <a:r>
              <a:rPr lang="en-US" sz="3000" b="1" i="1" dirty="0">
                <a:solidFill>
                  <a:srgbClr val="C00000"/>
                </a:solidFill>
                <a:latin typeface="+mn-lt"/>
              </a:rPr>
              <a:t>For each objective describe whether it complements of conflicts with another objective – 5 marks</a:t>
            </a:r>
          </a:p>
        </p:txBody>
      </p:sp>
      <p:pic>
        <p:nvPicPr>
          <p:cNvPr id="2" name="Picture 2" descr="http://www.usdl.info/uploads/img51263a0c19dd2.gif">
            <a:extLst>
              <a:ext uri="{FF2B5EF4-FFF2-40B4-BE49-F238E27FC236}">
                <a16:creationId xmlns:a16="http://schemas.microsoft.com/office/drawing/2014/main" id="{4630077C-D3BC-154D-83FD-DEADAD5E29B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8542" y="612435"/>
            <a:ext cx="1329148" cy="9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70579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6" y="1156405"/>
            <a:ext cx="10190290" cy="2573384"/>
          </a:xfrm>
        </p:spPr>
        <p:txBody>
          <a:bodyPr/>
          <a:lstStyle/>
          <a:p>
            <a:pPr marL="541338" indent="-541338">
              <a:buNone/>
            </a:pPr>
            <a:r>
              <a:rPr lang="en-AU" sz="3000" b="1" dirty="0"/>
              <a:t>Unit 4  Question 30</a:t>
            </a:r>
          </a:p>
          <a:p>
            <a:pPr marL="669925" indent="-669925">
              <a:buNone/>
            </a:pPr>
            <a:r>
              <a:rPr lang="en-AU" sz="2800" dirty="0">
                <a:cs typeface="Arial" panose="020B0604020202020204" pitchFamily="34" charset="0"/>
              </a:rPr>
              <a:t>(b) 	</a:t>
            </a:r>
            <a:r>
              <a:rPr lang="en-AU" sz="2800" dirty="0">
                <a:effectLst/>
                <a:ea typeface="Calibri" panose="020F0502020204030204" pitchFamily="34" charset="0"/>
                <a:cs typeface="Times New Roman" panose="02020603050405020304" pitchFamily="18" charset="0"/>
              </a:rPr>
              <a:t>Outline the </a:t>
            </a:r>
            <a:r>
              <a:rPr lang="en-AU" sz="2800" b="1" dirty="0">
                <a:effectLst/>
                <a:ea typeface="Calibri" panose="020F0502020204030204" pitchFamily="34" charset="0"/>
                <a:cs typeface="Times New Roman" panose="02020603050405020304" pitchFamily="18" charset="0"/>
              </a:rPr>
              <a:t>two</a:t>
            </a:r>
            <a:r>
              <a:rPr lang="en-AU" sz="2800" dirty="0">
                <a:effectLst/>
                <a:ea typeface="Calibri" panose="020F0502020204030204" pitchFamily="34" charset="0"/>
                <a:cs typeface="Times New Roman" panose="02020603050405020304" pitchFamily="18" charset="0"/>
              </a:rPr>
              <a:t> methods used to measure productivity and, using an AD/AS model, illustrate and explain the impact of productivity growth on the achievement of any </a:t>
            </a:r>
            <a:r>
              <a:rPr lang="en-AU" sz="2800" b="1" dirty="0">
                <a:effectLst/>
                <a:ea typeface="Calibri" panose="020F0502020204030204" pitchFamily="34" charset="0"/>
                <a:cs typeface="Times New Roman" panose="02020603050405020304" pitchFamily="18" charset="0"/>
              </a:rPr>
              <a:t>three</a:t>
            </a:r>
            <a:r>
              <a:rPr lang="en-AU" sz="2800" dirty="0">
                <a:effectLst/>
                <a:ea typeface="Calibri" panose="020F0502020204030204" pitchFamily="34" charset="0"/>
                <a:cs typeface="Times New Roman" panose="02020603050405020304" pitchFamily="18" charset="0"/>
              </a:rPr>
              <a:t> economic objectives</a:t>
            </a:r>
            <a:r>
              <a:rPr lang="en-AU" sz="2800" dirty="0">
                <a:solidFill>
                  <a:srgbClr val="000000"/>
                </a:solidFill>
                <a:effectLst/>
                <a:ea typeface="Calibri" panose="020F0502020204030204" pitchFamily="34" charset="0"/>
                <a:cs typeface="Times New Roman" panose="02020603050405020304" pitchFamily="18" charset="0"/>
              </a:rPr>
              <a:t>.</a:t>
            </a:r>
            <a:r>
              <a:rPr lang="en-AU" sz="2800" dirty="0">
                <a:effectLst/>
              </a:rPr>
              <a:t> </a:t>
            </a:r>
            <a:r>
              <a:rPr lang="en-AU" sz="2800" dirty="0">
                <a:effectLst/>
                <a:cs typeface="Arial" panose="020B0604020202020204" pitchFamily="34" charset="0"/>
              </a:rPr>
              <a:t> </a:t>
            </a:r>
            <a:r>
              <a:rPr lang="en-AU" sz="2800" dirty="0">
                <a:cs typeface="Arial" panose="020B0604020202020204" pitchFamily="34" charset="0"/>
              </a:rPr>
              <a:t>(10 marks)       </a:t>
            </a:r>
            <a:r>
              <a:rPr lang="en-AU" sz="3000" b="1" i="1" dirty="0">
                <a:solidFill>
                  <a:srgbClr val="FF0000"/>
                </a:solidFill>
              </a:rPr>
              <a:t>Mean = 48%</a:t>
            </a:r>
          </a:p>
        </p:txBody>
      </p:sp>
      <p:graphicFrame>
        <p:nvGraphicFramePr>
          <p:cNvPr id="35845" name="TextBox 15">
            <a:extLst>
              <a:ext uri="{FF2B5EF4-FFF2-40B4-BE49-F238E27FC236}">
                <a16:creationId xmlns:a16="http://schemas.microsoft.com/office/drawing/2014/main" id="{FAFA751A-8EC2-1B51-9582-3E8E011DE541}"/>
              </a:ext>
            </a:extLst>
          </p:cNvPr>
          <p:cNvGraphicFramePr/>
          <p:nvPr/>
        </p:nvGraphicFramePr>
        <p:xfrm>
          <a:off x="1214909" y="3920768"/>
          <a:ext cx="9878207" cy="2195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803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6" y="1156405"/>
            <a:ext cx="10082006" cy="2573384"/>
          </a:xfrm>
        </p:spPr>
        <p:txBody>
          <a:bodyPr/>
          <a:lstStyle/>
          <a:p>
            <a:pPr marL="541338" indent="-541338">
              <a:buNone/>
            </a:pPr>
            <a:r>
              <a:rPr lang="en-AU" sz="3000" b="1" dirty="0"/>
              <a:t>Unit 4  Question 31</a:t>
            </a:r>
          </a:p>
          <a:p>
            <a:pPr marL="669925" indent="-669925">
              <a:buNone/>
            </a:pPr>
            <a:r>
              <a:rPr lang="en-AU" sz="2800" dirty="0">
                <a:cs typeface="Arial" panose="020B0604020202020204" pitchFamily="34" charset="0"/>
              </a:rPr>
              <a:t>(a) 	</a:t>
            </a:r>
            <a:r>
              <a:rPr lang="en-AU" sz="2800" dirty="0">
                <a:effectLst/>
                <a:ea typeface="Calibri" panose="020F0502020204030204" pitchFamily="34" charset="0"/>
                <a:cs typeface="Times New Roman" panose="02020603050405020304" pitchFamily="18" charset="0"/>
              </a:rPr>
              <a:t>Explain the meaning of a ‘budget deficit’ and describe </a:t>
            </a:r>
            <a:r>
              <a:rPr lang="en-AU" sz="2800" b="1" dirty="0">
                <a:effectLst/>
                <a:ea typeface="Calibri" panose="020F0502020204030204" pitchFamily="34" charset="0"/>
                <a:cs typeface="Times New Roman" panose="02020603050405020304" pitchFamily="18" charset="0"/>
              </a:rPr>
              <a:t>three</a:t>
            </a:r>
            <a:r>
              <a:rPr lang="en-AU" sz="2800" dirty="0">
                <a:effectLst/>
                <a:ea typeface="Calibri" panose="020F0502020204030204" pitchFamily="34" charset="0"/>
                <a:cs typeface="Times New Roman" panose="02020603050405020304" pitchFamily="18" charset="0"/>
              </a:rPr>
              <a:t> methods the Australian Government can use to finance a budget deficit.</a:t>
            </a:r>
            <a:r>
              <a:rPr lang="en-AU" sz="2800" dirty="0">
                <a:effectLst/>
              </a:rPr>
              <a:t>  </a:t>
            </a:r>
            <a:r>
              <a:rPr lang="en-AU" sz="2800" dirty="0">
                <a:effectLst/>
                <a:cs typeface="Arial" panose="020B0604020202020204" pitchFamily="34" charset="0"/>
              </a:rPr>
              <a:t> </a:t>
            </a:r>
            <a:r>
              <a:rPr lang="en-AU" sz="2800" dirty="0">
                <a:cs typeface="Arial" panose="020B0604020202020204" pitchFamily="34" charset="0"/>
              </a:rPr>
              <a:t>(8 marks)       </a:t>
            </a:r>
            <a:r>
              <a:rPr lang="en-AU" sz="3000" b="1" i="1" dirty="0">
                <a:solidFill>
                  <a:srgbClr val="FF0000"/>
                </a:solidFill>
              </a:rPr>
              <a:t>Mean = 62%</a:t>
            </a:r>
          </a:p>
        </p:txBody>
      </p:sp>
      <p:grpSp>
        <p:nvGrpSpPr>
          <p:cNvPr id="2" name="Group 1">
            <a:extLst>
              <a:ext uri="{FF2B5EF4-FFF2-40B4-BE49-F238E27FC236}">
                <a16:creationId xmlns:a16="http://schemas.microsoft.com/office/drawing/2014/main" id="{E6C4CE2C-61A9-F6EC-6CEE-B1AE6F662342}"/>
              </a:ext>
            </a:extLst>
          </p:cNvPr>
          <p:cNvGrpSpPr/>
          <p:nvPr/>
        </p:nvGrpSpPr>
        <p:grpSpPr>
          <a:xfrm>
            <a:off x="1746443" y="3692979"/>
            <a:ext cx="7055378" cy="671580"/>
            <a:chOff x="-1" y="9726"/>
            <a:chExt cx="7055378" cy="671580"/>
          </a:xfrm>
        </p:grpSpPr>
        <p:sp>
          <p:nvSpPr>
            <p:cNvPr id="3" name="Rounded Rectangle 2">
              <a:extLst>
                <a:ext uri="{FF2B5EF4-FFF2-40B4-BE49-F238E27FC236}">
                  <a16:creationId xmlns:a16="http://schemas.microsoft.com/office/drawing/2014/main" id="{E33C23A3-E45E-EAE5-6FC4-310B7964CE46}"/>
                </a:ext>
              </a:extLst>
            </p:cNvPr>
            <p:cNvSpPr/>
            <p:nvPr/>
          </p:nvSpPr>
          <p:spPr>
            <a:xfrm>
              <a:off x="-1" y="9726"/>
              <a:ext cx="6988481" cy="671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 name="Rounded Rectangle 4">
              <a:extLst>
                <a:ext uri="{FF2B5EF4-FFF2-40B4-BE49-F238E27FC236}">
                  <a16:creationId xmlns:a16="http://schemas.microsoft.com/office/drawing/2014/main" id="{434F8F12-DB91-6779-47A2-320DBE514C82}"/>
                </a:ext>
              </a:extLst>
            </p:cNvPr>
            <p:cNvSpPr txBox="1"/>
            <p:nvPr/>
          </p:nvSpPr>
          <p:spPr>
            <a:xfrm>
              <a:off x="32784" y="42510"/>
              <a:ext cx="7022593"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dirty="0">
                  <a:solidFill>
                    <a:schemeClr val="bg1"/>
                  </a:solidFill>
                  <a:latin typeface="+mn-lt"/>
                </a:rPr>
                <a:t>      Meaning of budget deficit   </a:t>
              </a:r>
              <a:r>
                <a:rPr lang="en-US" sz="2800" b="1" i="1" kern="1200" dirty="0"/>
                <a:t>–   2 marks</a:t>
              </a:r>
              <a:endParaRPr lang="en-US" sz="2800" kern="1200" dirty="0"/>
            </a:p>
          </p:txBody>
        </p:sp>
      </p:grpSp>
      <p:grpSp>
        <p:nvGrpSpPr>
          <p:cNvPr id="5" name="Group 4">
            <a:extLst>
              <a:ext uri="{FF2B5EF4-FFF2-40B4-BE49-F238E27FC236}">
                <a16:creationId xmlns:a16="http://schemas.microsoft.com/office/drawing/2014/main" id="{48751907-6670-716F-0852-3FC476EA19AD}"/>
              </a:ext>
            </a:extLst>
          </p:cNvPr>
          <p:cNvGrpSpPr/>
          <p:nvPr/>
        </p:nvGrpSpPr>
        <p:grpSpPr>
          <a:xfrm>
            <a:off x="1746443" y="4591379"/>
            <a:ext cx="7669819" cy="671580"/>
            <a:chOff x="-1" y="9726"/>
            <a:chExt cx="7669819" cy="671580"/>
          </a:xfrm>
        </p:grpSpPr>
        <p:sp>
          <p:nvSpPr>
            <p:cNvPr id="6" name="Rounded Rectangle 5">
              <a:extLst>
                <a:ext uri="{FF2B5EF4-FFF2-40B4-BE49-F238E27FC236}">
                  <a16:creationId xmlns:a16="http://schemas.microsoft.com/office/drawing/2014/main" id="{448D2DEE-D52C-9E89-3B78-0048866AD4D7}"/>
                </a:ext>
              </a:extLst>
            </p:cNvPr>
            <p:cNvSpPr/>
            <p:nvPr/>
          </p:nvSpPr>
          <p:spPr>
            <a:xfrm>
              <a:off x="-1" y="9726"/>
              <a:ext cx="7022593" cy="671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ounded Rectangle 4">
              <a:extLst>
                <a:ext uri="{FF2B5EF4-FFF2-40B4-BE49-F238E27FC236}">
                  <a16:creationId xmlns:a16="http://schemas.microsoft.com/office/drawing/2014/main" id="{A7DCF91C-FEE2-1342-6247-681EC03E3055}"/>
                </a:ext>
              </a:extLst>
            </p:cNvPr>
            <p:cNvSpPr txBox="1"/>
            <p:nvPr/>
          </p:nvSpPr>
          <p:spPr>
            <a:xfrm>
              <a:off x="32784" y="42510"/>
              <a:ext cx="7637034"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dirty="0">
                  <a:solidFill>
                    <a:schemeClr val="bg1"/>
                  </a:solidFill>
                  <a:latin typeface="+mn-lt"/>
                </a:rPr>
                <a:t> Describe 3 methods of financing   </a:t>
              </a:r>
              <a:r>
                <a:rPr lang="en-US" sz="2800" b="1" i="1" kern="1200" dirty="0"/>
                <a:t>–   6 marks</a:t>
              </a:r>
              <a:endParaRPr lang="en-US" sz="2800" kern="1200" dirty="0"/>
            </a:p>
          </p:txBody>
        </p:sp>
      </p:grpSp>
    </p:spTree>
    <p:extLst>
      <p:ext uri="{BB962C8B-B14F-4D97-AF65-F5344CB8AC3E}">
        <p14:creationId xmlns:p14="http://schemas.microsoft.com/office/powerpoint/2010/main" val="2160958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6" y="1156405"/>
            <a:ext cx="10082006" cy="2573384"/>
          </a:xfrm>
        </p:spPr>
        <p:txBody>
          <a:bodyPr/>
          <a:lstStyle/>
          <a:p>
            <a:pPr marL="541338" indent="-541338">
              <a:buNone/>
            </a:pPr>
            <a:r>
              <a:rPr lang="en-AU" sz="3000" b="1" dirty="0"/>
              <a:t>Unit 4  Question 31</a:t>
            </a:r>
          </a:p>
          <a:p>
            <a:pPr marL="669925" indent="-669925">
              <a:buNone/>
            </a:pPr>
            <a:r>
              <a:rPr lang="en-AU" sz="2800" dirty="0">
                <a:cs typeface="Arial" panose="020B0604020202020204" pitchFamily="34" charset="0"/>
              </a:rPr>
              <a:t>(b) 	</a:t>
            </a:r>
            <a:r>
              <a:rPr lang="en-AU" sz="2800" dirty="0">
                <a:effectLst/>
                <a:ea typeface="Calibri" panose="020F0502020204030204" pitchFamily="34" charset="0"/>
                <a:cs typeface="Times New Roman" panose="02020603050405020304" pitchFamily="18" charset="0"/>
              </a:rPr>
              <a:t>Using the aggregate expenditure (AE) model, explain the short and long-term implications of the contemporary fiscal policy measures adopted by the Australian Government.</a:t>
            </a:r>
            <a:r>
              <a:rPr lang="en-AU" sz="2800" dirty="0">
                <a:effectLst/>
              </a:rPr>
              <a:t> </a:t>
            </a:r>
            <a:r>
              <a:rPr lang="en-AU" sz="2800" dirty="0">
                <a:cs typeface="Arial" panose="020B0604020202020204" pitchFamily="34" charset="0"/>
              </a:rPr>
              <a:t>(12 marks)       </a:t>
            </a:r>
            <a:r>
              <a:rPr lang="en-AU" sz="3000" b="1" i="1" dirty="0">
                <a:solidFill>
                  <a:srgbClr val="FF0000"/>
                </a:solidFill>
              </a:rPr>
              <a:t>Mean = 35%</a:t>
            </a:r>
          </a:p>
        </p:txBody>
      </p:sp>
      <p:pic>
        <p:nvPicPr>
          <p:cNvPr id="2" name="Picture 2" descr="http://www.usdl.info/uploads/img51263a0c19dd2.gif">
            <a:extLst>
              <a:ext uri="{FF2B5EF4-FFF2-40B4-BE49-F238E27FC236}">
                <a16:creationId xmlns:a16="http://schemas.microsoft.com/office/drawing/2014/main" id="{EBE15354-5384-8288-CC38-0D1329EE6CF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3134861"/>
            <a:ext cx="1329148" cy="9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83EDBAF4-9691-E7F0-DBCB-776036849050}"/>
              </a:ext>
            </a:extLst>
          </p:cNvPr>
          <p:cNvSpPr txBox="1"/>
          <p:nvPr/>
        </p:nvSpPr>
        <p:spPr>
          <a:xfrm>
            <a:off x="1557768" y="3814631"/>
            <a:ext cx="8260001" cy="954107"/>
          </a:xfrm>
          <a:prstGeom prst="rect">
            <a:avLst/>
          </a:prstGeom>
          <a:noFill/>
        </p:spPr>
        <p:txBody>
          <a:bodyPr wrap="square" rtlCol="0">
            <a:spAutoFit/>
          </a:bodyPr>
          <a:lstStyle/>
          <a:p>
            <a:r>
              <a:rPr lang="en-US" sz="2800" b="1" i="1" dirty="0">
                <a:solidFill>
                  <a:srgbClr val="C00000"/>
                </a:solidFill>
              </a:rPr>
              <a:t>Is contemporary fiscal policy expansionary or contractionary?</a:t>
            </a:r>
          </a:p>
        </p:txBody>
      </p:sp>
    </p:spTree>
    <p:extLst>
      <p:ext uri="{BB962C8B-B14F-4D97-AF65-F5344CB8AC3E}">
        <p14:creationId xmlns:p14="http://schemas.microsoft.com/office/powerpoint/2010/main" val="1931165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5" y="1275647"/>
            <a:ext cx="10082006" cy="1036638"/>
          </a:xfrm>
        </p:spPr>
        <p:txBody>
          <a:bodyPr/>
          <a:lstStyle/>
          <a:p>
            <a:pPr marL="541338" indent="-541338">
              <a:buNone/>
            </a:pPr>
            <a:r>
              <a:rPr lang="en-AU" sz="3000" b="1" dirty="0"/>
              <a:t>Unit 4  Question 31</a:t>
            </a:r>
          </a:p>
          <a:p>
            <a:pPr marL="669925" indent="-669925">
              <a:buNone/>
            </a:pPr>
            <a:r>
              <a:rPr lang="en-AU" sz="2800" dirty="0">
                <a:cs typeface="Arial" panose="020B0604020202020204" pitchFamily="34" charset="0"/>
              </a:rPr>
              <a:t>Contemporary fiscal policy</a:t>
            </a:r>
            <a:r>
              <a:rPr lang="en-AU" sz="2800" dirty="0">
                <a:effectLst/>
              </a:rPr>
              <a:t> </a:t>
            </a:r>
            <a:endParaRPr lang="en-AU" sz="3000" b="1" i="1" dirty="0">
              <a:solidFill>
                <a:srgbClr val="FF0000"/>
              </a:solidFill>
            </a:endParaRPr>
          </a:p>
        </p:txBody>
      </p:sp>
      <p:graphicFrame>
        <p:nvGraphicFramePr>
          <p:cNvPr id="2" name="Table 2">
            <a:extLst>
              <a:ext uri="{FF2B5EF4-FFF2-40B4-BE49-F238E27FC236}">
                <a16:creationId xmlns:a16="http://schemas.microsoft.com/office/drawing/2014/main" id="{D2E75DCA-2A6C-7CEA-3DAE-9D06335B8AC7}"/>
              </a:ext>
            </a:extLst>
          </p:cNvPr>
          <p:cNvGraphicFramePr>
            <a:graphicFrameLocks noGrp="1"/>
          </p:cNvGraphicFramePr>
          <p:nvPr>
            <p:extLst>
              <p:ext uri="{D42A27DB-BD31-4B8C-83A1-F6EECF244321}">
                <p14:modId xmlns:p14="http://schemas.microsoft.com/office/powerpoint/2010/main" val="2349923884"/>
              </p:ext>
            </p:extLst>
          </p:nvPr>
        </p:nvGraphicFramePr>
        <p:xfrm>
          <a:off x="902825" y="2516369"/>
          <a:ext cx="8534171" cy="3744002"/>
        </p:xfrm>
        <a:graphic>
          <a:graphicData uri="http://schemas.openxmlformats.org/drawingml/2006/table">
            <a:tbl>
              <a:tblPr firstRow="1" bandRow="1">
                <a:tableStyleId>{5C22544A-7EE6-4342-B048-85BDC9FD1C3A}</a:tableStyleId>
              </a:tblPr>
              <a:tblGrid>
                <a:gridCol w="1820550">
                  <a:extLst>
                    <a:ext uri="{9D8B030D-6E8A-4147-A177-3AD203B41FA5}">
                      <a16:colId xmlns:a16="http://schemas.microsoft.com/office/drawing/2014/main" val="2082551347"/>
                    </a:ext>
                  </a:extLst>
                </a:gridCol>
                <a:gridCol w="2243450">
                  <a:extLst>
                    <a:ext uri="{9D8B030D-6E8A-4147-A177-3AD203B41FA5}">
                      <a16:colId xmlns:a16="http://schemas.microsoft.com/office/drawing/2014/main" val="691317995"/>
                    </a:ext>
                  </a:extLst>
                </a:gridCol>
                <a:gridCol w="2136044">
                  <a:extLst>
                    <a:ext uri="{9D8B030D-6E8A-4147-A177-3AD203B41FA5}">
                      <a16:colId xmlns:a16="http://schemas.microsoft.com/office/drawing/2014/main" val="919596171"/>
                    </a:ext>
                  </a:extLst>
                </a:gridCol>
                <a:gridCol w="2334127">
                  <a:extLst>
                    <a:ext uri="{9D8B030D-6E8A-4147-A177-3AD203B41FA5}">
                      <a16:colId xmlns:a16="http://schemas.microsoft.com/office/drawing/2014/main" val="2407529576"/>
                    </a:ext>
                  </a:extLst>
                </a:gridCol>
              </a:tblGrid>
              <a:tr h="525536">
                <a:tc>
                  <a:txBody>
                    <a:bodyPr/>
                    <a:lstStyle/>
                    <a:p>
                      <a:r>
                        <a:rPr lang="en-US" sz="2400" b="1" dirty="0"/>
                        <a:t>YEAR</a:t>
                      </a:r>
                    </a:p>
                  </a:txBody>
                  <a:tcPr anchor="ctr"/>
                </a:tc>
                <a:tc>
                  <a:txBody>
                    <a:bodyPr/>
                    <a:lstStyle/>
                    <a:p>
                      <a:pPr algn="ctr"/>
                      <a:r>
                        <a:rPr lang="en-US" sz="2400" b="1" dirty="0"/>
                        <a:t>REVENUE $m</a:t>
                      </a:r>
                    </a:p>
                  </a:txBody>
                  <a:tcPr anchor="ctr"/>
                </a:tc>
                <a:tc>
                  <a:txBody>
                    <a:bodyPr/>
                    <a:lstStyle/>
                    <a:p>
                      <a:pPr algn="ctr"/>
                      <a:r>
                        <a:rPr lang="en-US" sz="2400" b="1" dirty="0"/>
                        <a:t>SPENDING $m</a:t>
                      </a:r>
                    </a:p>
                  </a:txBody>
                  <a:tcPr anchor="ctr"/>
                </a:tc>
                <a:tc>
                  <a:txBody>
                    <a:bodyPr/>
                    <a:lstStyle/>
                    <a:p>
                      <a:pPr algn="ctr"/>
                      <a:r>
                        <a:rPr lang="en-US" sz="2400" b="1" dirty="0"/>
                        <a:t>BALANCE $m</a:t>
                      </a:r>
                    </a:p>
                  </a:txBody>
                  <a:tcPr anchor="ctr"/>
                </a:tc>
                <a:extLst>
                  <a:ext uri="{0D108BD9-81ED-4DB2-BD59-A6C34878D82A}">
                    <a16:rowId xmlns:a16="http://schemas.microsoft.com/office/drawing/2014/main" val="2753717934"/>
                  </a:ext>
                </a:extLst>
              </a:tr>
              <a:tr h="536411">
                <a:tc>
                  <a:txBody>
                    <a:bodyPr/>
                    <a:lstStyle/>
                    <a:p>
                      <a:pPr algn="l" fontAlgn="b"/>
                      <a:r>
                        <a:rPr lang="en-AU" sz="2800" b="0" i="0" u="none" strike="noStrike" dirty="0">
                          <a:solidFill>
                            <a:srgbClr val="000000"/>
                          </a:solidFill>
                          <a:effectLst/>
                          <a:latin typeface="Calibri" panose="020F0502020204030204" pitchFamily="34" charset="0"/>
                        </a:rPr>
                        <a:t>2018-19</a:t>
                      </a:r>
                    </a:p>
                  </a:txBody>
                  <a:tcPr marL="9525" marR="9525" marT="9525" marB="0" anchor="b"/>
                </a:tc>
                <a:tc>
                  <a:txBody>
                    <a:bodyPr/>
                    <a:lstStyle/>
                    <a:p>
                      <a:pPr algn="ctr" fontAlgn="b"/>
                      <a:r>
                        <a:rPr lang="en-AU" sz="2800" b="0" i="0" u="none" strike="noStrike" dirty="0">
                          <a:solidFill>
                            <a:srgbClr val="000000"/>
                          </a:solidFill>
                          <a:effectLst/>
                          <a:latin typeface="Calibri" panose="020F0502020204030204" pitchFamily="34" charset="0"/>
                        </a:rPr>
                        <a:t>485,286</a:t>
                      </a:r>
                    </a:p>
                  </a:txBody>
                  <a:tcPr marL="9525" marR="9525" marT="9525" marB="0" anchor="b"/>
                </a:tc>
                <a:tc>
                  <a:txBody>
                    <a:bodyPr/>
                    <a:lstStyle/>
                    <a:p>
                      <a:pPr algn="ctr" fontAlgn="b"/>
                      <a:r>
                        <a:rPr lang="en-AU" sz="2800" b="0" i="0" u="none" strike="noStrike" dirty="0">
                          <a:solidFill>
                            <a:srgbClr val="000000"/>
                          </a:solidFill>
                          <a:effectLst/>
                          <a:latin typeface="Calibri" panose="020F0502020204030204" pitchFamily="34" charset="0"/>
                        </a:rPr>
                        <a:t>478,098</a:t>
                      </a:r>
                    </a:p>
                  </a:txBody>
                  <a:tcPr marL="9525" marR="9525" marT="9525" marB="0" anchor="b"/>
                </a:tc>
                <a:tc>
                  <a:txBody>
                    <a:bodyPr/>
                    <a:lstStyle/>
                    <a:p>
                      <a:pPr algn="ctr" fontAlgn="b"/>
                      <a:r>
                        <a:rPr lang="en-AU" sz="2800" b="1" i="0" u="none" strike="noStrike" dirty="0">
                          <a:solidFill>
                            <a:srgbClr val="C00000"/>
                          </a:solidFill>
                          <a:effectLst/>
                          <a:latin typeface="Calibri" panose="020F0502020204030204" pitchFamily="34" charset="0"/>
                        </a:rPr>
                        <a:t>-690</a:t>
                      </a:r>
                    </a:p>
                  </a:txBody>
                  <a:tcPr marL="9525" marR="9525" marT="9525" marB="0" anchor="b"/>
                </a:tc>
                <a:extLst>
                  <a:ext uri="{0D108BD9-81ED-4DB2-BD59-A6C34878D82A}">
                    <a16:rowId xmlns:a16="http://schemas.microsoft.com/office/drawing/2014/main" val="792435663"/>
                  </a:ext>
                </a:extLst>
              </a:tr>
              <a:tr h="536411">
                <a:tc>
                  <a:txBody>
                    <a:bodyPr/>
                    <a:lstStyle/>
                    <a:p>
                      <a:pPr algn="l" fontAlgn="b"/>
                      <a:r>
                        <a:rPr lang="en-AU" sz="2800" b="0" i="0" u="none" strike="noStrike" dirty="0">
                          <a:solidFill>
                            <a:srgbClr val="000000"/>
                          </a:solidFill>
                          <a:effectLst/>
                          <a:latin typeface="Calibri" panose="020F0502020204030204" pitchFamily="34" charset="0"/>
                        </a:rPr>
                        <a:t>2019-20</a:t>
                      </a:r>
                    </a:p>
                  </a:txBody>
                  <a:tcPr marL="9525" marR="9525" marT="9525" marB="0" anchor="b"/>
                </a:tc>
                <a:tc>
                  <a:txBody>
                    <a:bodyPr/>
                    <a:lstStyle/>
                    <a:p>
                      <a:pPr algn="ctr" fontAlgn="b"/>
                      <a:r>
                        <a:rPr lang="en-AU" sz="2800" b="0" i="0" u="none" strike="noStrike" dirty="0">
                          <a:solidFill>
                            <a:srgbClr val="000000"/>
                          </a:solidFill>
                          <a:effectLst/>
                          <a:latin typeface="Calibri" panose="020F0502020204030204" pitchFamily="34" charset="0"/>
                        </a:rPr>
                        <a:t>469,398</a:t>
                      </a:r>
                    </a:p>
                  </a:txBody>
                  <a:tcPr marL="9525" marR="9525" marT="9525" marB="0" anchor="b"/>
                </a:tc>
                <a:tc>
                  <a:txBody>
                    <a:bodyPr/>
                    <a:lstStyle/>
                    <a:p>
                      <a:pPr algn="ctr" fontAlgn="b"/>
                      <a:r>
                        <a:rPr lang="en-AU" sz="2800" b="0" i="0" u="none" strike="noStrike" dirty="0">
                          <a:solidFill>
                            <a:srgbClr val="000000"/>
                          </a:solidFill>
                          <a:effectLst/>
                          <a:latin typeface="Calibri" panose="020F0502020204030204" pitchFamily="34" charset="0"/>
                        </a:rPr>
                        <a:t>549,634</a:t>
                      </a:r>
                    </a:p>
                  </a:txBody>
                  <a:tcPr marL="9525" marR="9525" marT="9525" marB="0" anchor="b"/>
                </a:tc>
                <a:tc>
                  <a:txBody>
                    <a:bodyPr/>
                    <a:lstStyle/>
                    <a:p>
                      <a:pPr algn="ctr" fontAlgn="b"/>
                      <a:r>
                        <a:rPr lang="en-AU" sz="2800" b="1" i="0" u="none" strike="noStrike" dirty="0">
                          <a:solidFill>
                            <a:srgbClr val="C00000"/>
                          </a:solidFill>
                          <a:effectLst/>
                          <a:latin typeface="Calibri" panose="020F0502020204030204" pitchFamily="34" charset="0"/>
                        </a:rPr>
                        <a:t>-85,272</a:t>
                      </a:r>
                    </a:p>
                  </a:txBody>
                  <a:tcPr marL="9525" marR="9525" marT="9525" marB="0" anchor="b"/>
                </a:tc>
                <a:extLst>
                  <a:ext uri="{0D108BD9-81ED-4DB2-BD59-A6C34878D82A}">
                    <a16:rowId xmlns:a16="http://schemas.microsoft.com/office/drawing/2014/main" val="713340544"/>
                  </a:ext>
                </a:extLst>
              </a:tr>
              <a:tr h="536411">
                <a:tc>
                  <a:txBody>
                    <a:bodyPr/>
                    <a:lstStyle/>
                    <a:p>
                      <a:pPr algn="l" fontAlgn="b"/>
                      <a:r>
                        <a:rPr lang="en-AU" sz="2800" b="0" i="0" u="none" strike="noStrike" dirty="0">
                          <a:solidFill>
                            <a:srgbClr val="000000"/>
                          </a:solidFill>
                          <a:effectLst/>
                          <a:latin typeface="Calibri" panose="020F0502020204030204" pitchFamily="34" charset="0"/>
                        </a:rPr>
                        <a:t>2020-21</a:t>
                      </a:r>
                    </a:p>
                  </a:txBody>
                  <a:tcPr marL="9525" marR="9525" marT="9525" marB="0" anchor="b"/>
                </a:tc>
                <a:tc>
                  <a:txBody>
                    <a:bodyPr/>
                    <a:lstStyle/>
                    <a:p>
                      <a:pPr algn="ctr" fontAlgn="b"/>
                      <a:r>
                        <a:rPr lang="en-AU" sz="2800" b="0" i="0" u="none" strike="noStrike" dirty="0">
                          <a:solidFill>
                            <a:srgbClr val="000000"/>
                          </a:solidFill>
                          <a:effectLst/>
                          <a:latin typeface="Calibri" panose="020F0502020204030204" pitchFamily="34" charset="0"/>
                        </a:rPr>
                        <a:t>519,913</a:t>
                      </a:r>
                    </a:p>
                  </a:txBody>
                  <a:tcPr marL="9525" marR="9525" marT="9525" marB="0" anchor="b"/>
                </a:tc>
                <a:tc>
                  <a:txBody>
                    <a:bodyPr/>
                    <a:lstStyle/>
                    <a:p>
                      <a:pPr algn="ctr" fontAlgn="b"/>
                      <a:r>
                        <a:rPr lang="en-AU" sz="2800" b="0" i="0" u="none" strike="noStrike">
                          <a:solidFill>
                            <a:srgbClr val="000000"/>
                          </a:solidFill>
                          <a:effectLst/>
                          <a:latin typeface="Calibri" panose="020F0502020204030204" pitchFamily="34" charset="0"/>
                        </a:rPr>
                        <a:t>654,084</a:t>
                      </a:r>
                    </a:p>
                  </a:txBody>
                  <a:tcPr marL="9525" marR="9525" marT="9525" marB="0" anchor="b"/>
                </a:tc>
                <a:tc>
                  <a:txBody>
                    <a:bodyPr/>
                    <a:lstStyle/>
                    <a:p>
                      <a:pPr algn="ctr" fontAlgn="b"/>
                      <a:r>
                        <a:rPr lang="en-AU" sz="2800" b="1" i="0" u="none" strike="noStrike" dirty="0">
                          <a:solidFill>
                            <a:srgbClr val="C00000"/>
                          </a:solidFill>
                          <a:effectLst/>
                          <a:latin typeface="Calibri" panose="020F0502020204030204" pitchFamily="34" charset="0"/>
                        </a:rPr>
                        <a:t>-134,171</a:t>
                      </a:r>
                    </a:p>
                  </a:txBody>
                  <a:tcPr marL="9525" marR="9525" marT="9525" marB="0" anchor="b"/>
                </a:tc>
                <a:extLst>
                  <a:ext uri="{0D108BD9-81ED-4DB2-BD59-A6C34878D82A}">
                    <a16:rowId xmlns:a16="http://schemas.microsoft.com/office/drawing/2014/main" val="3050320557"/>
                  </a:ext>
                </a:extLst>
              </a:tr>
              <a:tr h="536411">
                <a:tc>
                  <a:txBody>
                    <a:bodyPr/>
                    <a:lstStyle/>
                    <a:p>
                      <a:pPr algn="l" fontAlgn="b"/>
                      <a:r>
                        <a:rPr lang="en-AU" sz="2800" b="0" i="0" u="none" strike="noStrike" dirty="0">
                          <a:solidFill>
                            <a:srgbClr val="000000"/>
                          </a:solidFill>
                          <a:effectLst/>
                          <a:latin typeface="Calibri" panose="020F0502020204030204" pitchFamily="34" charset="0"/>
                        </a:rPr>
                        <a:t>2021-22</a:t>
                      </a:r>
                    </a:p>
                  </a:txBody>
                  <a:tcPr marL="9525" marR="9525" marT="9525" marB="0" anchor="b"/>
                </a:tc>
                <a:tc>
                  <a:txBody>
                    <a:bodyPr/>
                    <a:lstStyle/>
                    <a:p>
                      <a:pPr algn="ctr" fontAlgn="b"/>
                      <a:r>
                        <a:rPr lang="en-AU" sz="2800" b="0" i="0" u="none" strike="noStrike" dirty="0">
                          <a:solidFill>
                            <a:srgbClr val="000000"/>
                          </a:solidFill>
                          <a:effectLst/>
                          <a:latin typeface="Calibri" panose="020F0502020204030204" pitchFamily="34" charset="0"/>
                        </a:rPr>
                        <a:t>584,358</a:t>
                      </a:r>
                    </a:p>
                  </a:txBody>
                  <a:tcPr marL="9525" marR="9525" marT="9525" marB="0" anchor="b"/>
                </a:tc>
                <a:tc>
                  <a:txBody>
                    <a:bodyPr/>
                    <a:lstStyle/>
                    <a:p>
                      <a:pPr algn="ctr" fontAlgn="b"/>
                      <a:r>
                        <a:rPr lang="en-AU" sz="2800" b="0" i="0" u="none" strike="noStrike">
                          <a:solidFill>
                            <a:srgbClr val="000000"/>
                          </a:solidFill>
                          <a:effectLst/>
                          <a:latin typeface="Calibri" panose="020F0502020204030204" pitchFamily="34" charset="0"/>
                        </a:rPr>
                        <a:t>616,320</a:t>
                      </a:r>
                    </a:p>
                  </a:txBody>
                  <a:tcPr marL="9525" marR="9525" marT="9525" marB="0" anchor="b"/>
                </a:tc>
                <a:tc>
                  <a:txBody>
                    <a:bodyPr/>
                    <a:lstStyle/>
                    <a:p>
                      <a:pPr algn="ctr" fontAlgn="b"/>
                      <a:r>
                        <a:rPr lang="en-AU" sz="2800" b="1" i="0" u="none" strike="noStrike" dirty="0">
                          <a:solidFill>
                            <a:srgbClr val="C00000"/>
                          </a:solidFill>
                          <a:effectLst/>
                          <a:latin typeface="Calibri" panose="020F0502020204030204" pitchFamily="34" charset="0"/>
                        </a:rPr>
                        <a:t>-31,962</a:t>
                      </a:r>
                    </a:p>
                  </a:txBody>
                  <a:tcPr marL="9525" marR="9525" marT="9525" marB="0" anchor="b"/>
                </a:tc>
                <a:extLst>
                  <a:ext uri="{0D108BD9-81ED-4DB2-BD59-A6C34878D82A}">
                    <a16:rowId xmlns:a16="http://schemas.microsoft.com/office/drawing/2014/main" val="3564478184"/>
                  </a:ext>
                </a:extLst>
              </a:tr>
              <a:tr h="536411">
                <a:tc>
                  <a:txBody>
                    <a:bodyPr/>
                    <a:lstStyle/>
                    <a:p>
                      <a:pPr algn="l" fontAlgn="b"/>
                      <a:r>
                        <a:rPr lang="en-AU" sz="2800" b="0" i="0" u="none" strike="noStrike" dirty="0">
                          <a:solidFill>
                            <a:srgbClr val="000000"/>
                          </a:solidFill>
                          <a:effectLst/>
                          <a:latin typeface="Calibri" panose="020F0502020204030204" pitchFamily="34" charset="0"/>
                        </a:rPr>
                        <a:t>2022-23 (e)</a:t>
                      </a:r>
                    </a:p>
                  </a:txBody>
                  <a:tcPr marL="9525" marR="9525" marT="9525" marB="0" anchor="b"/>
                </a:tc>
                <a:tc>
                  <a:txBody>
                    <a:bodyPr/>
                    <a:lstStyle/>
                    <a:p>
                      <a:pPr algn="ctr" fontAlgn="b"/>
                      <a:r>
                        <a:rPr lang="en-AU" sz="2800" b="0" i="0" u="none" strike="noStrike" dirty="0">
                          <a:solidFill>
                            <a:srgbClr val="000000"/>
                          </a:solidFill>
                          <a:effectLst/>
                          <a:latin typeface="Calibri" panose="020F0502020204030204" pitchFamily="34" charset="0"/>
                        </a:rPr>
                        <a:t>607,229</a:t>
                      </a:r>
                    </a:p>
                  </a:txBody>
                  <a:tcPr marL="9525" marR="9525" marT="9525" marB="0" anchor="b"/>
                </a:tc>
                <a:tc>
                  <a:txBody>
                    <a:bodyPr/>
                    <a:lstStyle/>
                    <a:p>
                      <a:pPr algn="ctr" fontAlgn="b"/>
                      <a:r>
                        <a:rPr lang="en-AU" sz="2800" b="0" i="0" u="none" strike="noStrike">
                          <a:solidFill>
                            <a:srgbClr val="000000"/>
                          </a:solidFill>
                          <a:effectLst/>
                          <a:latin typeface="Calibri" panose="020F0502020204030204" pitchFamily="34" charset="0"/>
                        </a:rPr>
                        <a:t>644,080</a:t>
                      </a:r>
                    </a:p>
                  </a:txBody>
                  <a:tcPr marL="9525" marR="9525" marT="9525" marB="0" anchor="b"/>
                </a:tc>
                <a:tc>
                  <a:txBody>
                    <a:bodyPr/>
                    <a:lstStyle/>
                    <a:p>
                      <a:pPr algn="ctr" fontAlgn="b"/>
                      <a:r>
                        <a:rPr lang="en-AU" sz="2800" b="1" i="0" u="none" strike="noStrike" dirty="0">
                          <a:solidFill>
                            <a:srgbClr val="C00000"/>
                          </a:solidFill>
                          <a:effectLst/>
                          <a:latin typeface="Calibri" panose="020F0502020204030204" pitchFamily="34" charset="0"/>
                        </a:rPr>
                        <a:t>-36,851</a:t>
                      </a:r>
                    </a:p>
                  </a:txBody>
                  <a:tcPr marL="9525" marR="9525" marT="9525" marB="0" anchor="b"/>
                </a:tc>
                <a:extLst>
                  <a:ext uri="{0D108BD9-81ED-4DB2-BD59-A6C34878D82A}">
                    <a16:rowId xmlns:a16="http://schemas.microsoft.com/office/drawing/2014/main" val="3735369764"/>
                  </a:ext>
                </a:extLst>
              </a:tr>
              <a:tr h="536411">
                <a:tc>
                  <a:txBody>
                    <a:bodyPr/>
                    <a:lstStyle/>
                    <a:p>
                      <a:pPr algn="l" fontAlgn="b"/>
                      <a:r>
                        <a:rPr lang="en-AU" sz="2800" b="0" i="0" u="none" strike="noStrike" dirty="0">
                          <a:solidFill>
                            <a:srgbClr val="000000"/>
                          </a:solidFill>
                          <a:effectLst/>
                          <a:latin typeface="Calibri" panose="020F0502020204030204" pitchFamily="34" charset="0"/>
                        </a:rPr>
                        <a:t>2023-24 (e)</a:t>
                      </a:r>
                    </a:p>
                  </a:txBody>
                  <a:tcPr marL="9525" marR="9525" marT="9525" marB="0" anchor="b"/>
                </a:tc>
                <a:tc>
                  <a:txBody>
                    <a:bodyPr/>
                    <a:lstStyle/>
                    <a:p>
                      <a:pPr algn="ctr" fontAlgn="b"/>
                      <a:r>
                        <a:rPr lang="en-AU" sz="2800" b="0" i="0" u="none" strike="noStrike" dirty="0">
                          <a:solidFill>
                            <a:srgbClr val="000000"/>
                          </a:solidFill>
                          <a:effectLst/>
                          <a:latin typeface="Calibri" panose="020F0502020204030204" pitchFamily="34" charset="0"/>
                        </a:rPr>
                        <a:t>621,441</a:t>
                      </a:r>
                    </a:p>
                  </a:txBody>
                  <a:tcPr marL="9525" marR="9525" marT="9525" marB="0" anchor="b"/>
                </a:tc>
                <a:tc>
                  <a:txBody>
                    <a:bodyPr/>
                    <a:lstStyle/>
                    <a:p>
                      <a:pPr algn="ctr" fontAlgn="b"/>
                      <a:r>
                        <a:rPr lang="en-AU" sz="2800" b="0" i="0" u="none" strike="noStrike" dirty="0">
                          <a:solidFill>
                            <a:srgbClr val="000000"/>
                          </a:solidFill>
                          <a:effectLst/>
                          <a:latin typeface="Calibri" panose="020F0502020204030204" pitchFamily="34" charset="0"/>
                        </a:rPr>
                        <a:t>665,489</a:t>
                      </a:r>
                    </a:p>
                  </a:txBody>
                  <a:tcPr marL="9525" marR="9525" marT="9525" marB="0" anchor="b"/>
                </a:tc>
                <a:tc>
                  <a:txBody>
                    <a:bodyPr/>
                    <a:lstStyle/>
                    <a:p>
                      <a:pPr algn="ctr" fontAlgn="b"/>
                      <a:r>
                        <a:rPr lang="en-AU" sz="2800" b="1" i="0" u="none" strike="noStrike" dirty="0">
                          <a:solidFill>
                            <a:srgbClr val="C00000"/>
                          </a:solidFill>
                          <a:effectLst/>
                          <a:latin typeface="Calibri" panose="020F0502020204030204" pitchFamily="34" charset="0"/>
                        </a:rPr>
                        <a:t>-44,048</a:t>
                      </a:r>
                    </a:p>
                  </a:txBody>
                  <a:tcPr marL="9525" marR="9525" marT="9525" marB="0" anchor="b"/>
                </a:tc>
                <a:extLst>
                  <a:ext uri="{0D108BD9-81ED-4DB2-BD59-A6C34878D82A}">
                    <a16:rowId xmlns:a16="http://schemas.microsoft.com/office/drawing/2014/main" val="3490922731"/>
                  </a:ext>
                </a:extLst>
              </a:tr>
            </a:tbl>
          </a:graphicData>
        </a:graphic>
      </p:graphicFrame>
      <p:sp>
        <p:nvSpPr>
          <p:cNvPr id="4" name="Rectangle 3">
            <a:extLst>
              <a:ext uri="{FF2B5EF4-FFF2-40B4-BE49-F238E27FC236}">
                <a16:creationId xmlns:a16="http://schemas.microsoft.com/office/drawing/2014/main" id="{10E3CACB-EC23-F49B-139C-D2E030B1141D}"/>
              </a:ext>
            </a:extLst>
          </p:cNvPr>
          <p:cNvSpPr/>
          <p:nvPr/>
        </p:nvSpPr>
        <p:spPr>
          <a:xfrm>
            <a:off x="9221117" y="3591500"/>
            <a:ext cx="2170323" cy="101857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Black" panose="020B0604020202020204" pitchFamily="34" charset="0"/>
                <a:cs typeface="Arial Black" panose="020B0604020202020204" pitchFamily="34" charset="0"/>
              </a:rPr>
              <a:t>Highly expansionary</a:t>
            </a:r>
          </a:p>
        </p:txBody>
      </p:sp>
      <p:sp>
        <p:nvSpPr>
          <p:cNvPr id="6" name="Rectangle 5">
            <a:extLst>
              <a:ext uri="{FF2B5EF4-FFF2-40B4-BE49-F238E27FC236}">
                <a16:creationId xmlns:a16="http://schemas.microsoft.com/office/drawing/2014/main" id="{C6B666A9-8469-39E6-9AFF-08E97E06FE6E}"/>
              </a:ext>
            </a:extLst>
          </p:cNvPr>
          <p:cNvSpPr/>
          <p:nvPr/>
        </p:nvSpPr>
        <p:spPr>
          <a:xfrm>
            <a:off x="9221117" y="4664754"/>
            <a:ext cx="2170323" cy="159561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Black" panose="020B0604020202020204" pitchFamily="34" charset="0"/>
                <a:cs typeface="Arial Black" panose="020B0604020202020204" pitchFamily="34" charset="0"/>
              </a:rPr>
              <a:t>Less expansionary</a:t>
            </a:r>
          </a:p>
        </p:txBody>
      </p:sp>
    </p:spTree>
    <p:extLst>
      <p:ext uri="{BB962C8B-B14F-4D97-AF65-F5344CB8AC3E}">
        <p14:creationId xmlns:p14="http://schemas.microsoft.com/office/powerpoint/2010/main" val="135009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50483" y="155185"/>
            <a:ext cx="11171662" cy="1058820"/>
          </a:xfrm>
        </p:spPr>
        <p:txBody>
          <a:bodyPr/>
          <a:lstStyle/>
          <a:p>
            <a:pPr algn="l" eaLnBrk="1" hangingPunct="1"/>
            <a:r>
              <a:rPr lang="en-US" sz="4800" dirty="0">
                <a:solidFill>
                  <a:srgbClr val="000090"/>
                </a:solidFill>
                <a:latin typeface="Arial Black" panose="020B0604020202020204" pitchFamily="34" charset="0"/>
                <a:cs typeface="Arial Black" panose="020B0604020202020204" pitchFamily="34" charset="0"/>
              </a:rPr>
              <a:t>Section 3</a:t>
            </a:r>
          </a:p>
        </p:txBody>
      </p:sp>
      <p:sp>
        <p:nvSpPr>
          <p:cNvPr id="32771" name="Content Placeholder 2"/>
          <p:cNvSpPr>
            <a:spLocks noGrp="1"/>
          </p:cNvSpPr>
          <p:nvPr>
            <p:ph idx="1"/>
          </p:nvPr>
        </p:nvSpPr>
        <p:spPr>
          <a:xfrm>
            <a:off x="649371" y="1418973"/>
            <a:ext cx="4728266" cy="1444840"/>
          </a:xfrm>
        </p:spPr>
        <p:txBody>
          <a:bodyPr/>
          <a:lstStyle/>
          <a:p>
            <a:pPr marL="0" indent="0">
              <a:buNone/>
            </a:pPr>
            <a:r>
              <a:rPr lang="en-AU" sz="2800" dirty="0"/>
              <a:t>If the budget deficits are falling – does this mean that fiscal policy is contractionary? </a:t>
            </a:r>
          </a:p>
        </p:txBody>
      </p:sp>
      <p:graphicFrame>
        <p:nvGraphicFramePr>
          <p:cNvPr id="2" name="Table 4">
            <a:extLst>
              <a:ext uri="{FF2B5EF4-FFF2-40B4-BE49-F238E27FC236}">
                <a16:creationId xmlns:a16="http://schemas.microsoft.com/office/drawing/2014/main" id="{9DF3367F-D4C8-9744-8555-71E3345E4B01}"/>
              </a:ext>
            </a:extLst>
          </p:cNvPr>
          <p:cNvGraphicFramePr>
            <a:graphicFrameLocks noGrp="1"/>
          </p:cNvGraphicFramePr>
          <p:nvPr>
            <p:extLst>
              <p:ext uri="{D42A27DB-BD31-4B8C-83A1-F6EECF244321}">
                <p14:modId xmlns:p14="http://schemas.microsoft.com/office/powerpoint/2010/main" val="3037212498"/>
              </p:ext>
            </p:extLst>
          </p:nvPr>
        </p:nvGraphicFramePr>
        <p:xfrm>
          <a:off x="589438" y="3412204"/>
          <a:ext cx="4918784" cy="2194560"/>
        </p:xfrm>
        <a:graphic>
          <a:graphicData uri="http://schemas.openxmlformats.org/drawingml/2006/table">
            <a:tbl>
              <a:tblPr firstRow="1" bandRow="1">
                <a:tableStyleId>{5C22544A-7EE6-4342-B048-85BDC9FD1C3A}</a:tableStyleId>
              </a:tblPr>
              <a:tblGrid>
                <a:gridCol w="816016">
                  <a:extLst>
                    <a:ext uri="{9D8B030D-6E8A-4147-A177-3AD203B41FA5}">
                      <a16:colId xmlns:a16="http://schemas.microsoft.com/office/drawing/2014/main" val="3763389600"/>
                    </a:ext>
                  </a:extLst>
                </a:gridCol>
                <a:gridCol w="1239252">
                  <a:extLst>
                    <a:ext uri="{9D8B030D-6E8A-4147-A177-3AD203B41FA5}">
                      <a16:colId xmlns:a16="http://schemas.microsoft.com/office/drawing/2014/main" val="4077956118"/>
                    </a:ext>
                  </a:extLst>
                </a:gridCol>
                <a:gridCol w="1443790">
                  <a:extLst>
                    <a:ext uri="{9D8B030D-6E8A-4147-A177-3AD203B41FA5}">
                      <a16:colId xmlns:a16="http://schemas.microsoft.com/office/drawing/2014/main" val="3352109977"/>
                    </a:ext>
                  </a:extLst>
                </a:gridCol>
                <a:gridCol w="1419726">
                  <a:extLst>
                    <a:ext uri="{9D8B030D-6E8A-4147-A177-3AD203B41FA5}">
                      <a16:colId xmlns:a16="http://schemas.microsoft.com/office/drawing/2014/main" val="487618911"/>
                    </a:ext>
                  </a:extLst>
                </a:gridCol>
              </a:tblGrid>
              <a:tr h="0">
                <a:tc>
                  <a:txBody>
                    <a:bodyPr/>
                    <a:lstStyle/>
                    <a:p>
                      <a:pPr algn="ctr"/>
                      <a:r>
                        <a:rPr lang="en-US" sz="2400" dirty="0"/>
                        <a:t>Year</a:t>
                      </a:r>
                    </a:p>
                  </a:txBody>
                  <a:tcPr/>
                </a:tc>
                <a:tc>
                  <a:txBody>
                    <a:bodyPr/>
                    <a:lstStyle/>
                    <a:p>
                      <a:pPr algn="ctr"/>
                      <a:r>
                        <a:rPr lang="en-US" sz="2400" dirty="0"/>
                        <a:t>Budget Deficit</a:t>
                      </a:r>
                    </a:p>
                  </a:txBody>
                  <a:tcPr/>
                </a:tc>
                <a:tc>
                  <a:txBody>
                    <a:bodyPr/>
                    <a:lstStyle/>
                    <a:p>
                      <a:pPr algn="ctr"/>
                      <a:r>
                        <a:rPr lang="en-US" sz="2400" dirty="0"/>
                        <a:t>Multiplier</a:t>
                      </a:r>
                    </a:p>
                  </a:txBody>
                  <a:tcPr/>
                </a:tc>
                <a:tc>
                  <a:txBody>
                    <a:bodyPr/>
                    <a:lstStyle/>
                    <a:p>
                      <a:pPr algn="ctr"/>
                      <a:r>
                        <a:rPr lang="en-US" sz="2400" dirty="0"/>
                        <a:t>Effect on AD</a:t>
                      </a:r>
                    </a:p>
                  </a:txBody>
                  <a:tcPr/>
                </a:tc>
                <a:extLst>
                  <a:ext uri="{0D108BD9-81ED-4DB2-BD59-A6C34878D82A}">
                    <a16:rowId xmlns:a16="http://schemas.microsoft.com/office/drawing/2014/main" val="3505972760"/>
                  </a:ext>
                </a:extLst>
              </a:tr>
              <a:tr h="370840">
                <a:tc>
                  <a:txBody>
                    <a:bodyPr/>
                    <a:lstStyle/>
                    <a:p>
                      <a:pPr algn="ctr"/>
                      <a:r>
                        <a:rPr lang="en-US" sz="2400" dirty="0"/>
                        <a:t>1</a:t>
                      </a:r>
                    </a:p>
                  </a:txBody>
                  <a:tcPr/>
                </a:tc>
                <a:tc>
                  <a:txBody>
                    <a:bodyPr/>
                    <a:lstStyle/>
                    <a:p>
                      <a:pPr algn="ctr"/>
                      <a:r>
                        <a:rPr lang="en-US" sz="2400" dirty="0"/>
                        <a:t>$100bn</a:t>
                      </a:r>
                    </a:p>
                  </a:txBody>
                  <a:tcPr/>
                </a:tc>
                <a:tc>
                  <a:txBody>
                    <a:bodyPr/>
                    <a:lstStyle/>
                    <a:p>
                      <a:pPr algn="ctr"/>
                      <a:r>
                        <a:rPr lang="en-US" sz="2400" dirty="0"/>
                        <a:t>2.5</a:t>
                      </a:r>
                    </a:p>
                  </a:txBody>
                  <a:tcPr/>
                </a:tc>
                <a:tc>
                  <a:txBody>
                    <a:bodyPr/>
                    <a:lstStyle/>
                    <a:p>
                      <a:pPr algn="ctr"/>
                      <a:r>
                        <a:rPr lang="en-US" sz="2400" dirty="0"/>
                        <a:t>+$250bn</a:t>
                      </a:r>
                    </a:p>
                  </a:txBody>
                  <a:tcPr/>
                </a:tc>
                <a:extLst>
                  <a:ext uri="{0D108BD9-81ED-4DB2-BD59-A6C34878D82A}">
                    <a16:rowId xmlns:a16="http://schemas.microsoft.com/office/drawing/2014/main" val="3225325766"/>
                  </a:ext>
                </a:extLst>
              </a:tr>
              <a:tr h="370840">
                <a:tc>
                  <a:txBody>
                    <a:bodyPr/>
                    <a:lstStyle/>
                    <a:p>
                      <a:pPr algn="ctr"/>
                      <a:r>
                        <a:rPr lang="en-US" sz="2400" dirty="0"/>
                        <a:t>2</a:t>
                      </a:r>
                    </a:p>
                  </a:txBody>
                  <a:tcPr/>
                </a:tc>
                <a:tc>
                  <a:txBody>
                    <a:bodyPr/>
                    <a:lstStyle/>
                    <a:p>
                      <a:pPr algn="ctr"/>
                      <a:r>
                        <a:rPr lang="en-US" sz="2400" dirty="0"/>
                        <a:t>$60bn</a:t>
                      </a:r>
                    </a:p>
                  </a:txBody>
                  <a:tcPr/>
                </a:tc>
                <a:tc>
                  <a:txBody>
                    <a:bodyPr/>
                    <a:lstStyle/>
                    <a:p>
                      <a:pPr algn="ctr"/>
                      <a:r>
                        <a:rPr lang="en-US" sz="2400" dirty="0"/>
                        <a:t>2.5</a:t>
                      </a:r>
                    </a:p>
                  </a:txBody>
                  <a:tcPr/>
                </a:tc>
                <a:tc>
                  <a:txBody>
                    <a:bodyPr/>
                    <a:lstStyle/>
                    <a:p>
                      <a:pPr algn="ctr"/>
                      <a:r>
                        <a:rPr lang="en-US" sz="2400" dirty="0"/>
                        <a:t>+$150bn</a:t>
                      </a:r>
                    </a:p>
                  </a:txBody>
                  <a:tcPr/>
                </a:tc>
                <a:extLst>
                  <a:ext uri="{0D108BD9-81ED-4DB2-BD59-A6C34878D82A}">
                    <a16:rowId xmlns:a16="http://schemas.microsoft.com/office/drawing/2014/main" val="3314360101"/>
                  </a:ext>
                </a:extLst>
              </a:tr>
              <a:tr h="370840">
                <a:tc>
                  <a:txBody>
                    <a:bodyPr/>
                    <a:lstStyle/>
                    <a:p>
                      <a:pPr algn="ctr"/>
                      <a:r>
                        <a:rPr lang="en-US" sz="2400" dirty="0"/>
                        <a:t>3</a:t>
                      </a:r>
                    </a:p>
                  </a:txBody>
                  <a:tcPr/>
                </a:tc>
                <a:tc>
                  <a:txBody>
                    <a:bodyPr/>
                    <a:lstStyle/>
                    <a:p>
                      <a:pPr algn="ctr"/>
                      <a:r>
                        <a:rPr lang="en-US" sz="2400" dirty="0"/>
                        <a:t>$40bn</a:t>
                      </a:r>
                    </a:p>
                  </a:txBody>
                  <a:tcPr/>
                </a:tc>
                <a:tc>
                  <a:txBody>
                    <a:bodyPr/>
                    <a:lstStyle/>
                    <a:p>
                      <a:pPr algn="ctr"/>
                      <a:r>
                        <a:rPr lang="en-US" sz="2400" dirty="0"/>
                        <a:t>2.5</a:t>
                      </a:r>
                    </a:p>
                  </a:txBody>
                  <a:tcPr/>
                </a:tc>
                <a:tc>
                  <a:txBody>
                    <a:bodyPr/>
                    <a:lstStyle/>
                    <a:p>
                      <a:pPr algn="ctr"/>
                      <a:r>
                        <a:rPr lang="en-US" sz="2400" dirty="0"/>
                        <a:t>+$100bn</a:t>
                      </a:r>
                    </a:p>
                  </a:txBody>
                  <a:tcPr/>
                </a:tc>
                <a:extLst>
                  <a:ext uri="{0D108BD9-81ED-4DB2-BD59-A6C34878D82A}">
                    <a16:rowId xmlns:a16="http://schemas.microsoft.com/office/drawing/2014/main" val="3842879455"/>
                  </a:ext>
                </a:extLst>
              </a:tr>
            </a:tbl>
          </a:graphicData>
        </a:graphic>
      </p:graphicFrame>
      <p:sp>
        <p:nvSpPr>
          <p:cNvPr id="7" name="Line 3">
            <a:extLst>
              <a:ext uri="{FF2B5EF4-FFF2-40B4-BE49-F238E27FC236}">
                <a16:creationId xmlns:a16="http://schemas.microsoft.com/office/drawing/2014/main" id="{067EF7B0-7DD5-6E4C-BFA5-7031176C95F6}"/>
              </a:ext>
            </a:extLst>
          </p:cNvPr>
          <p:cNvSpPr>
            <a:spLocks noChangeShapeType="1"/>
          </p:cNvSpPr>
          <p:nvPr/>
        </p:nvSpPr>
        <p:spPr bwMode="auto">
          <a:xfrm>
            <a:off x="6117141" y="1735153"/>
            <a:ext cx="2" cy="4230392"/>
          </a:xfrm>
          <a:prstGeom prst="line">
            <a:avLst/>
          </a:prstGeom>
          <a:noFill/>
          <a:ln w="31750">
            <a:solidFill>
              <a:srgbClr val="000000"/>
            </a:solidFill>
            <a:round/>
            <a:headEnd/>
            <a:tailEnd/>
          </a:ln>
        </p:spPr>
        <p:txBody>
          <a:bodyPr anchor="ctr"/>
          <a:lstStyle/>
          <a:p>
            <a:pPr defTabSz="1218408" fontAlgn="auto">
              <a:spcBef>
                <a:spcPts val="0"/>
              </a:spcBef>
              <a:spcAft>
                <a:spcPts val="0"/>
              </a:spcAft>
              <a:defRPr/>
            </a:pPr>
            <a:endParaRPr lang="en-AU" sz="2398">
              <a:solidFill>
                <a:srgbClr val="000000"/>
              </a:solidFill>
              <a:latin typeface="Verdana"/>
            </a:endParaRPr>
          </a:p>
        </p:txBody>
      </p:sp>
      <p:sp>
        <p:nvSpPr>
          <p:cNvPr id="8" name="Text Box 5">
            <a:extLst>
              <a:ext uri="{FF2B5EF4-FFF2-40B4-BE49-F238E27FC236}">
                <a16:creationId xmlns:a16="http://schemas.microsoft.com/office/drawing/2014/main" id="{AEC9A2FB-476A-DF43-B91A-FFD68850B176}"/>
              </a:ext>
            </a:extLst>
          </p:cNvPr>
          <p:cNvSpPr txBox="1">
            <a:spLocks noChangeArrowheads="1"/>
          </p:cNvSpPr>
          <p:nvPr/>
        </p:nvSpPr>
        <p:spPr bwMode="auto">
          <a:xfrm>
            <a:off x="5651750" y="1593377"/>
            <a:ext cx="568947" cy="399789"/>
          </a:xfrm>
          <a:prstGeom prst="rect">
            <a:avLst/>
          </a:prstGeom>
          <a:noFill/>
          <a:ln w="9525">
            <a:noFill/>
            <a:miter lim="800000"/>
            <a:headEnd/>
            <a:tailEnd/>
          </a:ln>
        </p:spPr>
        <p:txBody>
          <a:bodyPr wrap="square">
            <a:spAutoFit/>
          </a:bodyPr>
          <a:lstStyle/>
          <a:p>
            <a:pPr defTabSz="1218408" fontAlgn="auto">
              <a:spcBef>
                <a:spcPct val="50000"/>
              </a:spcBef>
              <a:spcAft>
                <a:spcPts val="0"/>
              </a:spcAft>
              <a:defRPr/>
            </a:pPr>
            <a:r>
              <a:rPr lang="en-US" sz="1998" dirty="0">
                <a:solidFill>
                  <a:srgbClr val="000000"/>
                </a:solidFill>
                <a:latin typeface="Verdana"/>
              </a:rPr>
              <a:t>PL</a:t>
            </a:r>
            <a:endParaRPr lang="en-AU" sz="1998" dirty="0">
              <a:solidFill>
                <a:srgbClr val="000000"/>
              </a:solidFill>
              <a:latin typeface="Verdana"/>
            </a:endParaRPr>
          </a:p>
        </p:txBody>
      </p:sp>
      <p:sp>
        <p:nvSpPr>
          <p:cNvPr id="9" name="Text Box 6">
            <a:extLst>
              <a:ext uri="{FF2B5EF4-FFF2-40B4-BE49-F238E27FC236}">
                <a16:creationId xmlns:a16="http://schemas.microsoft.com/office/drawing/2014/main" id="{55F56D58-4C23-8440-A310-41F12F175CAD}"/>
              </a:ext>
            </a:extLst>
          </p:cNvPr>
          <p:cNvSpPr txBox="1">
            <a:spLocks noChangeArrowheads="1"/>
          </p:cNvSpPr>
          <p:nvPr/>
        </p:nvSpPr>
        <p:spPr bwMode="auto">
          <a:xfrm>
            <a:off x="10317015" y="5981146"/>
            <a:ext cx="1405130" cy="399789"/>
          </a:xfrm>
          <a:prstGeom prst="rect">
            <a:avLst/>
          </a:prstGeom>
          <a:noFill/>
          <a:ln w="9525">
            <a:noFill/>
            <a:miter lim="800000"/>
            <a:headEnd/>
            <a:tailEnd/>
          </a:ln>
        </p:spPr>
        <p:txBody>
          <a:bodyPr wrap="square">
            <a:spAutoFit/>
          </a:bodyPr>
          <a:lstStyle/>
          <a:p>
            <a:pPr defTabSz="1218408" fontAlgn="auto">
              <a:spcBef>
                <a:spcPct val="50000"/>
              </a:spcBef>
              <a:spcAft>
                <a:spcPts val="0"/>
              </a:spcAft>
              <a:defRPr/>
            </a:pPr>
            <a:r>
              <a:rPr lang="en-US" sz="1998" dirty="0">
                <a:solidFill>
                  <a:srgbClr val="000000"/>
                </a:solidFill>
                <a:latin typeface="Verdana"/>
              </a:rPr>
              <a:t>Real GDP </a:t>
            </a:r>
            <a:endParaRPr lang="en-AU" sz="1998" dirty="0">
              <a:solidFill>
                <a:srgbClr val="000000"/>
              </a:solidFill>
              <a:latin typeface="Verdana"/>
            </a:endParaRPr>
          </a:p>
        </p:txBody>
      </p:sp>
      <p:sp>
        <p:nvSpPr>
          <p:cNvPr id="11" name="Line 15">
            <a:extLst>
              <a:ext uri="{FF2B5EF4-FFF2-40B4-BE49-F238E27FC236}">
                <a16:creationId xmlns:a16="http://schemas.microsoft.com/office/drawing/2014/main" id="{AA649726-1D35-C044-B250-5EC89058E64C}"/>
              </a:ext>
            </a:extLst>
          </p:cNvPr>
          <p:cNvSpPr>
            <a:spLocks noChangeShapeType="1"/>
          </p:cNvSpPr>
          <p:nvPr/>
        </p:nvSpPr>
        <p:spPr bwMode="auto">
          <a:xfrm>
            <a:off x="6247726" y="2347255"/>
            <a:ext cx="2856171" cy="3231834"/>
          </a:xfrm>
          <a:prstGeom prst="line">
            <a:avLst/>
          </a:prstGeom>
          <a:noFill/>
          <a:ln w="31750">
            <a:solidFill>
              <a:srgbClr val="120AEC"/>
            </a:solidFill>
            <a:round/>
            <a:headEnd/>
            <a:tailEnd/>
          </a:ln>
        </p:spPr>
        <p:txBody>
          <a:bodyPr anchor="ctr"/>
          <a:lstStyle/>
          <a:p>
            <a:pPr defTabSz="1218408" fontAlgn="auto">
              <a:spcBef>
                <a:spcPts val="0"/>
              </a:spcBef>
              <a:spcAft>
                <a:spcPts val="0"/>
              </a:spcAft>
              <a:defRPr/>
            </a:pPr>
            <a:endParaRPr lang="en-AU" sz="2398">
              <a:solidFill>
                <a:srgbClr val="000000"/>
              </a:solidFill>
              <a:latin typeface="Verdana"/>
            </a:endParaRPr>
          </a:p>
        </p:txBody>
      </p:sp>
      <p:sp>
        <p:nvSpPr>
          <p:cNvPr id="12" name="Text Box 17">
            <a:extLst>
              <a:ext uri="{FF2B5EF4-FFF2-40B4-BE49-F238E27FC236}">
                <a16:creationId xmlns:a16="http://schemas.microsoft.com/office/drawing/2014/main" id="{2A630721-C8B6-954E-B4F3-9F593E01209E}"/>
              </a:ext>
            </a:extLst>
          </p:cNvPr>
          <p:cNvSpPr txBox="1">
            <a:spLocks noChangeArrowheads="1"/>
          </p:cNvSpPr>
          <p:nvPr/>
        </p:nvSpPr>
        <p:spPr bwMode="auto">
          <a:xfrm>
            <a:off x="8938895" y="5544697"/>
            <a:ext cx="566766" cy="379463"/>
          </a:xfrm>
          <a:prstGeom prst="rect">
            <a:avLst/>
          </a:prstGeom>
          <a:noFill/>
          <a:ln w="9525">
            <a:noFill/>
            <a:miter lim="800000"/>
            <a:headEnd/>
            <a:tailEnd/>
          </a:ln>
        </p:spPr>
        <p:txBody>
          <a:bodyPr wrap="square">
            <a:spAutoFit/>
          </a:bodyPr>
          <a:lstStyle/>
          <a:p>
            <a:pPr defTabSz="1218408" fontAlgn="auto">
              <a:spcBef>
                <a:spcPct val="50000"/>
              </a:spcBef>
              <a:spcAft>
                <a:spcPts val="0"/>
              </a:spcAft>
              <a:defRPr/>
            </a:pPr>
            <a:r>
              <a:rPr lang="en-US" dirty="0">
                <a:solidFill>
                  <a:srgbClr val="000000"/>
                </a:solidFill>
                <a:cs typeface="Arial" panose="020B0604020202020204" pitchFamily="34" charset="0"/>
              </a:rPr>
              <a:t>AD</a:t>
            </a:r>
            <a:endParaRPr lang="en-AU" dirty="0">
              <a:solidFill>
                <a:srgbClr val="000000"/>
              </a:solidFill>
              <a:cs typeface="Arial" panose="020B0604020202020204" pitchFamily="34" charset="0"/>
            </a:endParaRPr>
          </a:p>
        </p:txBody>
      </p:sp>
      <p:sp>
        <p:nvSpPr>
          <p:cNvPr id="13" name="Line 4">
            <a:extLst>
              <a:ext uri="{FF2B5EF4-FFF2-40B4-BE49-F238E27FC236}">
                <a16:creationId xmlns:a16="http://schemas.microsoft.com/office/drawing/2014/main" id="{3E732D75-0D94-3C4F-87A2-30B1821FC5A6}"/>
              </a:ext>
            </a:extLst>
          </p:cNvPr>
          <p:cNvSpPr>
            <a:spLocks noChangeShapeType="1"/>
          </p:cNvSpPr>
          <p:nvPr/>
        </p:nvSpPr>
        <p:spPr bwMode="auto">
          <a:xfrm flipV="1">
            <a:off x="6117143" y="5958461"/>
            <a:ext cx="5410956" cy="7086"/>
          </a:xfrm>
          <a:prstGeom prst="line">
            <a:avLst/>
          </a:prstGeom>
          <a:noFill/>
          <a:ln w="31750">
            <a:solidFill>
              <a:srgbClr val="000000"/>
            </a:solidFill>
            <a:round/>
            <a:headEnd/>
            <a:tailEnd/>
          </a:ln>
        </p:spPr>
        <p:txBody>
          <a:bodyPr anchor="ctr"/>
          <a:lstStyle/>
          <a:p>
            <a:pPr defTabSz="1218408" fontAlgn="auto">
              <a:spcBef>
                <a:spcPts val="0"/>
              </a:spcBef>
              <a:spcAft>
                <a:spcPts val="0"/>
              </a:spcAft>
              <a:defRPr/>
            </a:pPr>
            <a:endParaRPr lang="en-AU" sz="2398">
              <a:solidFill>
                <a:srgbClr val="000000"/>
              </a:solidFill>
              <a:latin typeface="Verdana"/>
            </a:endParaRPr>
          </a:p>
        </p:txBody>
      </p:sp>
      <p:sp>
        <p:nvSpPr>
          <p:cNvPr id="14" name="Text Box 17">
            <a:extLst>
              <a:ext uri="{FF2B5EF4-FFF2-40B4-BE49-F238E27FC236}">
                <a16:creationId xmlns:a16="http://schemas.microsoft.com/office/drawing/2014/main" id="{ABAA8A4B-B754-A742-8FAA-E4FFBF6E7234}"/>
              </a:ext>
            </a:extLst>
          </p:cNvPr>
          <p:cNvSpPr txBox="1">
            <a:spLocks noChangeArrowheads="1"/>
          </p:cNvSpPr>
          <p:nvPr/>
        </p:nvSpPr>
        <p:spPr bwMode="auto">
          <a:xfrm>
            <a:off x="9694765" y="5550084"/>
            <a:ext cx="700387" cy="379463"/>
          </a:xfrm>
          <a:prstGeom prst="rect">
            <a:avLst/>
          </a:prstGeom>
          <a:noFill/>
          <a:ln w="9525">
            <a:noFill/>
            <a:miter lim="800000"/>
            <a:headEnd/>
            <a:tailEnd/>
          </a:ln>
        </p:spPr>
        <p:txBody>
          <a:bodyPr wrap="square">
            <a:spAutoFit/>
          </a:bodyPr>
          <a:lstStyle/>
          <a:p>
            <a:pPr defTabSz="1218408" fontAlgn="auto">
              <a:spcBef>
                <a:spcPct val="50000"/>
              </a:spcBef>
              <a:spcAft>
                <a:spcPts val="0"/>
              </a:spcAft>
              <a:defRPr/>
            </a:pPr>
            <a:r>
              <a:rPr lang="en-US" dirty="0">
                <a:solidFill>
                  <a:srgbClr val="000000"/>
                </a:solidFill>
                <a:cs typeface="Arial" panose="020B0604020202020204" pitchFamily="34" charset="0"/>
              </a:rPr>
              <a:t>AD1</a:t>
            </a:r>
            <a:endParaRPr lang="en-AU" dirty="0">
              <a:solidFill>
                <a:srgbClr val="000000"/>
              </a:solidFill>
              <a:cs typeface="Arial" panose="020B0604020202020204" pitchFamily="34" charset="0"/>
            </a:endParaRPr>
          </a:p>
        </p:txBody>
      </p:sp>
      <p:cxnSp>
        <p:nvCxnSpPr>
          <p:cNvPr id="15" name="Straight Arrow Connector 14">
            <a:extLst>
              <a:ext uri="{FF2B5EF4-FFF2-40B4-BE49-F238E27FC236}">
                <a16:creationId xmlns:a16="http://schemas.microsoft.com/office/drawing/2014/main" id="{FA535999-3DD8-8243-8911-B09D1080637A}"/>
              </a:ext>
            </a:extLst>
          </p:cNvPr>
          <p:cNvCxnSpPr>
            <a:cxnSpLocks/>
          </p:cNvCxnSpPr>
          <p:nvPr/>
        </p:nvCxnSpPr>
        <p:spPr>
          <a:xfrm>
            <a:off x="7972045" y="4199719"/>
            <a:ext cx="777536" cy="0"/>
          </a:xfrm>
          <a:prstGeom prst="straightConnector1">
            <a:avLst/>
          </a:prstGeom>
          <a:noFill/>
          <a:ln w="57150" cap="flat" cmpd="sng" algn="ctr">
            <a:solidFill>
              <a:srgbClr val="00B050"/>
            </a:solidFill>
            <a:prstDash val="solid"/>
            <a:tailEnd type="triangle"/>
          </a:ln>
          <a:effectLst>
            <a:outerShdw blurRad="40000" dist="20000" dir="5400000" rotWithShape="0">
              <a:srgbClr val="000000">
                <a:alpha val="38000"/>
              </a:srgbClr>
            </a:outerShdw>
          </a:effectLst>
        </p:spPr>
      </p:cxnSp>
      <p:sp>
        <p:nvSpPr>
          <p:cNvPr id="16" name="Text Box 17">
            <a:extLst>
              <a:ext uri="{FF2B5EF4-FFF2-40B4-BE49-F238E27FC236}">
                <a16:creationId xmlns:a16="http://schemas.microsoft.com/office/drawing/2014/main" id="{C2AAA29D-E3E2-C843-9EED-CC5C3E2AC412}"/>
              </a:ext>
            </a:extLst>
          </p:cNvPr>
          <p:cNvSpPr txBox="1">
            <a:spLocks noChangeArrowheads="1"/>
          </p:cNvSpPr>
          <p:nvPr/>
        </p:nvSpPr>
        <p:spPr bwMode="auto">
          <a:xfrm>
            <a:off x="7819852" y="3861165"/>
            <a:ext cx="905290" cy="338554"/>
          </a:xfrm>
          <a:prstGeom prst="rect">
            <a:avLst/>
          </a:prstGeom>
          <a:noFill/>
          <a:ln w="9525">
            <a:noFill/>
            <a:miter lim="800000"/>
            <a:headEnd/>
            <a:tailEnd/>
          </a:ln>
        </p:spPr>
        <p:txBody>
          <a:bodyPr wrap="square">
            <a:spAutoFit/>
          </a:bodyPr>
          <a:lstStyle/>
          <a:p>
            <a:pPr defTabSz="1218408" fontAlgn="auto">
              <a:spcBef>
                <a:spcPct val="50000"/>
              </a:spcBef>
              <a:spcAft>
                <a:spcPts val="0"/>
              </a:spcAft>
              <a:defRPr/>
            </a:pPr>
            <a:r>
              <a:rPr lang="en-US" sz="1600" dirty="0">
                <a:solidFill>
                  <a:srgbClr val="000000"/>
                </a:solidFill>
                <a:cs typeface="Arial" panose="020B0604020202020204" pitchFamily="34" charset="0"/>
              </a:rPr>
              <a:t>$250b</a:t>
            </a:r>
            <a:endParaRPr lang="en-AU" sz="1600" dirty="0">
              <a:solidFill>
                <a:srgbClr val="000000"/>
              </a:solidFill>
              <a:cs typeface="Arial" panose="020B0604020202020204" pitchFamily="34" charset="0"/>
            </a:endParaRPr>
          </a:p>
        </p:txBody>
      </p:sp>
      <p:sp>
        <p:nvSpPr>
          <p:cNvPr id="17" name="Line 15">
            <a:extLst>
              <a:ext uri="{FF2B5EF4-FFF2-40B4-BE49-F238E27FC236}">
                <a16:creationId xmlns:a16="http://schemas.microsoft.com/office/drawing/2014/main" id="{16EA2D44-13D1-A143-956E-A5AADBED7506}"/>
              </a:ext>
            </a:extLst>
          </p:cNvPr>
          <p:cNvSpPr>
            <a:spLocks noChangeShapeType="1"/>
          </p:cNvSpPr>
          <p:nvPr/>
        </p:nvSpPr>
        <p:spPr bwMode="auto">
          <a:xfrm>
            <a:off x="7172862" y="2347255"/>
            <a:ext cx="2856171" cy="3231834"/>
          </a:xfrm>
          <a:prstGeom prst="line">
            <a:avLst/>
          </a:prstGeom>
          <a:noFill/>
          <a:ln w="31750">
            <a:solidFill>
              <a:srgbClr val="120AEC"/>
            </a:solidFill>
            <a:round/>
            <a:headEnd/>
            <a:tailEnd/>
          </a:ln>
        </p:spPr>
        <p:txBody>
          <a:bodyPr anchor="ctr"/>
          <a:lstStyle/>
          <a:p>
            <a:pPr defTabSz="1218408" fontAlgn="auto">
              <a:spcBef>
                <a:spcPts val="0"/>
              </a:spcBef>
              <a:spcAft>
                <a:spcPts val="0"/>
              </a:spcAft>
              <a:defRPr/>
            </a:pPr>
            <a:endParaRPr lang="en-AU" sz="2398">
              <a:solidFill>
                <a:srgbClr val="000000"/>
              </a:solidFill>
              <a:latin typeface="Verdana"/>
            </a:endParaRPr>
          </a:p>
        </p:txBody>
      </p:sp>
      <p:sp>
        <p:nvSpPr>
          <p:cNvPr id="18" name="Line 15">
            <a:extLst>
              <a:ext uri="{FF2B5EF4-FFF2-40B4-BE49-F238E27FC236}">
                <a16:creationId xmlns:a16="http://schemas.microsoft.com/office/drawing/2014/main" id="{F566B46A-F882-5345-A22C-77BB82C0C0D8}"/>
              </a:ext>
            </a:extLst>
          </p:cNvPr>
          <p:cNvSpPr>
            <a:spLocks noChangeShapeType="1"/>
          </p:cNvSpPr>
          <p:nvPr/>
        </p:nvSpPr>
        <p:spPr bwMode="auto">
          <a:xfrm>
            <a:off x="7794193" y="2357116"/>
            <a:ext cx="2856171" cy="3231834"/>
          </a:xfrm>
          <a:prstGeom prst="line">
            <a:avLst/>
          </a:prstGeom>
          <a:noFill/>
          <a:ln w="31750">
            <a:solidFill>
              <a:srgbClr val="120AEC"/>
            </a:solidFill>
            <a:round/>
            <a:headEnd/>
            <a:tailEnd/>
          </a:ln>
        </p:spPr>
        <p:txBody>
          <a:bodyPr anchor="ctr"/>
          <a:lstStyle/>
          <a:p>
            <a:pPr defTabSz="1218408" fontAlgn="auto">
              <a:spcBef>
                <a:spcPts val="0"/>
              </a:spcBef>
              <a:spcAft>
                <a:spcPts val="0"/>
              </a:spcAft>
              <a:defRPr/>
            </a:pPr>
            <a:endParaRPr lang="en-AU" sz="2398">
              <a:solidFill>
                <a:srgbClr val="000000"/>
              </a:solidFill>
              <a:latin typeface="Verdana"/>
            </a:endParaRPr>
          </a:p>
        </p:txBody>
      </p:sp>
      <p:sp>
        <p:nvSpPr>
          <p:cNvPr id="19" name="Line 15">
            <a:extLst>
              <a:ext uri="{FF2B5EF4-FFF2-40B4-BE49-F238E27FC236}">
                <a16:creationId xmlns:a16="http://schemas.microsoft.com/office/drawing/2014/main" id="{3A7F255D-5E91-4F4D-A6DF-EF7AD7666F07}"/>
              </a:ext>
            </a:extLst>
          </p:cNvPr>
          <p:cNvSpPr>
            <a:spLocks noChangeShapeType="1"/>
          </p:cNvSpPr>
          <p:nvPr/>
        </p:nvSpPr>
        <p:spPr bwMode="auto">
          <a:xfrm>
            <a:off x="8272497" y="2368240"/>
            <a:ext cx="2856171" cy="3231834"/>
          </a:xfrm>
          <a:prstGeom prst="line">
            <a:avLst/>
          </a:prstGeom>
          <a:noFill/>
          <a:ln w="31750">
            <a:solidFill>
              <a:srgbClr val="120AEC"/>
            </a:solidFill>
            <a:round/>
            <a:headEnd/>
            <a:tailEnd/>
          </a:ln>
        </p:spPr>
        <p:txBody>
          <a:bodyPr anchor="ctr"/>
          <a:lstStyle/>
          <a:p>
            <a:pPr defTabSz="1218408" fontAlgn="auto">
              <a:spcBef>
                <a:spcPts val="0"/>
              </a:spcBef>
              <a:spcAft>
                <a:spcPts val="0"/>
              </a:spcAft>
              <a:defRPr/>
            </a:pPr>
            <a:endParaRPr lang="en-AU" sz="2398">
              <a:solidFill>
                <a:srgbClr val="000000"/>
              </a:solidFill>
              <a:latin typeface="Verdana"/>
            </a:endParaRPr>
          </a:p>
        </p:txBody>
      </p:sp>
      <p:sp>
        <p:nvSpPr>
          <p:cNvPr id="20" name="Text Box 17">
            <a:extLst>
              <a:ext uri="{FF2B5EF4-FFF2-40B4-BE49-F238E27FC236}">
                <a16:creationId xmlns:a16="http://schemas.microsoft.com/office/drawing/2014/main" id="{C0CEE36E-0054-8A44-987D-9434A6A3EF6E}"/>
              </a:ext>
            </a:extLst>
          </p:cNvPr>
          <p:cNvSpPr txBox="1">
            <a:spLocks noChangeArrowheads="1"/>
          </p:cNvSpPr>
          <p:nvPr/>
        </p:nvSpPr>
        <p:spPr bwMode="auto">
          <a:xfrm>
            <a:off x="10438252" y="5550083"/>
            <a:ext cx="700387" cy="379463"/>
          </a:xfrm>
          <a:prstGeom prst="rect">
            <a:avLst/>
          </a:prstGeom>
          <a:noFill/>
          <a:ln w="9525">
            <a:noFill/>
            <a:miter lim="800000"/>
            <a:headEnd/>
            <a:tailEnd/>
          </a:ln>
        </p:spPr>
        <p:txBody>
          <a:bodyPr wrap="square">
            <a:spAutoFit/>
          </a:bodyPr>
          <a:lstStyle/>
          <a:p>
            <a:pPr defTabSz="1218408" fontAlgn="auto">
              <a:spcBef>
                <a:spcPct val="50000"/>
              </a:spcBef>
              <a:spcAft>
                <a:spcPts val="0"/>
              </a:spcAft>
              <a:defRPr/>
            </a:pPr>
            <a:r>
              <a:rPr lang="en-US" dirty="0">
                <a:solidFill>
                  <a:srgbClr val="000000"/>
                </a:solidFill>
                <a:cs typeface="Arial" panose="020B0604020202020204" pitchFamily="34" charset="0"/>
              </a:rPr>
              <a:t>AD2</a:t>
            </a:r>
            <a:endParaRPr lang="en-AU" dirty="0">
              <a:solidFill>
                <a:srgbClr val="000000"/>
              </a:solidFill>
              <a:cs typeface="Arial" panose="020B0604020202020204" pitchFamily="34" charset="0"/>
            </a:endParaRPr>
          </a:p>
        </p:txBody>
      </p:sp>
      <p:sp>
        <p:nvSpPr>
          <p:cNvPr id="21" name="Text Box 17">
            <a:extLst>
              <a:ext uri="{FF2B5EF4-FFF2-40B4-BE49-F238E27FC236}">
                <a16:creationId xmlns:a16="http://schemas.microsoft.com/office/drawing/2014/main" id="{3D9EF520-EADD-724A-8EED-C6D5B59BA0E1}"/>
              </a:ext>
            </a:extLst>
          </p:cNvPr>
          <p:cNvSpPr txBox="1">
            <a:spLocks noChangeArrowheads="1"/>
          </p:cNvSpPr>
          <p:nvPr/>
        </p:nvSpPr>
        <p:spPr bwMode="auto">
          <a:xfrm>
            <a:off x="11043594" y="5550082"/>
            <a:ext cx="700387" cy="379463"/>
          </a:xfrm>
          <a:prstGeom prst="rect">
            <a:avLst/>
          </a:prstGeom>
          <a:noFill/>
          <a:ln w="9525">
            <a:noFill/>
            <a:miter lim="800000"/>
            <a:headEnd/>
            <a:tailEnd/>
          </a:ln>
        </p:spPr>
        <p:txBody>
          <a:bodyPr wrap="square">
            <a:spAutoFit/>
          </a:bodyPr>
          <a:lstStyle/>
          <a:p>
            <a:pPr defTabSz="1218408" fontAlgn="auto">
              <a:spcBef>
                <a:spcPct val="50000"/>
              </a:spcBef>
              <a:spcAft>
                <a:spcPts val="0"/>
              </a:spcAft>
              <a:defRPr/>
            </a:pPr>
            <a:r>
              <a:rPr lang="en-US" dirty="0">
                <a:solidFill>
                  <a:srgbClr val="000000"/>
                </a:solidFill>
                <a:cs typeface="Arial" panose="020B0604020202020204" pitchFamily="34" charset="0"/>
              </a:rPr>
              <a:t>AD3</a:t>
            </a:r>
            <a:endParaRPr lang="en-AU" dirty="0">
              <a:solidFill>
                <a:srgbClr val="000000"/>
              </a:solidFill>
              <a:cs typeface="Arial" panose="020B0604020202020204" pitchFamily="34" charset="0"/>
            </a:endParaRPr>
          </a:p>
        </p:txBody>
      </p:sp>
      <p:cxnSp>
        <p:nvCxnSpPr>
          <p:cNvPr id="22" name="Straight Arrow Connector 21">
            <a:extLst>
              <a:ext uri="{FF2B5EF4-FFF2-40B4-BE49-F238E27FC236}">
                <a16:creationId xmlns:a16="http://schemas.microsoft.com/office/drawing/2014/main" id="{C21DA4B2-EB9C-AE4F-A28C-42023BD3BE47}"/>
              </a:ext>
            </a:extLst>
          </p:cNvPr>
          <p:cNvCxnSpPr>
            <a:cxnSpLocks/>
          </p:cNvCxnSpPr>
          <p:nvPr/>
        </p:nvCxnSpPr>
        <p:spPr>
          <a:xfrm>
            <a:off x="9178791" y="4549425"/>
            <a:ext cx="515974" cy="0"/>
          </a:xfrm>
          <a:prstGeom prst="straightConnector1">
            <a:avLst/>
          </a:prstGeom>
          <a:noFill/>
          <a:ln w="57150" cap="flat" cmpd="sng" algn="ctr">
            <a:solidFill>
              <a:srgbClr val="00B050"/>
            </a:solidFill>
            <a:prstDash val="solid"/>
            <a:tailEnd type="triangle"/>
          </a:ln>
          <a:effectLst>
            <a:outerShdw blurRad="40000" dist="20000" dir="5400000" rotWithShape="0">
              <a:srgbClr val="000000">
                <a:alpha val="38000"/>
              </a:srgbClr>
            </a:outerShdw>
          </a:effectLst>
        </p:spPr>
      </p:cxnSp>
      <p:cxnSp>
        <p:nvCxnSpPr>
          <p:cNvPr id="23" name="Straight Arrow Connector 22">
            <a:extLst>
              <a:ext uri="{FF2B5EF4-FFF2-40B4-BE49-F238E27FC236}">
                <a16:creationId xmlns:a16="http://schemas.microsoft.com/office/drawing/2014/main" id="{D6A58BB9-E726-4D49-877B-84AB13F0A6F5}"/>
              </a:ext>
            </a:extLst>
          </p:cNvPr>
          <p:cNvCxnSpPr>
            <a:cxnSpLocks/>
          </p:cNvCxnSpPr>
          <p:nvPr/>
        </p:nvCxnSpPr>
        <p:spPr>
          <a:xfrm flipV="1">
            <a:off x="10044958" y="4876783"/>
            <a:ext cx="393294" cy="10811"/>
          </a:xfrm>
          <a:prstGeom prst="straightConnector1">
            <a:avLst/>
          </a:prstGeom>
          <a:noFill/>
          <a:ln w="57150" cap="flat" cmpd="sng" algn="ctr">
            <a:solidFill>
              <a:srgbClr val="00B050"/>
            </a:solidFill>
            <a:prstDash val="solid"/>
            <a:tailEnd type="triangle"/>
          </a:ln>
          <a:effectLst>
            <a:outerShdw blurRad="40000" dist="20000" dir="5400000" rotWithShape="0">
              <a:srgbClr val="000000">
                <a:alpha val="38000"/>
              </a:srgbClr>
            </a:outerShdw>
          </a:effectLst>
        </p:spPr>
      </p:cxnSp>
      <p:sp>
        <p:nvSpPr>
          <p:cNvPr id="24" name="Text Box 17">
            <a:extLst>
              <a:ext uri="{FF2B5EF4-FFF2-40B4-BE49-F238E27FC236}">
                <a16:creationId xmlns:a16="http://schemas.microsoft.com/office/drawing/2014/main" id="{FEB0515D-DC99-004C-8CC0-8C66A8EFE089}"/>
              </a:ext>
            </a:extLst>
          </p:cNvPr>
          <p:cNvSpPr txBox="1">
            <a:spLocks noChangeArrowheads="1"/>
          </p:cNvSpPr>
          <p:nvPr/>
        </p:nvSpPr>
        <p:spPr bwMode="auto">
          <a:xfrm>
            <a:off x="8897583" y="4201707"/>
            <a:ext cx="752695" cy="307777"/>
          </a:xfrm>
          <a:prstGeom prst="rect">
            <a:avLst/>
          </a:prstGeom>
          <a:noFill/>
          <a:ln w="9525">
            <a:noFill/>
            <a:miter lim="800000"/>
            <a:headEnd/>
            <a:tailEnd/>
          </a:ln>
        </p:spPr>
        <p:txBody>
          <a:bodyPr wrap="square">
            <a:spAutoFit/>
          </a:bodyPr>
          <a:lstStyle/>
          <a:p>
            <a:pPr defTabSz="1218408" fontAlgn="auto">
              <a:spcBef>
                <a:spcPct val="50000"/>
              </a:spcBef>
              <a:spcAft>
                <a:spcPts val="0"/>
              </a:spcAft>
              <a:defRPr/>
            </a:pPr>
            <a:r>
              <a:rPr lang="en-US" sz="1400" dirty="0">
                <a:solidFill>
                  <a:srgbClr val="000000"/>
                </a:solidFill>
                <a:cs typeface="Arial" panose="020B0604020202020204" pitchFamily="34" charset="0"/>
              </a:rPr>
              <a:t>$150b</a:t>
            </a:r>
            <a:endParaRPr lang="en-AU" sz="1400" dirty="0">
              <a:solidFill>
                <a:srgbClr val="000000"/>
              </a:solidFill>
              <a:cs typeface="Arial" panose="020B0604020202020204" pitchFamily="34" charset="0"/>
            </a:endParaRPr>
          </a:p>
        </p:txBody>
      </p:sp>
      <p:sp>
        <p:nvSpPr>
          <p:cNvPr id="25" name="Text Box 17">
            <a:extLst>
              <a:ext uri="{FF2B5EF4-FFF2-40B4-BE49-F238E27FC236}">
                <a16:creationId xmlns:a16="http://schemas.microsoft.com/office/drawing/2014/main" id="{29DC88B6-7400-DB4C-BEA4-ACA68380BE14}"/>
              </a:ext>
            </a:extLst>
          </p:cNvPr>
          <p:cNvSpPr txBox="1">
            <a:spLocks noChangeArrowheads="1"/>
          </p:cNvSpPr>
          <p:nvPr/>
        </p:nvSpPr>
        <p:spPr bwMode="auto">
          <a:xfrm>
            <a:off x="9843401" y="4579817"/>
            <a:ext cx="764495" cy="307777"/>
          </a:xfrm>
          <a:prstGeom prst="rect">
            <a:avLst/>
          </a:prstGeom>
          <a:noFill/>
          <a:ln w="9525">
            <a:noFill/>
            <a:miter lim="800000"/>
            <a:headEnd/>
            <a:tailEnd/>
          </a:ln>
        </p:spPr>
        <p:txBody>
          <a:bodyPr wrap="square">
            <a:spAutoFit/>
          </a:bodyPr>
          <a:lstStyle/>
          <a:p>
            <a:pPr defTabSz="1218408" fontAlgn="auto">
              <a:spcBef>
                <a:spcPct val="50000"/>
              </a:spcBef>
              <a:spcAft>
                <a:spcPts val="0"/>
              </a:spcAft>
              <a:defRPr/>
            </a:pPr>
            <a:r>
              <a:rPr lang="en-US" sz="1400" dirty="0">
                <a:solidFill>
                  <a:srgbClr val="000000"/>
                </a:solidFill>
                <a:cs typeface="Arial" panose="020B0604020202020204" pitchFamily="34" charset="0"/>
              </a:rPr>
              <a:t>$100b</a:t>
            </a:r>
            <a:endParaRPr lang="en-AU" sz="1400" dirty="0">
              <a:solidFill>
                <a:srgbClr val="000000"/>
              </a:solidFill>
              <a:cs typeface="Arial" panose="020B0604020202020204" pitchFamily="34" charset="0"/>
            </a:endParaRPr>
          </a:p>
        </p:txBody>
      </p:sp>
      <p:sp>
        <p:nvSpPr>
          <p:cNvPr id="3" name="TextBox 2">
            <a:extLst>
              <a:ext uri="{FF2B5EF4-FFF2-40B4-BE49-F238E27FC236}">
                <a16:creationId xmlns:a16="http://schemas.microsoft.com/office/drawing/2014/main" id="{E3A4754B-2507-D561-6132-B7623878BAFC}"/>
              </a:ext>
            </a:extLst>
          </p:cNvPr>
          <p:cNvSpPr txBox="1"/>
          <p:nvPr/>
        </p:nvSpPr>
        <p:spPr>
          <a:xfrm>
            <a:off x="2346891" y="2668952"/>
            <a:ext cx="1039067" cy="707886"/>
          </a:xfrm>
          <a:prstGeom prst="rect">
            <a:avLst/>
          </a:prstGeom>
          <a:noFill/>
        </p:spPr>
        <p:txBody>
          <a:bodyPr wrap="none" rtlCol="0">
            <a:spAutoFit/>
          </a:bodyPr>
          <a:lstStyle/>
          <a:p>
            <a:r>
              <a:rPr lang="en-US" sz="4000" b="1" i="1" dirty="0">
                <a:solidFill>
                  <a:srgbClr val="C00000"/>
                </a:solidFill>
              </a:rPr>
              <a:t>No!</a:t>
            </a:r>
          </a:p>
        </p:txBody>
      </p:sp>
    </p:spTree>
    <p:extLst>
      <p:ext uri="{BB962C8B-B14F-4D97-AF65-F5344CB8AC3E}">
        <p14:creationId xmlns:p14="http://schemas.microsoft.com/office/powerpoint/2010/main" val="422189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animBg="1"/>
      <p:bldP spid="18" grpId="0" animBg="1"/>
      <p:bldP spid="19" grpId="0" animBg="1"/>
      <p:bldP spid="20" grpId="0"/>
      <p:bldP spid="21"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6" name="Rectangle 12295">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0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02" name="Freeform: Shape 12301">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90" name="Title 1"/>
          <p:cNvSpPr>
            <a:spLocks noGrp="1"/>
          </p:cNvSpPr>
          <p:nvPr>
            <p:ph type="title"/>
          </p:nvPr>
        </p:nvSpPr>
        <p:spPr>
          <a:xfrm>
            <a:off x="934872" y="982272"/>
            <a:ext cx="3388419" cy="4560970"/>
          </a:xfrm>
        </p:spPr>
        <p:txBody>
          <a:bodyPr>
            <a:normAutofit/>
          </a:bodyPr>
          <a:lstStyle/>
          <a:p>
            <a:r>
              <a:rPr lang="en-AU" sz="4000" b="1">
                <a:solidFill>
                  <a:srgbClr val="FFFFFF"/>
                </a:solidFill>
                <a:latin typeface="Arial Black" charset="0"/>
                <a:ea typeface="Arial Black" charset="0"/>
                <a:cs typeface="Arial Black" charset="0"/>
              </a:rPr>
              <a:t>Section One: Multiple Choice</a:t>
            </a:r>
            <a:endParaRPr lang="en-US" sz="4000" b="1">
              <a:solidFill>
                <a:srgbClr val="FFFFFF"/>
              </a:solidFill>
              <a:latin typeface="Arial Black" charset="0"/>
              <a:ea typeface="Arial Black" charset="0"/>
              <a:cs typeface="Arial Black" charset="0"/>
            </a:endParaRPr>
          </a:p>
        </p:txBody>
      </p:sp>
      <p:sp>
        <p:nvSpPr>
          <p:cNvPr id="1230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291" name="Content Placeholder 2"/>
          <p:cNvSpPr>
            <a:spLocks noGrp="1"/>
          </p:cNvSpPr>
          <p:nvPr>
            <p:ph idx="1"/>
          </p:nvPr>
        </p:nvSpPr>
        <p:spPr>
          <a:xfrm>
            <a:off x="5221862" y="1719618"/>
            <a:ext cx="6135949" cy="4334629"/>
          </a:xfrm>
        </p:spPr>
        <p:txBody>
          <a:bodyPr anchor="ctr">
            <a:normAutofit/>
          </a:bodyPr>
          <a:lstStyle/>
          <a:p>
            <a:pPr>
              <a:spcBef>
                <a:spcPts val="0"/>
              </a:spcBef>
              <a:spcAft>
                <a:spcPts val="1200"/>
              </a:spcAft>
            </a:pPr>
            <a:r>
              <a:rPr lang="en-AU" b="1" dirty="0">
                <a:solidFill>
                  <a:srgbClr val="FEFFFF"/>
                </a:solidFill>
              </a:rPr>
              <a:t>Range</a:t>
            </a:r>
            <a:r>
              <a:rPr lang="en-AU" dirty="0">
                <a:solidFill>
                  <a:srgbClr val="FEFFFF"/>
                </a:solidFill>
              </a:rPr>
              <a:t>: 0-24;   </a:t>
            </a:r>
            <a:r>
              <a:rPr lang="en-AU" b="1" i="1" dirty="0">
                <a:solidFill>
                  <a:srgbClr val="FEFFFF"/>
                </a:solidFill>
              </a:rPr>
              <a:t>Mean 71%  (last year 73%)</a:t>
            </a:r>
          </a:p>
          <a:p>
            <a:pPr>
              <a:spcBef>
                <a:spcPts val="0"/>
              </a:spcBef>
              <a:spcAft>
                <a:spcPts val="1200"/>
              </a:spcAft>
            </a:pPr>
            <a:r>
              <a:rPr lang="en-AU" b="1" dirty="0">
                <a:solidFill>
                  <a:srgbClr val="FEFFFF"/>
                </a:solidFill>
              </a:rPr>
              <a:t>Difficult</a:t>
            </a:r>
            <a:r>
              <a:rPr lang="en-AU" dirty="0">
                <a:solidFill>
                  <a:srgbClr val="FEFFFF"/>
                </a:solidFill>
              </a:rPr>
              <a:t> questions ( &lt; 50%): </a:t>
            </a:r>
            <a:r>
              <a:rPr lang="en-AU" b="1" dirty="0">
                <a:solidFill>
                  <a:srgbClr val="FEFFFF"/>
                </a:solidFill>
              </a:rPr>
              <a:t>3</a:t>
            </a:r>
          </a:p>
          <a:p>
            <a:pPr>
              <a:spcBef>
                <a:spcPts val="0"/>
              </a:spcBef>
              <a:spcAft>
                <a:spcPts val="1200"/>
              </a:spcAft>
            </a:pPr>
            <a:r>
              <a:rPr lang="en-AU" b="1" dirty="0">
                <a:solidFill>
                  <a:srgbClr val="FEFFFF"/>
                </a:solidFill>
              </a:rPr>
              <a:t>Easy</a:t>
            </a:r>
            <a:r>
              <a:rPr lang="en-AU" dirty="0">
                <a:solidFill>
                  <a:srgbClr val="FEFFFF"/>
                </a:solidFill>
              </a:rPr>
              <a:t> questions: (&gt; 80%) </a:t>
            </a:r>
            <a:r>
              <a:rPr lang="en-AU" b="1" dirty="0">
                <a:solidFill>
                  <a:srgbClr val="FEFFFF"/>
                </a:solidFill>
              </a:rPr>
              <a:t>9</a:t>
            </a:r>
            <a:endParaRPr lang="en-AU" dirty="0">
              <a:solidFill>
                <a:srgbClr val="FEFFFF"/>
              </a:solidFill>
            </a:endParaRPr>
          </a:p>
          <a:p>
            <a:pPr>
              <a:spcBef>
                <a:spcPts val="0"/>
              </a:spcBef>
              <a:spcAft>
                <a:spcPts val="1200"/>
              </a:spcAft>
            </a:pPr>
            <a:r>
              <a:rPr lang="en-AU" b="1" dirty="0">
                <a:solidFill>
                  <a:srgbClr val="FEFFFF"/>
                </a:solidFill>
              </a:rPr>
              <a:t>Reliability</a:t>
            </a:r>
            <a:r>
              <a:rPr lang="en-AU" dirty="0">
                <a:solidFill>
                  <a:srgbClr val="FEFFFF"/>
                </a:solidFill>
              </a:rPr>
              <a:t>: 0.67 (last year 0.71)</a:t>
            </a:r>
          </a:p>
          <a:p>
            <a:pPr marL="0" indent="0">
              <a:spcBef>
                <a:spcPts val="0"/>
              </a:spcBef>
              <a:spcAft>
                <a:spcPts val="1200"/>
              </a:spcAft>
              <a:buNone/>
            </a:pPr>
            <a:endParaRPr lang="en-AU" dirty="0">
              <a:solidFill>
                <a:srgbClr val="FEFFFF"/>
              </a:solidFill>
            </a:endParaRPr>
          </a:p>
        </p:txBody>
      </p:sp>
    </p:spTree>
    <p:extLst>
      <p:ext uri="{BB962C8B-B14F-4D97-AF65-F5344CB8AC3E}">
        <p14:creationId xmlns:p14="http://schemas.microsoft.com/office/powerpoint/2010/main" val="535497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02825" y="34925"/>
            <a:ext cx="9307975" cy="1036638"/>
          </a:xfrm>
        </p:spPr>
        <p:txBody>
          <a:bodyPr/>
          <a:lstStyle/>
          <a:p>
            <a:pPr algn="l" eaLnBrk="1" hangingPunct="1"/>
            <a:r>
              <a:rPr lang="en-US" sz="5400" dirty="0">
                <a:solidFill>
                  <a:srgbClr val="000090"/>
                </a:solidFill>
                <a:latin typeface="Arial Black" panose="020B0604020202020204" pitchFamily="34" charset="0"/>
                <a:cs typeface="Arial Black" panose="020B0604020202020204" pitchFamily="34" charset="0"/>
              </a:rPr>
              <a:t>Section 3</a:t>
            </a:r>
          </a:p>
        </p:txBody>
      </p:sp>
      <p:sp>
        <p:nvSpPr>
          <p:cNvPr id="35843" name="Content Placeholder 2"/>
          <p:cNvSpPr>
            <a:spLocks noGrp="1"/>
          </p:cNvSpPr>
          <p:nvPr>
            <p:ph idx="1"/>
          </p:nvPr>
        </p:nvSpPr>
        <p:spPr>
          <a:xfrm>
            <a:off x="902826" y="1156405"/>
            <a:ext cx="10082006" cy="2573384"/>
          </a:xfrm>
        </p:spPr>
        <p:txBody>
          <a:bodyPr/>
          <a:lstStyle/>
          <a:p>
            <a:pPr marL="541338" indent="-541338">
              <a:buNone/>
            </a:pPr>
            <a:r>
              <a:rPr lang="en-AU" sz="3000" b="1" dirty="0"/>
              <a:t>Unit 4  Question 31</a:t>
            </a:r>
          </a:p>
          <a:p>
            <a:pPr marL="669925" indent="-669925">
              <a:buNone/>
            </a:pPr>
            <a:r>
              <a:rPr lang="en-AU" sz="2800" dirty="0">
                <a:cs typeface="Arial" panose="020B0604020202020204" pitchFamily="34" charset="0"/>
              </a:rPr>
              <a:t>(b) 	</a:t>
            </a:r>
            <a:r>
              <a:rPr lang="en-AU" sz="2800" dirty="0">
                <a:effectLst/>
                <a:ea typeface="Calibri" panose="020F0502020204030204" pitchFamily="34" charset="0"/>
                <a:cs typeface="Times New Roman" panose="02020603050405020304" pitchFamily="18" charset="0"/>
              </a:rPr>
              <a:t>Using the aggregate expenditure (AE) model, explain the short and long-term implications of the contemporary fiscal policy measures adopted by the Australian Government.</a:t>
            </a:r>
            <a:r>
              <a:rPr lang="en-AU" sz="2800" dirty="0">
                <a:effectLst/>
              </a:rPr>
              <a:t> </a:t>
            </a:r>
            <a:r>
              <a:rPr lang="en-AU" sz="2800" dirty="0">
                <a:cs typeface="Arial" panose="020B0604020202020204" pitchFamily="34" charset="0"/>
              </a:rPr>
              <a:t>(12 marks)       </a:t>
            </a:r>
            <a:r>
              <a:rPr lang="en-AU" sz="3000" b="1" i="1" dirty="0">
                <a:solidFill>
                  <a:srgbClr val="FF0000"/>
                </a:solidFill>
              </a:rPr>
              <a:t>Mean = 35%</a:t>
            </a:r>
          </a:p>
        </p:txBody>
      </p:sp>
      <p:pic>
        <p:nvPicPr>
          <p:cNvPr id="2" name="Picture 2" descr="http://www.usdl.info/uploads/img51263a0c19dd2.gif">
            <a:extLst>
              <a:ext uri="{FF2B5EF4-FFF2-40B4-BE49-F238E27FC236}">
                <a16:creationId xmlns:a16="http://schemas.microsoft.com/office/drawing/2014/main" id="{EBE15354-5384-8288-CC38-0D1329EE6CF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64252" y="1983969"/>
            <a:ext cx="1329148" cy="9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TextBox 15">
            <a:extLst>
              <a:ext uri="{FF2B5EF4-FFF2-40B4-BE49-F238E27FC236}">
                <a16:creationId xmlns:a16="http://schemas.microsoft.com/office/drawing/2014/main" id="{1A5112F6-B2A4-3B51-4055-E4D39667B186}"/>
              </a:ext>
            </a:extLst>
          </p:cNvPr>
          <p:cNvGraphicFramePr/>
          <p:nvPr>
            <p:extLst>
              <p:ext uri="{D42A27DB-BD31-4B8C-83A1-F6EECF244321}">
                <p14:modId xmlns:p14="http://schemas.microsoft.com/office/powerpoint/2010/main" val="1086998569"/>
              </p:ext>
            </p:extLst>
          </p:nvPr>
        </p:nvGraphicFramePr>
        <p:xfrm>
          <a:off x="1385496" y="3917070"/>
          <a:ext cx="9878207" cy="2195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216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1474-8C7C-F952-5132-4AA580A17AC3}"/>
              </a:ext>
            </a:extLst>
          </p:cNvPr>
          <p:cNvSpPr>
            <a:spLocks noGrp="1"/>
          </p:cNvSpPr>
          <p:nvPr>
            <p:ph type="title"/>
          </p:nvPr>
        </p:nvSpPr>
        <p:spPr>
          <a:xfrm>
            <a:off x="1082842" y="274638"/>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Topical</a:t>
            </a:r>
          </a:p>
        </p:txBody>
      </p:sp>
      <p:sp>
        <p:nvSpPr>
          <p:cNvPr id="3" name="Content Placeholder 2">
            <a:extLst>
              <a:ext uri="{FF2B5EF4-FFF2-40B4-BE49-F238E27FC236}">
                <a16:creationId xmlns:a16="http://schemas.microsoft.com/office/drawing/2014/main" id="{FEC90701-10CE-C42C-8814-0D41B574464C}"/>
              </a:ext>
            </a:extLst>
          </p:cNvPr>
          <p:cNvSpPr>
            <a:spLocks noGrp="1"/>
          </p:cNvSpPr>
          <p:nvPr>
            <p:ph idx="1"/>
          </p:nvPr>
        </p:nvSpPr>
        <p:spPr>
          <a:xfrm>
            <a:off x="1082843" y="1600202"/>
            <a:ext cx="9709484" cy="3561346"/>
          </a:xfrm>
        </p:spPr>
        <p:txBody>
          <a:bodyPr/>
          <a:lstStyle/>
          <a:p>
            <a:pPr marL="0" indent="0">
              <a:buNone/>
            </a:pPr>
            <a:r>
              <a:rPr lang="en-AU" b="1" i="1" kern="1800" dirty="0">
                <a:solidFill>
                  <a:srgbClr val="141AFF"/>
                </a:solidFill>
                <a:effectLst/>
                <a:ea typeface="Times New Roman" panose="02020603050405020304" pitchFamily="18" charset="0"/>
                <a:cs typeface="Arial" panose="020B0604020202020204" pitchFamily="34" charset="0"/>
              </a:rPr>
              <a:t>Australia records a current account deficit</a:t>
            </a:r>
            <a:endParaRPr lang="en-AU" i="1" dirty="0">
              <a:solidFill>
                <a:srgbClr val="141AFF"/>
              </a:solidFill>
              <a:effectLst/>
              <a:ea typeface="Calibri" panose="020F0502020204030204" pitchFamily="34" charset="0"/>
              <a:cs typeface="Arial" panose="020B0604020202020204" pitchFamily="34" charset="0"/>
            </a:endParaRPr>
          </a:p>
          <a:p>
            <a:r>
              <a:rPr lang="en-AU" sz="2800" dirty="0">
                <a:solidFill>
                  <a:srgbClr val="000000"/>
                </a:solidFill>
                <a:effectLst/>
                <a:ea typeface="Times New Roman" panose="02020603050405020304" pitchFamily="18" charset="0"/>
                <a:cs typeface="Arial" panose="020B0604020202020204" pitchFamily="34" charset="0"/>
              </a:rPr>
              <a:t>Australia recorded a $2.3 billion current account deficit in the September quarter 2022, following 13 consecutive quarters of a current account surplus. </a:t>
            </a:r>
          </a:p>
          <a:p>
            <a:r>
              <a:rPr lang="en-AU" sz="2800" dirty="0">
                <a:solidFill>
                  <a:srgbClr val="000000"/>
                </a:solidFill>
                <a:effectLst/>
                <a:ea typeface="Times New Roman" panose="02020603050405020304" pitchFamily="18" charset="0"/>
                <a:cs typeface="Arial" panose="020B0604020202020204" pitchFamily="34" charset="0"/>
              </a:rPr>
              <a:t>The trade balance decreased by $11 billion but remained in a surplus of $31b, while the net primary income deficit widened by $6.4 billion to $33 billion in the September quarter 2022. </a:t>
            </a:r>
            <a:endParaRPr lang="en-AU" sz="2800" dirty="0">
              <a:effectLst/>
              <a:ea typeface="Times New Roman" panose="02020603050405020304" pitchFamily="18" charset="0"/>
              <a:cs typeface="Arial" panose="020B0604020202020204" pitchFamily="34" charset="0"/>
            </a:endParaRPr>
          </a:p>
          <a:p>
            <a:pPr marL="0" indent="0">
              <a:buNone/>
            </a:pPr>
            <a:endParaRPr lang="en-US" sz="2800" dirty="0">
              <a:cs typeface="Arial" panose="020B0604020202020204" pitchFamily="34" charset="0"/>
            </a:endParaRPr>
          </a:p>
        </p:txBody>
      </p:sp>
    </p:spTree>
    <p:extLst>
      <p:ext uri="{BB962C8B-B14F-4D97-AF65-F5344CB8AC3E}">
        <p14:creationId xmlns:p14="http://schemas.microsoft.com/office/powerpoint/2010/main" val="9818970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1474-8C7C-F952-5132-4AA580A17AC3}"/>
              </a:ext>
            </a:extLst>
          </p:cNvPr>
          <p:cNvSpPr>
            <a:spLocks noGrp="1"/>
          </p:cNvSpPr>
          <p:nvPr>
            <p:ph type="title"/>
          </p:nvPr>
        </p:nvSpPr>
        <p:spPr>
          <a:xfrm>
            <a:off x="1082842" y="274638"/>
            <a:ext cx="10499557" cy="1143000"/>
          </a:xfrm>
        </p:spPr>
        <p:txBody>
          <a:bodyPr/>
          <a:lstStyle/>
          <a:p>
            <a:pPr algn="l"/>
            <a:r>
              <a:rPr lang="en-US" sz="4800" dirty="0">
                <a:solidFill>
                  <a:schemeClr val="accent6">
                    <a:lumMod val="75000"/>
                  </a:schemeClr>
                </a:solidFill>
                <a:latin typeface="Arial Black" panose="020B0604020202020204" pitchFamily="34" charset="0"/>
                <a:cs typeface="Arial Black" panose="020B0604020202020204" pitchFamily="34" charset="0"/>
              </a:rPr>
              <a:t>Topical</a:t>
            </a:r>
          </a:p>
        </p:txBody>
      </p:sp>
      <p:sp>
        <p:nvSpPr>
          <p:cNvPr id="3" name="Content Placeholder 2">
            <a:extLst>
              <a:ext uri="{FF2B5EF4-FFF2-40B4-BE49-F238E27FC236}">
                <a16:creationId xmlns:a16="http://schemas.microsoft.com/office/drawing/2014/main" id="{FEC90701-10CE-C42C-8814-0D41B574464C}"/>
              </a:ext>
            </a:extLst>
          </p:cNvPr>
          <p:cNvSpPr>
            <a:spLocks noGrp="1"/>
          </p:cNvSpPr>
          <p:nvPr>
            <p:ph idx="1"/>
          </p:nvPr>
        </p:nvSpPr>
        <p:spPr>
          <a:xfrm>
            <a:off x="1082843" y="1600201"/>
            <a:ext cx="9709484" cy="4367461"/>
          </a:xfrm>
        </p:spPr>
        <p:txBody>
          <a:bodyPr/>
          <a:lstStyle/>
          <a:p>
            <a:pPr marL="0" indent="0">
              <a:buNone/>
            </a:pPr>
            <a:r>
              <a:rPr lang="en-AU" b="1" i="1" kern="1800" dirty="0">
                <a:solidFill>
                  <a:srgbClr val="141AFF"/>
                </a:solidFill>
                <a:effectLst/>
                <a:ea typeface="Times New Roman" panose="02020603050405020304" pitchFamily="18" charset="0"/>
                <a:cs typeface="Arial" panose="020B0604020202020204" pitchFamily="34" charset="0"/>
              </a:rPr>
              <a:t>New trade deal with India enters into force</a:t>
            </a:r>
            <a:endParaRPr lang="en-AU" i="1" dirty="0">
              <a:solidFill>
                <a:srgbClr val="141AFF"/>
              </a:solidFill>
              <a:effectLst/>
              <a:ea typeface="Calibri" panose="020F0502020204030204" pitchFamily="34" charset="0"/>
              <a:cs typeface="Arial" panose="020B0604020202020204" pitchFamily="34" charset="0"/>
            </a:endParaRPr>
          </a:p>
          <a:p>
            <a:r>
              <a:rPr lang="en-AU" sz="2800" b="0" i="0" dirty="0">
                <a:solidFill>
                  <a:srgbClr val="313131"/>
                </a:solidFill>
                <a:effectLst/>
                <a:latin typeface="-apple-system"/>
              </a:rPr>
              <a:t>The Australia-India Economic Cooperation and Trade Agreement (ECTA) was signed in December 2022.</a:t>
            </a:r>
          </a:p>
          <a:p>
            <a:r>
              <a:rPr lang="en-AU" sz="2800" b="0" i="0" dirty="0">
                <a:solidFill>
                  <a:srgbClr val="313131"/>
                </a:solidFill>
                <a:effectLst/>
                <a:latin typeface="-apple-system"/>
              </a:rPr>
              <a:t>Tariffs on 85 per cent of Australia's exports to India will be eliminated – this will save Australian exporters around $2 billion a year</a:t>
            </a:r>
          </a:p>
          <a:p>
            <a:r>
              <a:rPr lang="en-AU" sz="2800" b="0" i="0" dirty="0">
                <a:solidFill>
                  <a:srgbClr val="313131"/>
                </a:solidFill>
                <a:effectLst/>
                <a:latin typeface="-apple-system"/>
              </a:rPr>
              <a:t>Australian consumers and business will save on imports of finished goods, and inputs to our manufacturing sector.</a:t>
            </a:r>
          </a:p>
          <a:p>
            <a:r>
              <a:rPr lang="en-AU" sz="2800" dirty="0">
                <a:solidFill>
                  <a:srgbClr val="313131"/>
                </a:solidFill>
                <a:latin typeface="-apple-system"/>
              </a:rPr>
              <a:t>Education exports will be a big winner.</a:t>
            </a:r>
            <a:endParaRPr lang="en-AU" sz="2800" b="0" i="0" dirty="0">
              <a:solidFill>
                <a:srgbClr val="313131"/>
              </a:solidFill>
              <a:effectLst/>
              <a:latin typeface="-apple-system"/>
            </a:endParaRPr>
          </a:p>
          <a:p>
            <a:pPr marL="0" indent="0" algn="l">
              <a:buNone/>
            </a:pPr>
            <a:endParaRPr lang="en-AU" sz="2800" b="0" i="0" dirty="0">
              <a:solidFill>
                <a:srgbClr val="313131"/>
              </a:solidFill>
              <a:effectLst/>
              <a:latin typeface="-apple-system"/>
            </a:endParaRPr>
          </a:p>
          <a:p>
            <a:pPr marL="0" indent="0">
              <a:buNone/>
            </a:pPr>
            <a:endParaRPr lang="en-US" sz="2800" dirty="0">
              <a:cs typeface="Arial" panose="020B0604020202020204" pitchFamily="34" charset="0"/>
            </a:endParaRPr>
          </a:p>
        </p:txBody>
      </p:sp>
    </p:spTree>
    <p:extLst>
      <p:ext uri="{BB962C8B-B14F-4D97-AF65-F5344CB8AC3E}">
        <p14:creationId xmlns:p14="http://schemas.microsoft.com/office/powerpoint/2010/main" val="6974481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4D5B-AAEA-444F-A474-9ADFD65AF692}"/>
              </a:ext>
            </a:extLst>
          </p:cNvPr>
          <p:cNvSpPr>
            <a:spLocks noGrp="1"/>
          </p:cNvSpPr>
          <p:nvPr>
            <p:ph type="title"/>
          </p:nvPr>
        </p:nvSpPr>
        <p:spPr/>
        <p:txBody>
          <a:bodyPr/>
          <a:lstStyle/>
          <a:p>
            <a:endParaRPr lang="en-US"/>
          </a:p>
        </p:txBody>
      </p:sp>
      <p:sp>
        <p:nvSpPr>
          <p:cNvPr id="3" name="Multi-document 2">
            <a:extLst>
              <a:ext uri="{FF2B5EF4-FFF2-40B4-BE49-F238E27FC236}">
                <a16:creationId xmlns:a16="http://schemas.microsoft.com/office/drawing/2014/main" id="{A56F9395-3ED2-E045-49D3-E86D36A71606}"/>
              </a:ext>
            </a:extLst>
          </p:cNvPr>
          <p:cNvSpPr/>
          <p:nvPr/>
        </p:nvSpPr>
        <p:spPr>
          <a:xfrm>
            <a:off x="1792705" y="1515979"/>
            <a:ext cx="8807116" cy="362150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i="1" dirty="0">
                <a:latin typeface="Arial Black" panose="020B0604020202020204" pitchFamily="34" charset="0"/>
                <a:cs typeface="Arial Black" panose="020B0604020202020204" pitchFamily="34" charset="0"/>
              </a:rPr>
              <a:t>Questions</a:t>
            </a:r>
          </a:p>
        </p:txBody>
      </p:sp>
    </p:spTree>
    <p:extLst>
      <p:ext uri="{BB962C8B-B14F-4D97-AF65-F5344CB8AC3E}">
        <p14:creationId xmlns:p14="http://schemas.microsoft.com/office/powerpoint/2010/main" val="216821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4"/>
          <p:cNvSpPr txBox="1">
            <a:spLocks noChangeArrowheads="1"/>
          </p:cNvSpPr>
          <p:nvPr/>
        </p:nvSpPr>
        <p:spPr bwMode="auto">
          <a:xfrm>
            <a:off x="8946595" y="316732"/>
            <a:ext cx="252024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Mean = 58%</a:t>
            </a:r>
          </a:p>
        </p:txBody>
      </p:sp>
      <p:sp>
        <p:nvSpPr>
          <p:cNvPr id="4" name="Content Placeholder 3"/>
          <p:cNvSpPr>
            <a:spLocks noGrp="1"/>
          </p:cNvSpPr>
          <p:nvPr>
            <p:ph idx="1"/>
          </p:nvPr>
        </p:nvSpPr>
        <p:spPr>
          <a:xfrm>
            <a:off x="981316" y="1459732"/>
            <a:ext cx="10118995" cy="4698698"/>
          </a:xfrm>
        </p:spPr>
        <p:txBody>
          <a:bodyPr/>
          <a:lstStyle/>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3.	An economic effect of </a:t>
            </a:r>
            <a:r>
              <a:rPr lang="en-US" sz="3000" dirty="0" err="1">
                <a:solidFill>
                  <a:srgbClr val="161816"/>
                </a:solidFill>
                <a:latin typeface="Arial" panose="020B0604020202020204" pitchFamily="34" charset="0"/>
                <a:ea typeface="Arial" panose="020B0604020202020204" pitchFamily="34" charset="0"/>
              </a:rPr>
              <a:t>globalisation</a:t>
            </a:r>
            <a:r>
              <a:rPr lang="en-US" sz="3000" dirty="0">
                <a:solidFill>
                  <a:srgbClr val="161816"/>
                </a:solidFill>
                <a:latin typeface="Arial" panose="020B0604020202020204" pitchFamily="34" charset="0"/>
                <a:ea typeface="Arial" panose="020B0604020202020204" pitchFamily="34" charset="0"/>
              </a:rPr>
              <a:t> in Australia has been</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(a)	an appreciation of the Australian dollar.</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(b)	increased inflation.</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(c)	increased cyclical unemployment.</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(d)	the lowering of trade barriers.</a:t>
            </a:r>
          </a:p>
          <a:p>
            <a:pPr marL="711200" lvl="0" indent="-711200">
              <a:spcBef>
                <a:spcPts val="0"/>
              </a:spcBef>
              <a:spcAft>
                <a:spcPts val="1200"/>
              </a:spcAft>
              <a:buNone/>
            </a:pPr>
            <a:endParaRPr lang="en-US" sz="3000" dirty="0">
              <a:solidFill>
                <a:srgbClr val="161816"/>
              </a:solidFill>
              <a:latin typeface="Arial" panose="020B0604020202020204" pitchFamily="34" charset="0"/>
              <a:ea typeface="Arial" panose="020B0604020202020204" pitchFamily="34" charset="0"/>
            </a:endParaRPr>
          </a:p>
        </p:txBody>
      </p:sp>
      <p:sp>
        <p:nvSpPr>
          <p:cNvPr id="8" name="Title 1"/>
          <p:cNvSpPr>
            <a:spLocks noGrp="1"/>
          </p:cNvSpPr>
          <p:nvPr>
            <p:ph type="title"/>
          </p:nvPr>
        </p:nvSpPr>
        <p:spPr>
          <a:xfrm>
            <a:off x="1091689" y="0"/>
            <a:ext cx="9119111" cy="1143000"/>
          </a:xfrm>
        </p:spPr>
        <p:txBody>
          <a:bodyPr/>
          <a:lstStyle/>
          <a:p>
            <a:pPr algn="l"/>
            <a:r>
              <a:rPr lang="en-US" dirty="0">
                <a:latin typeface="Arial Black" panose="020B0604020202020204" pitchFamily="34" charset="0"/>
                <a:cs typeface="Arial Black" panose="020B0604020202020204" pitchFamily="34" charset="0"/>
              </a:rPr>
              <a:t>Section 1</a:t>
            </a:r>
          </a:p>
        </p:txBody>
      </p:sp>
      <p:sp>
        <p:nvSpPr>
          <p:cNvPr id="7" name="TextBox 4">
            <a:extLst>
              <a:ext uri="{FF2B5EF4-FFF2-40B4-BE49-F238E27FC236}">
                <a16:creationId xmlns:a16="http://schemas.microsoft.com/office/drawing/2014/main" id="{77C1782C-B4A9-C847-9519-12046C1D1438}"/>
              </a:ext>
            </a:extLst>
          </p:cNvPr>
          <p:cNvSpPr txBox="1">
            <a:spLocks noChangeArrowheads="1"/>
          </p:cNvSpPr>
          <p:nvPr/>
        </p:nvSpPr>
        <p:spPr bwMode="auto">
          <a:xfrm>
            <a:off x="4463546" y="316733"/>
            <a:ext cx="323518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Low correlation</a:t>
            </a:r>
          </a:p>
        </p:txBody>
      </p:sp>
      <p:sp>
        <p:nvSpPr>
          <p:cNvPr id="2" name="Heart 1">
            <a:extLst>
              <a:ext uri="{FF2B5EF4-FFF2-40B4-BE49-F238E27FC236}">
                <a16:creationId xmlns:a16="http://schemas.microsoft.com/office/drawing/2014/main" id="{5981B95E-8AAB-ED41-B7F7-D8A568E0148B}"/>
              </a:ext>
            </a:extLst>
          </p:cNvPr>
          <p:cNvSpPr/>
          <p:nvPr/>
        </p:nvSpPr>
        <p:spPr>
          <a:xfrm>
            <a:off x="981316" y="4436663"/>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0318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823A2-746D-12AC-57C2-C4F247E7B4A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1ACD102-2722-66BA-E4FC-34DCB4E7C456}"/>
              </a:ext>
            </a:extLst>
          </p:cNvPr>
          <p:cNvSpPr>
            <a:spLocks noGrp="1"/>
          </p:cNvSpPr>
          <p:nvPr>
            <p:ph idx="1"/>
          </p:nvPr>
        </p:nvSpPr>
        <p:spPr>
          <a:xfrm>
            <a:off x="1091689" y="1417577"/>
            <a:ext cx="10008622" cy="4123907"/>
          </a:xfrm>
        </p:spPr>
        <p:txBody>
          <a:bodyPr/>
          <a:lstStyle/>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9. 	Australia's top five two-way trading partners in 2022 were</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(a)	China, USA, United Kingdom, South Korea, Japan.</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(b)	China, Japan, South Korea, USA, Singapore.</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(c)	Japan, China, United Kingdom, USA, South Korea.</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(d)	China, Japan, South Korea, India, USA.</a:t>
            </a:r>
          </a:p>
          <a:p>
            <a:pPr marL="711200" lvl="0" indent="-711200">
              <a:spcBef>
                <a:spcPts val="0"/>
              </a:spcBef>
              <a:spcAft>
                <a:spcPts val="1200"/>
              </a:spcAft>
              <a:buNone/>
            </a:pPr>
            <a:endParaRPr lang="en-US" sz="3000" dirty="0">
              <a:solidFill>
                <a:srgbClr val="161816"/>
              </a:solidFill>
              <a:latin typeface="Arial" panose="020B0604020202020204" pitchFamily="34" charset="0"/>
              <a:ea typeface="Arial" panose="020B0604020202020204" pitchFamily="34" charset="0"/>
            </a:endParaRPr>
          </a:p>
          <a:p>
            <a:pPr marL="711200" lvl="0" indent="-711200">
              <a:spcBef>
                <a:spcPts val="0"/>
              </a:spcBef>
              <a:spcAft>
                <a:spcPts val="1200"/>
              </a:spcAft>
              <a:buNone/>
            </a:pPr>
            <a:endParaRPr lang="en-US" sz="3000" dirty="0">
              <a:solidFill>
                <a:srgbClr val="161816"/>
              </a:solidFill>
              <a:latin typeface="Arial" panose="020B0604020202020204" pitchFamily="34" charset="0"/>
              <a:ea typeface="Arial" panose="020B0604020202020204" pitchFamily="34" charset="0"/>
            </a:endParaRPr>
          </a:p>
          <a:p>
            <a:pPr marL="0" lvl="0" indent="0">
              <a:spcBef>
                <a:spcPts val="0"/>
              </a:spcBef>
              <a:spcAft>
                <a:spcPts val="1200"/>
              </a:spcAft>
              <a:buNone/>
            </a:pPr>
            <a:endParaRPr lang="en-US" sz="3000" dirty="0">
              <a:solidFill>
                <a:srgbClr val="161816"/>
              </a:solidFill>
              <a:latin typeface="Arial" panose="020B0604020202020204" pitchFamily="34" charset="0"/>
              <a:ea typeface="Arial" panose="020B0604020202020204" pitchFamily="34" charset="0"/>
            </a:endParaRPr>
          </a:p>
        </p:txBody>
      </p:sp>
      <p:sp>
        <p:nvSpPr>
          <p:cNvPr id="8" name="Title 1">
            <a:extLst>
              <a:ext uri="{FF2B5EF4-FFF2-40B4-BE49-F238E27FC236}">
                <a16:creationId xmlns:a16="http://schemas.microsoft.com/office/drawing/2014/main" id="{C10761F2-BEF9-F7F2-1CF5-EBBE5F2B4AB8}"/>
              </a:ext>
            </a:extLst>
          </p:cNvPr>
          <p:cNvSpPr>
            <a:spLocks noGrp="1"/>
          </p:cNvSpPr>
          <p:nvPr>
            <p:ph type="title"/>
          </p:nvPr>
        </p:nvSpPr>
        <p:spPr>
          <a:xfrm>
            <a:off x="1091689" y="0"/>
            <a:ext cx="9119111" cy="1143000"/>
          </a:xfrm>
        </p:spPr>
        <p:txBody>
          <a:bodyPr/>
          <a:lstStyle/>
          <a:p>
            <a:pPr algn="l"/>
            <a:r>
              <a:rPr lang="en-US" dirty="0">
                <a:latin typeface="Arial Black" panose="020B0604020202020204" pitchFamily="34" charset="0"/>
                <a:cs typeface="Arial Black" panose="020B0604020202020204" pitchFamily="34" charset="0"/>
              </a:rPr>
              <a:t>Section 1</a:t>
            </a:r>
          </a:p>
        </p:txBody>
      </p:sp>
      <p:sp>
        <p:nvSpPr>
          <p:cNvPr id="7" name="TextBox 4">
            <a:extLst>
              <a:ext uri="{FF2B5EF4-FFF2-40B4-BE49-F238E27FC236}">
                <a16:creationId xmlns:a16="http://schemas.microsoft.com/office/drawing/2014/main" id="{26F4A574-755E-1631-45A3-8B04867A8953}"/>
              </a:ext>
            </a:extLst>
          </p:cNvPr>
          <p:cNvSpPr txBox="1">
            <a:spLocks noChangeArrowheads="1"/>
          </p:cNvSpPr>
          <p:nvPr/>
        </p:nvSpPr>
        <p:spPr bwMode="auto">
          <a:xfrm>
            <a:off x="2036250" y="5148035"/>
            <a:ext cx="633218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Note - 2 answers are the same!!</a:t>
            </a:r>
          </a:p>
        </p:txBody>
      </p:sp>
      <p:sp>
        <p:nvSpPr>
          <p:cNvPr id="2" name="Heart 1">
            <a:extLst>
              <a:ext uri="{FF2B5EF4-FFF2-40B4-BE49-F238E27FC236}">
                <a16:creationId xmlns:a16="http://schemas.microsoft.com/office/drawing/2014/main" id="{B66328DD-2421-C3F7-B11A-25B82E350EA6}"/>
              </a:ext>
            </a:extLst>
          </p:cNvPr>
          <p:cNvSpPr/>
          <p:nvPr/>
        </p:nvSpPr>
        <p:spPr>
          <a:xfrm>
            <a:off x="1167088" y="3184585"/>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3" name="Right Arrow 2">
            <a:extLst>
              <a:ext uri="{FF2B5EF4-FFF2-40B4-BE49-F238E27FC236}">
                <a16:creationId xmlns:a16="http://schemas.microsoft.com/office/drawing/2014/main" id="{9634E5F4-DECB-AFFB-C20E-17742F69C8EF}"/>
              </a:ext>
            </a:extLst>
          </p:cNvPr>
          <p:cNvSpPr/>
          <p:nvPr/>
        </p:nvSpPr>
        <p:spPr>
          <a:xfrm>
            <a:off x="363516" y="2433559"/>
            <a:ext cx="813252" cy="6779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34%</a:t>
            </a:r>
          </a:p>
        </p:txBody>
      </p:sp>
      <p:sp>
        <p:nvSpPr>
          <p:cNvPr id="6" name="TextBox 4">
            <a:extLst>
              <a:ext uri="{FF2B5EF4-FFF2-40B4-BE49-F238E27FC236}">
                <a16:creationId xmlns:a16="http://schemas.microsoft.com/office/drawing/2014/main" id="{39982777-7F72-640C-4C0E-036CD4A163CE}"/>
              </a:ext>
            </a:extLst>
          </p:cNvPr>
          <p:cNvSpPr txBox="1">
            <a:spLocks noChangeArrowheads="1"/>
          </p:cNvSpPr>
          <p:nvPr/>
        </p:nvSpPr>
        <p:spPr bwMode="auto">
          <a:xfrm>
            <a:off x="4860113" y="277779"/>
            <a:ext cx="2941831"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000" b="1" i="1" dirty="0">
                <a:solidFill>
                  <a:srgbClr val="FF0000"/>
                </a:solidFill>
              </a:rPr>
              <a:t>Low mean 36%</a:t>
            </a:r>
          </a:p>
        </p:txBody>
      </p:sp>
      <p:sp>
        <p:nvSpPr>
          <p:cNvPr id="9" name="TextBox 4">
            <a:extLst>
              <a:ext uri="{FF2B5EF4-FFF2-40B4-BE49-F238E27FC236}">
                <a16:creationId xmlns:a16="http://schemas.microsoft.com/office/drawing/2014/main" id="{B19CA72D-464A-3ACB-A4D7-963AFD320679}"/>
              </a:ext>
            </a:extLst>
          </p:cNvPr>
          <p:cNvSpPr txBox="1">
            <a:spLocks noChangeArrowheads="1"/>
          </p:cNvSpPr>
          <p:nvPr/>
        </p:nvSpPr>
        <p:spPr bwMode="auto">
          <a:xfrm>
            <a:off x="4860113" y="797147"/>
            <a:ext cx="305083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000" b="1" i="1" dirty="0">
                <a:solidFill>
                  <a:srgbClr val="FF0000"/>
                </a:solidFill>
              </a:rPr>
              <a:t>Low correlation</a:t>
            </a:r>
          </a:p>
        </p:txBody>
      </p:sp>
      <p:pic>
        <p:nvPicPr>
          <p:cNvPr id="10" name="Picture 9" descr="Angry Bee">
            <a:extLst>
              <a:ext uri="{FF2B5EF4-FFF2-40B4-BE49-F238E27FC236}">
                <a16:creationId xmlns:a16="http://schemas.microsoft.com/office/drawing/2014/main" id="{A4A887EE-D74A-1585-7E4D-5FCB045FEC2E}"/>
              </a:ext>
            </a:extLst>
          </p:cNvPr>
          <p:cNvPicPr>
            <a:picLocks noChangeAspect="1"/>
          </p:cNvPicPr>
          <p:nvPr/>
        </p:nvPicPr>
        <p:blipFill>
          <a:blip r:embed="rId2"/>
          <a:stretch>
            <a:fillRect/>
          </a:stretch>
        </p:blipFill>
        <p:spPr>
          <a:xfrm>
            <a:off x="9873122" y="4445284"/>
            <a:ext cx="2134937" cy="2134937"/>
          </a:xfrm>
          <a:prstGeom prst="rect">
            <a:avLst/>
          </a:prstGeom>
        </p:spPr>
      </p:pic>
    </p:spTree>
    <p:extLst>
      <p:ext uri="{BB962C8B-B14F-4D97-AF65-F5344CB8AC3E}">
        <p14:creationId xmlns:p14="http://schemas.microsoft.com/office/powerpoint/2010/main" val="102845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C31E-1FE0-95EE-3482-05DDF2425F37}"/>
            </a:ext>
          </a:extLst>
        </p:cNvPr>
        <p:cNvGrpSpPr/>
        <p:nvPr/>
      </p:nvGrpSpPr>
      <p:grpSpPr>
        <a:xfrm>
          <a:off x="0" y="0"/>
          <a:ext cx="0" cy="0"/>
          <a:chOff x="0" y="0"/>
          <a:chExt cx="0" cy="0"/>
        </a:xfrm>
      </p:grpSpPr>
      <p:sp>
        <p:nvSpPr>
          <p:cNvPr id="13316" name="TextBox 4">
            <a:extLst>
              <a:ext uri="{FF2B5EF4-FFF2-40B4-BE49-F238E27FC236}">
                <a16:creationId xmlns:a16="http://schemas.microsoft.com/office/drawing/2014/main" id="{D5F32FE1-1971-63DD-934B-8E7AF80E9256}"/>
              </a:ext>
            </a:extLst>
          </p:cNvPr>
          <p:cNvSpPr txBox="1">
            <a:spLocks noChangeArrowheads="1"/>
          </p:cNvSpPr>
          <p:nvPr/>
        </p:nvSpPr>
        <p:spPr bwMode="auto">
          <a:xfrm>
            <a:off x="4820781" y="314488"/>
            <a:ext cx="407977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i="1" dirty="0">
                <a:solidFill>
                  <a:srgbClr val="FF0000"/>
                </a:solidFill>
              </a:rPr>
              <a:t>Very low correlation</a:t>
            </a:r>
          </a:p>
        </p:txBody>
      </p:sp>
      <p:sp>
        <p:nvSpPr>
          <p:cNvPr id="4" name="Content Placeholder 3">
            <a:extLst>
              <a:ext uri="{FF2B5EF4-FFF2-40B4-BE49-F238E27FC236}">
                <a16:creationId xmlns:a16="http://schemas.microsoft.com/office/drawing/2014/main" id="{CEDDAEE2-313C-9C9A-B39D-FF1CE1B43399}"/>
              </a:ext>
            </a:extLst>
          </p:cNvPr>
          <p:cNvSpPr>
            <a:spLocks noGrp="1"/>
          </p:cNvSpPr>
          <p:nvPr>
            <p:ph idx="1"/>
          </p:nvPr>
        </p:nvSpPr>
        <p:spPr>
          <a:xfrm>
            <a:off x="1091689" y="1267865"/>
            <a:ext cx="10008622" cy="4273619"/>
          </a:xfrm>
        </p:spPr>
        <p:txBody>
          <a:bodyPr/>
          <a:lstStyle/>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13.	Low inflation, rising unemployment and high savings rates are characteristics of which phase of the business cycle?</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(a)	contraction</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(b)	trough</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(c)	expansion</a:t>
            </a:r>
          </a:p>
          <a:p>
            <a:pPr marL="711200" lvl="0" indent="-711200">
              <a:spcBef>
                <a:spcPts val="0"/>
              </a:spcBef>
              <a:spcAft>
                <a:spcPts val="1200"/>
              </a:spcAft>
              <a:buNone/>
            </a:pPr>
            <a:r>
              <a:rPr lang="en-US" sz="3000" dirty="0">
                <a:solidFill>
                  <a:srgbClr val="161816"/>
                </a:solidFill>
                <a:latin typeface="Arial" panose="020B0604020202020204" pitchFamily="34" charset="0"/>
                <a:ea typeface="Arial" panose="020B0604020202020204" pitchFamily="34" charset="0"/>
              </a:rPr>
              <a:t>(d)	boom</a:t>
            </a:r>
          </a:p>
          <a:p>
            <a:pPr marL="711200" lvl="0" indent="-711200">
              <a:spcBef>
                <a:spcPts val="0"/>
              </a:spcBef>
              <a:spcAft>
                <a:spcPts val="1200"/>
              </a:spcAft>
              <a:buNone/>
            </a:pPr>
            <a:endParaRPr lang="en-US" sz="3000" dirty="0">
              <a:solidFill>
                <a:srgbClr val="161816"/>
              </a:solidFill>
              <a:latin typeface="Arial" panose="020B0604020202020204" pitchFamily="34" charset="0"/>
              <a:ea typeface="Arial" panose="020B0604020202020204" pitchFamily="34" charset="0"/>
            </a:endParaRPr>
          </a:p>
          <a:p>
            <a:pPr marL="0" lvl="0" indent="0">
              <a:spcBef>
                <a:spcPts val="0"/>
              </a:spcBef>
              <a:spcAft>
                <a:spcPts val="1200"/>
              </a:spcAft>
              <a:buNone/>
            </a:pPr>
            <a:endParaRPr lang="en-US" sz="3000" dirty="0">
              <a:solidFill>
                <a:srgbClr val="161816"/>
              </a:solidFill>
              <a:latin typeface="Arial" panose="020B0604020202020204" pitchFamily="34" charset="0"/>
              <a:ea typeface="Arial" panose="020B0604020202020204" pitchFamily="34" charset="0"/>
            </a:endParaRPr>
          </a:p>
        </p:txBody>
      </p:sp>
      <p:sp>
        <p:nvSpPr>
          <p:cNvPr id="8" name="Title 1">
            <a:extLst>
              <a:ext uri="{FF2B5EF4-FFF2-40B4-BE49-F238E27FC236}">
                <a16:creationId xmlns:a16="http://schemas.microsoft.com/office/drawing/2014/main" id="{9EB4C3F3-0D47-C3E4-1B19-160B350A5B5C}"/>
              </a:ext>
            </a:extLst>
          </p:cNvPr>
          <p:cNvSpPr>
            <a:spLocks noGrp="1"/>
          </p:cNvSpPr>
          <p:nvPr>
            <p:ph type="title"/>
          </p:nvPr>
        </p:nvSpPr>
        <p:spPr>
          <a:xfrm>
            <a:off x="1091689" y="0"/>
            <a:ext cx="9119111" cy="1143000"/>
          </a:xfrm>
        </p:spPr>
        <p:txBody>
          <a:bodyPr/>
          <a:lstStyle/>
          <a:p>
            <a:pPr algn="l"/>
            <a:r>
              <a:rPr lang="en-US" dirty="0">
                <a:latin typeface="Arial Black" panose="020B0604020202020204" pitchFamily="34" charset="0"/>
                <a:cs typeface="Arial Black" panose="020B0604020202020204" pitchFamily="34" charset="0"/>
              </a:rPr>
              <a:t>Section 1</a:t>
            </a:r>
          </a:p>
        </p:txBody>
      </p:sp>
      <p:sp>
        <p:nvSpPr>
          <p:cNvPr id="2" name="Heart 1">
            <a:extLst>
              <a:ext uri="{FF2B5EF4-FFF2-40B4-BE49-F238E27FC236}">
                <a16:creationId xmlns:a16="http://schemas.microsoft.com/office/drawing/2014/main" id="{9D17376D-E6AB-82C8-37EB-AB1D35D404B1}"/>
              </a:ext>
            </a:extLst>
          </p:cNvPr>
          <p:cNvSpPr/>
          <p:nvPr/>
        </p:nvSpPr>
        <p:spPr>
          <a:xfrm>
            <a:off x="1176768" y="2915843"/>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6" name="Heart 5">
            <a:extLst>
              <a:ext uri="{FF2B5EF4-FFF2-40B4-BE49-F238E27FC236}">
                <a16:creationId xmlns:a16="http://schemas.microsoft.com/office/drawing/2014/main" id="{3FAA7215-F37E-731A-B459-AA28F36537DF}"/>
              </a:ext>
            </a:extLst>
          </p:cNvPr>
          <p:cNvSpPr/>
          <p:nvPr/>
        </p:nvSpPr>
        <p:spPr>
          <a:xfrm>
            <a:off x="1176768" y="3453328"/>
            <a:ext cx="491491" cy="488830"/>
          </a:xfrm>
          <a:prstGeom prst="hear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6859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1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CU Lect 10">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igital blue design template">
  <a:themeElements>
    <a:clrScheme name="Digital blue design template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Digital blue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35000"/>
          </a:spcAft>
          <a:buClrTx/>
          <a:buSzTx/>
          <a:buFontTx/>
          <a:buNone/>
          <a:tabLst/>
          <a:defRPr kumimoji="0" lang="en-AU" sz="3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35000"/>
          </a:spcAft>
          <a:buClrTx/>
          <a:buSzTx/>
          <a:buFontTx/>
          <a:buNone/>
          <a:tabLst/>
          <a:defRPr kumimoji="0" lang="en-AU" sz="3000" b="0" i="0" u="none" strike="noStrike" cap="none" normalizeH="0" baseline="0" smtClean="0">
            <a:ln>
              <a:noFill/>
            </a:ln>
            <a:solidFill>
              <a:srgbClr val="000000"/>
            </a:solidFill>
            <a:effectLst/>
            <a:latin typeface="Arial" charset="0"/>
          </a:defRPr>
        </a:defPPr>
      </a:lstStyle>
    </a:lnDef>
  </a:objectDefaults>
  <a:extraClrSchemeLst>
    <a:extraClrScheme>
      <a:clrScheme name="Digital blue design template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Digital blue design template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Digital blue design template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Digital blue design template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Digital blue design template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Digital blue design template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Digital blue design template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Digital blue design template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Digital blue design template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igital blue design template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Digital blue design template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Digital blue design template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Digital blue design template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08_Mishkin424332_02_Macro_C08">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earson_orange">
  <a:themeElements>
    <a:clrScheme name="Pearson_orange 2">
      <a:dk1>
        <a:srgbClr val="000000"/>
      </a:dk1>
      <a:lt1>
        <a:srgbClr val="FBF5EA"/>
      </a:lt1>
      <a:dk2>
        <a:srgbClr val="ED6B06"/>
      </a:dk2>
      <a:lt2>
        <a:srgbClr val="FFFFFF"/>
      </a:lt2>
      <a:accent1>
        <a:srgbClr val="ED6B06"/>
      </a:accent1>
      <a:accent2>
        <a:srgbClr val="F18938"/>
      </a:accent2>
      <a:accent3>
        <a:srgbClr val="FDF9F3"/>
      </a:accent3>
      <a:accent4>
        <a:srgbClr val="000000"/>
      </a:accent4>
      <a:accent5>
        <a:srgbClr val="F4BAAA"/>
      </a:accent5>
      <a:accent6>
        <a:srgbClr val="DA7C32"/>
      </a:accent6>
      <a:hlink>
        <a:srgbClr val="F29751"/>
      </a:hlink>
      <a:folHlink>
        <a:srgbClr val="F4A66A"/>
      </a:folHlink>
    </a:clrScheme>
    <a:fontScheme name="Pearson_orang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a:lstStyle>
        <a:defPPr marL="533400" indent="-533400">
          <a:spcBef>
            <a:spcPct val="20000"/>
          </a:spcBef>
          <a:buClr>
            <a:srgbClr val="A50021"/>
          </a:buClr>
          <a:buFont typeface="Arial" charset="0"/>
          <a:buChar char="–"/>
          <a:defRPr sz="2400" dirty="0"/>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orange 1">
        <a:dk1>
          <a:srgbClr val="000000"/>
        </a:dk1>
        <a:lt1>
          <a:srgbClr val="FBF5EA"/>
        </a:lt1>
        <a:dk2>
          <a:srgbClr val="ED6B06"/>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orange 2">
        <a:dk1>
          <a:srgbClr val="000000"/>
        </a:dk1>
        <a:lt1>
          <a:srgbClr val="FBF5EA"/>
        </a:lt1>
        <a:dk2>
          <a:srgbClr val="ED6B06"/>
        </a:dk2>
        <a:lt2>
          <a:srgbClr val="FFFFFF"/>
        </a:lt2>
        <a:accent1>
          <a:srgbClr val="ED6B06"/>
        </a:accent1>
        <a:accent2>
          <a:srgbClr val="F18938"/>
        </a:accent2>
        <a:accent3>
          <a:srgbClr val="FDF9F3"/>
        </a:accent3>
        <a:accent4>
          <a:srgbClr val="000000"/>
        </a:accent4>
        <a:accent5>
          <a:srgbClr val="F4BAAA"/>
        </a:accent5>
        <a:accent6>
          <a:srgbClr val="DA7C32"/>
        </a:accent6>
        <a:hlink>
          <a:srgbClr val="F29751"/>
        </a:hlink>
        <a:folHlink>
          <a:srgbClr val="F4A66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Solstice.thmx</Template>
  <TotalTime>132074</TotalTime>
  <Words>3905</Words>
  <Application>Microsoft Macintosh PowerPoint</Application>
  <PresentationFormat>Widescreen</PresentationFormat>
  <Paragraphs>515</Paragraphs>
  <Slides>63</Slides>
  <Notes>11</Notes>
  <HiddenSlides>0</HiddenSlides>
  <MMClips>0</MMClips>
  <ScaleCrop>false</ScaleCrop>
  <HeadingPairs>
    <vt:vector size="6" baseType="variant">
      <vt:variant>
        <vt:lpstr>Fonts Used</vt:lpstr>
      </vt:variant>
      <vt:variant>
        <vt:i4>15</vt:i4>
      </vt:variant>
      <vt:variant>
        <vt:lpstr>Theme</vt:lpstr>
      </vt:variant>
      <vt:variant>
        <vt:i4>12</vt:i4>
      </vt:variant>
      <vt:variant>
        <vt:lpstr>Slide Titles</vt:lpstr>
      </vt:variant>
      <vt:variant>
        <vt:i4>63</vt:i4>
      </vt:variant>
    </vt:vector>
  </HeadingPairs>
  <TitlesOfParts>
    <vt:vector size="90" baseType="lpstr">
      <vt:lpstr>-apple-system</vt:lpstr>
      <vt:lpstr>Abadi</vt:lpstr>
      <vt:lpstr>Arial</vt:lpstr>
      <vt:lpstr>Arial Black</vt:lpstr>
      <vt:lpstr>Arial Narrow</vt:lpstr>
      <vt:lpstr>Calibri</vt:lpstr>
      <vt:lpstr>Calibri Light</vt:lpstr>
      <vt:lpstr>Century Gothic</vt:lpstr>
      <vt:lpstr>Gill Sans MT</vt:lpstr>
      <vt:lpstr>Times New Roman</vt:lpstr>
      <vt:lpstr>Tw Cen MT</vt:lpstr>
      <vt:lpstr>Verdana</vt:lpstr>
      <vt:lpstr>Wingdings</vt:lpstr>
      <vt:lpstr>Wingdings 2</vt:lpstr>
      <vt:lpstr>Wingdings 3</vt:lpstr>
      <vt:lpstr>Office Theme</vt:lpstr>
      <vt:lpstr>ECU Lect 10</vt:lpstr>
      <vt:lpstr>1_Office Theme</vt:lpstr>
      <vt:lpstr>1_Solstice</vt:lpstr>
      <vt:lpstr>2_Solstice</vt:lpstr>
      <vt:lpstr>2_Custom Design</vt:lpstr>
      <vt:lpstr>2_Digital blue design template</vt:lpstr>
      <vt:lpstr>M08_Mishkin424332_02_Macro_C08</vt:lpstr>
      <vt:lpstr>Pearson_orange</vt:lpstr>
      <vt:lpstr>1_Wisp</vt:lpstr>
      <vt:lpstr>Circuit</vt:lpstr>
      <vt:lpstr>2_Office Theme</vt:lpstr>
      <vt:lpstr>etawa Sundowner 2024</vt:lpstr>
      <vt:lpstr>School Visits</vt:lpstr>
      <vt:lpstr>Exam Papers</vt:lpstr>
      <vt:lpstr>Unit 1/2 Teaching Slides</vt:lpstr>
      <vt:lpstr>2023     Exam Paper  Section Means</vt:lpstr>
      <vt:lpstr>Section One: Multiple Choice</vt:lpstr>
      <vt:lpstr>Section 1</vt:lpstr>
      <vt:lpstr>Section 1</vt:lpstr>
      <vt:lpstr>Section 1</vt:lpstr>
      <vt:lpstr>Section 1</vt:lpstr>
      <vt:lpstr>Section 1</vt:lpstr>
      <vt:lpstr>Section 1</vt:lpstr>
      <vt:lpstr>Section 1</vt:lpstr>
      <vt:lpstr>Section 1</vt:lpstr>
      <vt:lpstr>Section 1</vt:lpstr>
      <vt:lpstr>Section 1</vt:lpstr>
      <vt:lpstr>AE Model</vt:lpstr>
      <vt:lpstr>Section 1</vt:lpstr>
      <vt:lpstr>Section 2</vt:lpstr>
      <vt:lpstr>Section 2</vt:lpstr>
      <vt:lpstr>Section 2</vt:lpstr>
      <vt:lpstr>Section 2</vt:lpstr>
      <vt:lpstr>Section 2</vt:lpstr>
      <vt:lpstr>Section 2</vt:lpstr>
      <vt:lpstr>Section 2</vt:lpstr>
      <vt:lpstr>Section 1</vt:lpstr>
      <vt:lpstr>Section 2</vt:lpstr>
      <vt:lpstr>Section 3</vt:lpstr>
      <vt:lpstr>Section 3</vt:lpstr>
      <vt:lpstr>Section 3</vt:lpstr>
      <vt:lpstr>Section 3</vt:lpstr>
      <vt:lpstr>Section 3</vt:lpstr>
      <vt:lpstr>Section 3</vt:lpstr>
      <vt:lpstr>Commodity prices</vt:lpstr>
      <vt:lpstr>Section 3</vt:lpstr>
      <vt:lpstr>Section 3</vt:lpstr>
      <vt:lpstr>New Exam Structure</vt:lpstr>
      <vt:lpstr>New Section 3 Questions</vt:lpstr>
      <vt:lpstr>New Section 3 Questions</vt:lpstr>
      <vt:lpstr>New Section 3 Questions</vt:lpstr>
      <vt:lpstr>New Syllabus – Unit 3</vt:lpstr>
      <vt:lpstr>New Syllabus – Unit 3</vt:lpstr>
      <vt:lpstr>New Syllabus – Unit 3</vt:lpstr>
      <vt:lpstr>New Syllabus – Unit 4</vt:lpstr>
      <vt:lpstr>New Syllabus – Unit 4</vt:lpstr>
      <vt:lpstr>New Syllabus – Unit 4</vt:lpstr>
      <vt:lpstr>PowerPoint Presentation</vt:lpstr>
      <vt:lpstr>PowerPoint Presentation</vt:lpstr>
      <vt:lpstr>PowerPoint Presentation</vt:lpstr>
      <vt:lpstr>PowerPoint Presentation</vt:lpstr>
      <vt:lpstr>Section 3</vt:lpstr>
      <vt:lpstr>Section 3</vt:lpstr>
      <vt:lpstr>Section 3</vt:lpstr>
      <vt:lpstr>Section 3</vt:lpstr>
      <vt:lpstr>Section 3</vt:lpstr>
      <vt:lpstr>Section 3</vt:lpstr>
      <vt:lpstr>Section 3</vt:lpstr>
      <vt:lpstr>Section 3</vt:lpstr>
      <vt:lpstr>Section 3</vt:lpstr>
      <vt:lpstr>Section 3</vt:lpstr>
      <vt:lpstr>Topical</vt:lpstr>
      <vt:lpstr>Topical</vt:lpstr>
      <vt:lpstr>PowerPoint Presentation</vt:lpstr>
    </vt:vector>
  </TitlesOfParts>
  <Company>Curtin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Kemp</dc:creator>
  <cp:lastModifiedBy>Steven Kemp</cp:lastModifiedBy>
  <cp:revision>888</cp:revision>
  <cp:lastPrinted>2017-02-24T05:26:24Z</cp:lastPrinted>
  <dcterms:created xsi:type="dcterms:W3CDTF">2010-02-25T23:28:51Z</dcterms:created>
  <dcterms:modified xsi:type="dcterms:W3CDTF">2024-02-16T07:17:15Z</dcterms:modified>
</cp:coreProperties>
</file>