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0" r:id="rId1"/>
    <p:sldMasterId id="2147485002" r:id="rId2"/>
    <p:sldMasterId id="2147485017" r:id="rId3"/>
    <p:sldMasterId id="2147485029" r:id="rId4"/>
    <p:sldMasterId id="2147485044" r:id="rId5"/>
    <p:sldMasterId id="2147485059" r:id="rId6"/>
    <p:sldMasterId id="2147485076" r:id="rId7"/>
    <p:sldMasterId id="2147485090" r:id="rId8"/>
    <p:sldMasterId id="2147485103" r:id="rId9"/>
    <p:sldMasterId id="2147485192" r:id="rId10"/>
    <p:sldMasterId id="2147485209" r:id="rId11"/>
    <p:sldMasterId id="2147485227" r:id="rId12"/>
  </p:sldMasterIdLst>
  <p:notesMasterIdLst>
    <p:notesMasterId r:id="rId52"/>
  </p:notesMasterIdLst>
  <p:handoutMasterIdLst>
    <p:handoutMasterId r:id="rId53"/>
  </p:handoutMasterIdLst>
  <p:sldIdLst>
    <p:sldId id="594" r:id="rId13"/>
    <p:sldId id="702" r:id="rId14"/>
    <p:sldId id="738" r:id="rId15"/>
    <p:sldId id="804" r:id="rId16"/>
    <p:sldId id="536" r:id="rId17"/>
    <p:sldId id="661" r:id="rId18"/>
    <p:sldId id="713" r:id="rId19"/>
    <p:sldId id="746" r:id="rId20"/>
    <p:sldId id="796" r:id="rId21"/>
    <p:sldId id="747" r:id="rId22"/>
    <p:sldId id="783" r:id="rId23"/>
    <p:sldId id="674" r:id="rId24"/>
    <p:sldId id="773" r:id="rId25"/>
    <p:sldId id="805" r:id="rId26"/>
    <p:sldId id="801" r:id="rId27"/>
    <p:sldId id="774" r:id="rId28"/>
    <p:sldId id="776" r:id="rId29"/>
    <p:sldId id="779" r:id="rId30"/>
    <p:sldId id="780" r:id="rId31"/>
    <p:sldId id="797" r:id="rId32"/>
    <p:sldId id="721" r:id="rId33"/>
    <p:sldId id="722" r:id="rId34"/>
    <p:sldId id="787" r:id="rId35"/>
    <p:sldId id="788" r:id="rId36"/>
    <p:sldId id="772" r:id="rId37"/>
    <p:sldId id="782" r:id="rId38"/>
    <p:sldId id="789" r:id="rId39"/>
    <p:sldId id="784" r:id="rId40"/>
    <p:sldId id="785" r:id="rId41"/>
    <p:sldId id="790" r:id="rId42"/>
    <p:sldId id="791" r:id="rId43"/>
    <p:sldId id="792" r:id="rId44"/>
    <p:sldId id="793" r:id="rId45"/>
    <p:sldId id="794" r:id="rId46"/>
    <p:sldId id="752" r:id="rId47"/>
    <p:sldId id="798" r:id="rId48"/>
    <p:sldId id="799" r:id="rId49"/>
    <p:sldId id="803" r:id="rId50"/>
    <p:sldId id="771" r:id="rId51"/>
  </p:sldIdLst>
  <p:sldSz cx="12192000" cy="6858000"/>
  <p:notesSz cx="6669088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AFF"/>
    <a:srgbClr val="FFF101"/>
    <a:srgbClr val="0066FF"/>
    <a:srgbClr val="0033CC"/>
    <a:srgbClr val="009108"/>
    <a:srgbClr val="0020E5"/>
    <a:srgbClr val="34CFFF"/>
    <a:srgbClr val="3333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2"/>
    <p:restoredTop sz="94626"/>
  </p:normalViewPr>
  <p:slideViewPr>
    <p:cSldViewPr snapToGrid="0" snapToObjects="1">
      <p:cViewPr varScale="1">
        <p:scale>
          <a:sx n="106" d="100"/>
          <a:sy n="106" d="100"/>
        </p:scale>
        <p:origin x="192" y="4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hyperlink" Target="mailto:stevenkemp@me.com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hyperlink" Target="mailto:stevenkemp@me.com" TargetMode="External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20DF72-79D5-4844-ACB3-22967F460DD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C5D6FD7-2D14-43CE-AC66-6E7CD474AB1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b="1" dirty="0"/>
            <a:t>Good news!</a:t>
          </a:r>
        </a:p>
        <a:p>
          <a:pPr>
            <a:lnSpc>
              <a:spcPct val="100000"/>
            </a:lnSpc>
            <a:defRPr cap="all"/>
          </a:pPr>
          <a:r>
            <a:rPr lang="en-US" sz="2000" b="1" cap="none" baseline="0" dirty="0"/>
            <a:t>Curtin University </a:t>
          </a:r>
          <a:r>
            <a:rPr lang="en-US" sz="2000" cap="none" baseline="0" dirty="0"/>
            <a:t>are continuing to sponsor my school visits in 2023</a:t>
          </a:r>
        </a:p>
      </dgm:t>
    </dgm:pt>
    <dgm:pt modelId="{E0441816-5168-4097-8A30-3A64AEFE6D09}" type="parTrans" cxnId="{25B42A77-41C3-48B7-9543-C7DDF9FB2369}">
      <dgm:prSet/>
      <dgm:spPr/>
      <dgm:t>
        <a:bodyPr/>
        <a:lstStyle/>
        <a:p>
          <a:endParaRPr lang="en-US"/>
        </a:p>
      </dgm:t>
    </dgm:pt>
    <dgm:pt modelId="{87767759-56E7-4F50-9876-F3DC3191E956}" type="sibTrans" cxnId="{25B42A77-41C3-48B7-9543-C7DDF9FB2369}">
      <dgm:prSet/>
      <dgm:spPr/>
      <dgm:t>
        <a:bodyPr/>
        <a:lstStyle/>
        <a:p>
          <a:endParaRPr lang="en-US"/>
        </a:p>
      </dgm:t>
    </dgm:pt>
    <dgm:pt modelId="{148F6641-4B34-4E10-8673-824806A6FE0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cap="none" baseline="0" dirty="0"/>
            <a:t>If you would like me to visit your class then call, text or email</a:t>
          </a:r>
        </a:p>
      </dgm:t>
    </dgm:pt>
    <dgm:pt modelId="{83FEA3BE-7770-42BD-A0F9-7503FBC2553A}" type="parTrans" cxnId="{5185EB7B-927E-4F47-BB34-C5F61BDBB38F}">
      <dgm:prSet/>
      <dgm:spPr/>
      <dgm:t>
        <a:bodyPr/>
        <a:lstStyle/>
        <a:p>
          <a:endParaRPr lang="en-US"/>
        </a:p>
      </dgm:t>
    </dgm:pt>
    <dgm:pt modelId="{85EBF562-944A-49AD-BB5E-BD75E1CA960D}" type="sibTrans" cxnId="{5185EB7B-927E-4F47-BB34-C5F61BDBB38F}">
      <dgm:prSet/>
      <dgm:spPr/>
      <dgm:t>
        <a:bodyPr/>
        <a:lstStyle/>
        <a:p>
          <a:endParaRPr lang="en-US"/>
        </a:p>
      </dgm:t>
    </dgm:pt>
    <dgm:pt modelId="{190228B3-CF18-4D43-B6B3-1D1DB03F5A6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cap="none" baseline="0" dirty="0"/>
            <a:t>Email:</a:t>
          </a:r>
          <a:r>
            <a:rPr lang="en-US" sz="1800" cap="none" baseline="0" dirty="0"/>
            <a:t> </a:t>
          </a:r>
          <a:r>
            <a:rPr lang="en-US" sz="2400" b="0" cap="none" baseline="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stevenkemp@me.com</a:t>
          </a:r>
          <a:endParaRPr lang="en-US" sz="2400" b="0" cap="none" baseline="0" dirty="0">
            <a:solidFill>
              <a:schemeClr val="tx1"/>
            </a:solidFill>
          </a:endParaRPr>
        </a:p>
      </dgm:t>
    </dgm:pt>
    <dgm:pt modelId="{31BAA61E-7F32-4B06-A540-D905ABF28ED6}" type="parTrans" cxnId="{80906EA5-A155-4C8B-9264-CC104FCF0269}">
      <dgm:prSet/>
      <dgm:spPr/>
      <dgm:t>
        <a:bodyPr/>
        <a:lstStyle/>
        <a:p>
          <a:endParaRPr lang="en-US"/>
        </a:p>
      </dgm:t>
    </dgm:pt>
    <dgm:pt modelId="{34547F45-0CD2-4EC6-9450-1DA8ACC13A57}" type="sibTrans" cxnId="{80906EA5-A155-4C8B-9264-CC104FCF0269}">
      <dgm:prSet/>
      <dgm:spPr/>
      <dgm:t>
        <a:bodyPr/>
        <a:lstStyle/>
        <a:p>
          <a:endParaRPr lang="en-US"/>
        </a:p>
      </dgm:t>
    </dgm:pt>
    <dgm:pt modelId="{A3A05B22-9E45-45A6-B5C6-BA6E43AC34B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400" cap="none" baseline="0" dirty="0"/>
            <a:t>Mobile</a:t>
          </a:r>
          <a:r>
            <a:rPr lang="en-US" sz="2400" dirty="0"/>
            <a:t>: 0407986901</a:t>
          </a:r>
        </a:p>
      </dgm:t>
    </dgm:pt>
    <dgm:pt modelId="{F02608E3-CD59-4473-AE20-59DBC1B861FB}" type="parTrans" cxnId="{04C8A0CA-D525-4AF8-8F3A-466EC10B9893}">
      <dgm:prSet/>
      <dgm:spPr/>
      <dgm:t>
        <a:bodyPr/>
        <a:lstStyle/>
        <a:p>
          <a:endParaRPr lang="en-US"/>
        </a:p>
      </dgm:t>
    </dgm:pt>
    <dgm:pt modelId="{1E083F2C-90C4-48A3-87D4-F220F14137CC}" type="sibTrans" cxnId="{04C8A0CA-D525-4AF8-8F3A-466EC10B9893}">
      <dgm:prSet/>
      <dgm:spPr/>
      <dgm:t>
        <a:bodyPr/>
        <a:lstStyle/>
        <a:p>
          <a:endParaRPr lang="en-US"/>
        </a:p>
      </dgm:t>
    </dgm:pt>
    <dgm:pt modelId="{49933810-CF95-4C44-8EE1-1CB14E1E46F7}" type="pres">
      <dgm:prSet presAssocID="{0C20DF72-79D5-4844-ACB3-22967F460DD9}" presName="root" presStyleCnt="0">
        <dgm:presLayoutVars>
          <dgm:dir/>
          <dgm:resizeHandles val="exact"/>
        </dgm:presLayoutVars>
      </dgm:prSet>
      <dgm:spPr/>
    </dgm:pt>
    <dgm:pt modelId="{3087943A-2218-4A32-90E5-D4BB8B109C58}" type="pres">
      <dgm:prSet presAssocID="{5C5D6FD7-2D14-43CE-AC66-6E7CD474AB15}" presName="compNode" presStyleCnt="0"/>
      <dgm:spPr/>
    </dgm:pt>
    <dgm:pt modelId="{65BA70D3-D936-4283-846E-B56502887C68}" type="pres">
      <dgm:prSet presAssocID="{5C5D6FD7-2D14-43CE-AC66-6E7CD474AB15}" presName="iconBgRect" presStyleLbl="bgShp" presStyleIdx="0" presStyleCnt="4" custLinFactNeighborX="-76412" custLinFactNeighborY="-11"/>
      <dgm:spPr>
        <a:prstGeom prst="round2DiagRect">
          <a:avLst>
            <a:gd name="adj1" fmla="val 29727"/>
            <a:gd name="adj2" fmla="val 0"/>
          </a:avLst>
        </a:prstGeom>
      </dgm:spPr>
    </dgm:pt>
    <dgm:pt modelId="{80C6F271-DB16-4790-96AF-19100AD7DBC5}" type="pres">
      <dgm:prSet presAssocID="{5C5D6FD7-2D14-43CE-AC66-6E7CD474AB15}" presName="iconRect" presStyleLbl="node1" presStyleIdx="0" presStyleCnt="4" custLinFactX="-23287" custLinFactNeighborX="-100000" custLinFactNeighborY="-227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EC8B07F5-736C-499C-B284-9278AAA1DCB2}" type="pres">
      <dgm:prSet presAssocID="{5C5D6FD7-2D14-43CE-AC66-6E7CD474AB15}" presName="spaceRect" presStyleCnt="0"/>
      <dgm:spPr/>
    </dgm:pt>
    <dgm:pt modelId="{E8D9FED2-5834-4624-9686-CD1F1C143F57}" type="pres">
      <dgm:prSet presAssocID="{5C5D6FD7-2D14-43CE-AC66-6E7CD474AB15}" presName="textRect" presStyleLbl="revTx" presStyleIdx="0" presStyleCnt="4" custScaleX="143443" custLinFactNeighborX="-95414" custLinFactNeighborY="-85">
        <dgm:presLayoutVars>
          <dgm:chMax val="1"/>
          <dgm:chPref val="1"/>
        </dgm:presLayoutVars>
      </dgm:prSet>
      <dgm:spPr/>
    </dgm:pt>
    <dgm:pt modelId="{05FEDC9A-2A0A-4405-B629-9C5353020327}" type="pres">
      <dgm:prSet presAssocID="{87767759-56E7-4F50-9876-F3DC3191E956}" presName="sibTrans" presStyleCnt="0"/>
      <dgm:spPr/>
    </dgm:pt>
    <dgm:pt modelId="{EF542B4F-06C2-4428-B5F1-055AC5E72F11}" type="pres">
      <dgm:prSet presAssocID="{148F6641-4B34-4E10-8673-824806A6FE0F}" presName="compNode" presStyleCnt="0"/>
      <dgm:spPr/>
    </dgm:pt>
    <dgm:pt modelId="{E2142578-4BA3-42F9-83C8-E836E820E415}" type="pres">
      <dgm:prSet presAssocID="{148F6641-4B34-4E10-8673-824806A6FE0F}" presName="iconBgRect" presStyleLbl="bgShp" presStyleIdx="1" presStyleCnt="4" custLinFactNeighborX="-42860" custLinFactNeighborY="-32"/>
      <dgm:spPr>
        <a:prstGeom prst="round2DiagRect">
          <a:avLst>
            <a:gd name="adj1" fmla="val 29727"/>
            <a:gd name="adj2" fmla="val 0"/>
          </a:avLst>
        </a:prstGeom>
      </dgm:spPr>
    </dgm:pt>
    <dgm:pt modelId="{BAE599B7-54DB-42E0-ACE8-F6B4604F200E}" type="pres">
      <dgm:prSet presAssocID="{148F6641-4B34-4E10-8673-824806A6FE0F}" presName="iconRect" presStyleLbl="node1" presStyleIdx="1" presStyleCnt="4" custLinFactNeighborX="-74700" custLinFactNeighborY="-5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7A3A006-8AD6-4185-A843-6379373D8D50}" type="pres">
      <dgm:prSet presAssocID="{148F6641-4B34-4E10-8673-824806A6FE0F}" presName="spaceRect" presStyleCnt="0"/>
      <dgm:spPr/>
    </dgm:pt>
    <dgm:pt modelId="{BE24145A-BD12-4BD5-9BFC-0CDE997E23A3}" type="pres">
      <dgm:prSet presAssocID="{148F6641-4B34-4E10-8673-824806A6FE0F}" presName="textRect" presStyleLbl="revTx" presStyleIdx="1" presStyleCnt="4" custScaleX="112459" custLinFactNeighborX="-26145" custLinFactNeighborY="762">
        <dgm:presLayoutVars>
          <dgm:chMax val="1"/>
          <dgm:chPref val="1"/>
        </dgm:presLayoutVars>
      </dgm:prSet>
      <dgm:spPr/>
    </dgm:pt>
    <dgm:pt modelId="{7DAE5A7B-C3F1-4882-9865-A347B36EC7D1}" type="pres">
      <dgm:prSet presAssocID="{85EBF562-944A-49AD-BB5E-BD75E1CA960D}" presName="sibTrans" presStyleCnt="0"/>
      <dgm:spPr/>
    </dgm:pt>
    <dgm:pt modelId="{6C2B479C-60BF-41A4-B574-C036258CA0F5}" type="pres">
      <dgm:prSet presAssocID="{190228B3-CF18-4D43-B6B3-1D1DB03F5A6C}" presName="compNode" presStyleCnt="0"/>
      <dgm:spPr/>
    </dgm:pt>
    <dgm:pt modelId="{38394606-4BC6-491E-9664-981266911510}" type="pres">
      <dgm:prSet presAssocID="{190228B3-CF18-4D43-B6B3-1D1DB03F5A6C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E7BD97D-AC21-4943-8648-BBCABCAB37D7}" type="pres">
      <dgm:prSet presAssocID="{190228B3-CF18-4D43-B6B3-1D1DB03F5A6C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050BAF5F-7FFD-4B09-80C1-16D1F9A1FD62}" type="pres">
      <dgm:prSet presAssocID="{190228B3-CF18-4D43-B6B3-1D1DB03F5A6C}" presName="spaceRect" presStyleCnt="0"/>
      <dgm:spPr/>
    </dgm:pt>
    <dgm:pt modelId="{AA89C836-A628-4F57-A205-703EA9F33D5F}" type="pres">
      <dgm:prSet presAssocID="{190228B3-CF18-4D43-B6B3-1D1DB03F5A6C}" presName="textRect" presStyleLbl="revTx" presStyleIdx="2" presStyleCnt="4" custScaleX="204993">
        <dgm:presLayoutVars>
          <dgm:chMax val="1"/>
          <dgm:chPref val="1"/>
        </dgm:presLayoutVars>
      </dgm:prSet>
      <dgm:spPr/>
    </dgm:pt>
    <dgm:pt modelId="{EF034B6A-F352-4BD8-B4F9-00122A0D1429}" type="pres">
      <dgm:prSet presAssocID="{34547F45-0CD2-4EC6-9450-1DA8ACC13A57}" presName="sibTrans" presStyleCnt="0"/>
      <dgm:spPr/>
    </dgm:pt>
    <dgm:pt modelId="{1544818B-10DB-484C-A70A-AEE31DB1CE3C}" type="pres">
      <dgm:prSet presAssocID="{A3A05B22-9E45-45A6-B5C6-BA6E43AC34BE}" presName="compNode" presStyleCnt="0"/>
      <dgm:spPr/>
    </dgm:pt>
    <dgm:pt modelId="{C4224663-6C3D-40BD-A5B6-0B6BA6FCB484}" type="pres">
      <dgm:prSet presAssocID="{A3A05B22-9E45-45A6-B5C6-BA6E43AC34BE}" presName="iconBgRect" presStyleLbl="bgShp" presStyleIdx="3" presStyleCnt="4" custLinFactNeighborX="41011" custLinFactNeighborY="-32"/>
      <dgm:spPr>
        <a:prstGeom prst="round2DiagRect">
          <a:avLst>
            <a:gd name="adj1" fmla="val 29727"/>
            <a:gd name="adj2" fmla="val 0"/>
          </a:avLst>
        </a:prstGeom>
      </dgm:spPr>
    </dgm:pt>
    <dgm:pt modelId="{6916D8B3-EB97-4678-A5F3-3AB9851CA15C}" type="pres">
      <dgm:prSet presAssocID="{A3A05B22-9E45-45A6-B5C6-BA6E43AC34BE}" presName="iconRect" presStyleLbl="node1" presStyleIdx="3" presStyleCnt="4" custLinFactNeighborX="71476" custLinFactNeighborY="-5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645E1D30-E630-4708-B3BB-2DCAA60A9AFC}" type="pres">
      <dgm:prSet presAssocID="{A3A05B22-9E45-45A6-B5C6-BA6E43AC34BE}" presName="spaceRect" presStyleCnt="0"/>
      <dgm:spPr/>
    </dgm:pt>
    <dgm:pt modelId="{249EBA9B-3251-4CFB-B46B-394DE572E0A1}" type="pres">
      <dgm:prSet presAssocID="{A3A05B22-9E45-45A6-B5C6-BA6E43AC34BE}" presName="textRect" presStyleLbl="revTx" presStyleIdx="3" presStyleCnt="4" custLinFactNeighborX="25016" custLinFactNeighborY="-23">
        <dgm:presLayoutVars>
          <dgm:chMax val="1"/>
          <dgm:chPref val="1"/>
        </dgm:presLayoutVars>
      </dgm:prSet>
      <dgm:spPr/>
    </dgm:pt>
  </dgm:ptLst>
  <dgm:cxnLst>
    <dgm:cxn modelId="{8B9F4C4E-DC4C-E54C-8911-2620E0FC5FC7}" type="presOf" srcId="{190228B3-CF18-4D43-B6B3-1D1DB03F5A6C}" destId="{AA89C836-A628-4F57-A205-703EA9F33D5F}" srcOrd="0" destOrd="0" presId="urn:microsoft.com/office/officeart/2018/5/layout/IconLeafLabelList"/>
    <dgm:cxn modelId="{25B42A77-41C3-48B7-9543-C7DDF9FB2369}" srcId="{0C20DF72-79D5-4844-ACB3-22967F460DD9}" destId="{5C5D6FD7-2D14-43CE-AC66-6E7CD474AB15}" srcOrd="0" destOrd="0" parTransId="{E0441816-5168-4097-8A30-3A64AEFE6D09}" sibTransId="{87767759-56E7-4F50-9876-F3DC3191E956}"/>
    <dgm:cxn modelId="{5185EB7B-927E-4F47-BB34-C5F61BDBB38F}" srcId="{0C20DF72-79D5-4844-ACB3-22967F460DD9}" destId="{148F6641-4B34-4E10-8673-824806A6FE0F}" srcOrd="1" destOrd="0" parTransId="{83FEA3BE-7770-42BD-A0F9-7503FBC2553A}" sibTransId="{85EBF562-944A-49AD-BB5E-BD75E1CA960D}"/>
    <dgm:cxn modelId="{C259EF7C-5067-C946-ADD4-C31350F83962}" type="presOf" srcId="{5C5D6FD7-2D14-43CE-AC66-6E7CD474AB15}" destId="{E8D9FED2-5834-4624-9686-CD1F1C143F57}" srcOrd="0" destOrd="0" presId="urn:microsoft.com/office/officeart/2018/5/layout/IconLeafLabelList"/>
    <dgm:cxn modelId="{80906EA5-A155-4C8B-9264-CC104FCF0269}" srcId="{0C20DF72-79D5-4844-ACB3-22967F460DD9}" destId="{190228B3-CF18-4D43-B6B3-1D1DB03F5A6C}" srcOrd="2" destOrd="0" parTransId="{31BAA61E-7F32-4B06-A540-D905ABF28ED6}" sibTransId="{34547F45-0CD2-4EC6-9450-1DA8ACC13A57}"/>
    <dgm:cxn modelId="{3F59D2B0-7953-5940-BBC8-EB2B4DCCDD5E}" type="presOf" srcId="{148F6641-4B34-4E10-8673-824806A6FE0F}" destId="{BE24145A-BD12-4BD5-9BFC-0CDE997E23A3}" srcOrd="0" destOrd="0" presId="urn:microsoft.com/office/officeart/2018/5/layout/IconLeafLabelList"/>
    <dgm:cxn modelId="{02EA86BA-561A-F642-A2FD-491ABCB19EC9}" type="presOf" srcId="{A3A05B22-9E45-45A6-B5C6-BA6E43AC34BE}" destId="{249EBA9B-3251-4CFB-B46B-394DE572E0A1}" srcOrd="0" destOrd="0" presId="urn:microsoft.com/office/officeart/2018/5/layout/IconLeafLabelList"/>
    <dgm:cxn modelId="{04C8A0CA-D525-4AF8-8F3A-466EC10B9893}" srcId="{0C20DF72-79D5-4844-ACB3-22967F460DD9}" destId="{A3A05B22-9E45-45A6-B5C6-BA6E43AC34BE}" srcOrd="3" destOrd="0" parTransId="{F02608E3-CD59-4473-AE20-59DBC1B861FB}" sibTransId="{1E083F2C-90C4-48A3-87D4-F220F14137CC}"/>
    <dgm:cxn modelId="{4A37C5CC-15B7-AC44-ADFE-B794FC234E64}" type="presOf" srcId="{0C20DF72-79D5-4844-ACB3-22967F460DD9}" destId="{49933810-CF95-4C44-8EE1-1CB14E1E46F7}" srcOrd="0" destOrd="0" presId="urn:microsoft.com/office/officeart/2018/5/layout/IconLeafLabelList"/>
    <dgm:cxn modelId="{73AA7565-DA42-E248-B491-812345C9B2E7}" type="presParOf" srcId="{49933810-CF95-4C44-8EE1-1CB14E1E46F7}" destId="{3087943A-2218-4A32-90E5-D4BB8B109C58}" srcOrd="0" destOrd="0" presId="urn:microsoft.com/office/officeart/2018/5/layout/IconLeafLabelList"/>
    <dgm:cxn modelId="{958411E6-D1FE-D149-AB8A-72B4F8D013F6}" type="presParOf" srcId="{3087943A-2218-4A32-90E5-D4BB8B109C58}" destId="{65BA70D3-D936-4283-846E-B56502887C68}" srcOrd="0" destOrd="0" presId="urn:microsoft.com/office/officeart/2018/5/layout/IconLeafLabelList"/>
    <dgm:cxn modelId="{09447870-DB41-FC4E-9012-4EF1664DA537}" type="presParOf" srcId="{3087943A-2218-4A32-90E5-D4BB8B109C58}" destId="{80C6F271-DB16-4790-96AF-19100AD7DBC5}" srcOrd="1" destOrd="0" presId="urn:microsoft.com/office/officeart/2018/5/layout/IconLeafLabelList"/>
    <dgm:cxn modelId="{7129ED42-1664-9146-8DB7-C45F41051A4E}" type="presParOf" srcId="{3087943A-2218-4A32-90E5-D4BB8B109C58}" destId="{EC8B07F5-736C-499C-B284-9278AAA1DCB2}" srcOrd="2" destOrd="0" presId="urn:microsoft.com/office/officeart/2018/5/layout/IconLeafLabelList"/>
    <dgm:cxn modelId="{C5618A39-DDD1-734D-9727-DA14E2A294EC}" type="presParOf" srcId="{3087943A-2218-4A32-90E5-D4BB8B109C58}" destId="{E8D9FED2-5834-4624-9686-CD1F1C143F57}" srcOrd="3" destOrd="0" presId="urn:microsoft.com/office/officeart/2018/5/layout/IconLeafLabelList"/>
    <dgm:cxn modelId="{11B421C0-2CFF-4B44-9B5E-9F53F8AC4553}" type="presParOf" srcId="{49933810-CF95-4C44-8EE1-1CB14E1E46F7}" destId="{05FEDC9A-2A0A-4405-B629-9C5353020327}" srcOrd="1" destOrd="0" presId="urn:microsoft.com/office/officeart/2018/5/layout/IconLeafLabelList"/>
    <dgm:cxn modelId="{C0B89DDC-1149-F444-8B60-9B1FB2E510A7}" type="presParOf" srcId="{49933810-CF95-4C44-8EE1-1CB14E1E46F7}" destId="{EF542B4F-06C2-4428-B5F1-055AC5E72F11}" srcOrd="2" destOrd="0" presId="urn:microsoft.com/office/officeart/2018/5/layout/IconLeafLabelList"/>
    <dgm:cxn modelId="{F9B02CD7-C28B-4A41-B4E9-A5E9F9082F1A}" type="presParOf" srcId="{EF542B4F-06C2-4428-B5F1-055AC5E72F11}" destId="{E2142578-4BA3-42F9-83C8-E836E820E415}" srcOrd="0" destOrd="0" presId="urn:microsoft.com/office/officeart/2018/5/layout/IconLeafLabelList"/>
    <dgm:cxn modelId="{AD23E4C1-36D2-CB4E-B005-FFF3946C63E8}" type="presParOf" srcId="{EF542B4F-06C2-4428-B5F1-055AC5E72F11}" destId="{BAE599B7-54DB-42E0-ACE8-F6B4604F200E}" srcOrd="1" destOrd="0" presId="urn:microsoft.com/office/officeart/2018/5/layout/IconLeafLabelList"/>
    <dgm:cxn modelId="{81E6A273-5A70-7740-9FC7-CA34607A0100}" type="presParOf" srcId="{EF542B4F-06C2-4428-B5F1-055AC5E72F11}" destId="{C7A3A006-8AD6-4185-A843-6379373D8D50}" srcOrd="2" destOrd="0" presId="urn:microsoft.com/office/officeart/2018/5/layout/IconLeafLabelList"/>
    <dgm:cxn modelId="{74BDB2FE-11ED-0441-9139-92B45A3F3AD0}" type="presParOf" srcId="{EF542B4F-06C2-4428-B5F1-055AC5E72F11}" destId="{BE24145A-BD12-4BD5-9BFC-0CDE997E23A3}" srcOrd="3" destOrd="0" presId="urn:microsoft.com/office/officeart/2018/5/layout/IconLeafLabelList"/>
    <dgm:cxn modelId="{32A259D9-EA2D-F242-BB67-5577572FCB75}" type="presParOf" srcId="{49933810-CF95-4C44-8EE1-1CB14E1E46F7}" destId="{7DAE5A7B-C3F1-4882-9865-A347B36EC7D1}" srcOrd="3" destOrd="0" presId="urn:microsoft.com/office/officeart/2018/5/layout/IconLeafLabelList"/>
    <dgm:cxn modelId="{45B363F3-A7CE-4945-9BA6-5F7594B59E6F}" type="presParOf" srcId="{49933810-CF95-4C44-8EE1-1CB14E1E46F7}" destId="{6C2B479C-60BF-41A4-B574-C036258CA0F5}" srcOrd="4" destOrd="0" presId="urn:microsoft.com/office/officeart/2018/5/layout/IconLeafLabelList"/>
    <dgm:cxn modelId="{A19AFC05-CD92-CB48-BB85-F2F09BDF7273}" type="presParOf" srcId="{6C2B479C-60BF-41A4-B574-C036258CA0F5}" destId="{38394606-4BC6-491E-9664-981266911510}" srcOrd="0" destOrd="0" presId="urn:microsoft.com/office/officeart/2018/5/layout/IconLeafLabelList"/>
    <dgm:cxn modelId="{CD025CDD-6F70-E54C-A83C-3A4034205EBA}" type="presParOf" srcId="{6C2B479C-60BF-41A4-B574-C036258CA0F5}" destId="{6E7BD97D-AC21-4943-8648-BBCABCAB37D7}" srcOrd="1" destOrd="0" presId="urn:microsoft.com/office/officeart/2018/5/layout/IconLeafLabelList"/>
    <dgm:cxn modelId="{B76696B4-7E11-9E44-A684-F1435023D5E4}" type="presParOf" srcId="{6C2B479C-60BF-41A4-B574-C036258CA0F5}" destId="{050BAF5F-7FFD-4B09-80C1-16D1F9A1FD62}" srcOrd="2" destOrd="0" presId="urn:microsoft.com/office/officeart/2018/5/layout/IconLeafLabelList"/>
    <dgm:cxn modelId="{E243D77B-7747-4F4E-B3E6-653BE1AD28E1}" type="presParOf" srcId="{6C2B479C-60BF-41A4-B574-C036258CA0F5}" destId="{AA89C836-A628-4F57-A205-703EA9F33D5F}" srcOrd="3" destOrd="0" presId="urn:microsoft.com/office/officeart/2018/5/layout/IconLeafLabelList"/>
    <dgm:cxn modelId="{C729285D-F6B4-8143-B711-F1F089B3C669}" type="presParOf" srcId="{49933810-CF95-4C44-8EE1-1CB14E1E46F7}" destId="{EF034B6A-F352-4BD8-B4F9-00122A0D1429}" srcOrd="5" destOrd="0" presId="urn:microsoft.com/office/officeart/2018/5/layout/IconLeafLabelList"/>
    <dgm:cxn modelId="{194FE4D0-E450-AB44-8507-B45F08200EF7}" type="presParOf" srcId="{49933810-CF95-4C44-8EE1-1CB14E1E46F7}" destId="{1544818B-10DB-484C-A70A-AEE31DB1CE3C}" srcOrd="6" destOrd="0" presId="urn:microsoft.com/office/officeart/2018/5/layout/IconLeafLabelList"/>
    <dgm:cxn modelId="{F369BC4F-72F8-884A-94C4-437CB521B57D}" type="presParOf" srcId="{1544818B-10DB-484C-A70A-AEE31DB1CE3C}" destId="{C4224663-6C3D-40BD-A5B6-0B6BA6FCB484}" srcOrd="0" destOrd="0" presId="urn:microsoft.com/office/officeart/2018/5/layout/IconLeafLabelList"/>
    <dgm:cxn modelId="{F19253B0-DF4A-C341-A5AF-08ACA51F7125}" type="presParOf" srcId="{1544818B-10DB-484C-A70A-AEE31DB1CE3C}" destId="{6916D8B3-EB97-4678-A5F3-3AB9851CA15C}" srcOrd="1" destOrd="0" presId="urn:microsoft.com/office/officeart/2018/5/layout/IconLeafLabelList"/>
    <dgm:cxn modelId="{AF9AFBA1-3BA4-2942-8DF7-A51A7ADADF01}" type="presParOf" srcId="{1544818B-10DB-484C-A70A-AEE31DB1CE3C}" destId="{645E1D30-E630-4708-B3BB-2DCAA60A9AFC}" srcOrd="2" destOrd="0" presId="urn:microsoft.com/office/officeart/2018/5/layout/IconLeafLabelList"/>
    <dgm:cxn modelId="{39111E2B-1A28-4C41-AE70-D50429822EC4}" type="presParOf" srcId="{1544818B-10DB-484C-A70A-AEE31DB1CE3C}" destId="{249EBA9B-3251-4CFB-B46B-394DE572E0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D7451B-4F48-46DE-AB9C-7971C1277B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FF9765-A534-4202-8F3A-462620C216C1}">
      <dgm:prSet/>
      <dgm:spPr/>
      <dgm:t>
        <a:bodyPr/>
        <a:lstStyle/>
        <a:p>
          <a:r>
            <a:rPr lang="en-US" b="1" i="1" dirty="0"/>
            <a:t>Define </a:t>
          </a:r>
          <a:r>
            <a:rPr lang="en-US" b="1" i="1" dirty="0" err="1"/>
            <a:t>labour</a:t>
          </a:r>
          <a:r>
            <a:rPr lang="en-US" b="1" i="1" dirty="0"/>
            <a:t> productivity &amp; multifactor productivity – 2 marks</a:t>
          </a:r>
          <a:endParaRPr lang="en-US" dirty="0"/>
        </a:p>
      </dgm:t>
    </dgm:pt>
    <dgm:pt modelId="{F0638571-C41A-4387-A9F8-47AE6BC08474}" type="parTrans" cxnId="{E8E57389-D30A-4340-B484-4FEB92C1DBAC}">
      <dgm:prSet/>
      <dgm:spPr/>
      <dgm:t>
        <a:bodyPr/>
        <a:lstStyle/>
        <a:p>
          <a:endParaRPr lang="en-US"/>
        </a:p>
      </dgm:t>
    </dgm:pt>
    <dgm:pt modelId="{0DC2DF9D-3856-4236-B8CB-A51ADD63BF43}" type="sibTrans" cxnId="{E8E57389-D30A-4340-B484-4FEB92C1DBAC}">
      <dgm:prSet/>
      <dgm:spPr/>
      <dgm:t>
        <a:bodyPr/>
        <a:lstStyle/>
        <a:p>
          <a:endParaRPr lang="en-US"/>
        </a:p>
      </dgm:t>
    </dgm:pt>
    <dgm:pt modelId="{06754303-8BE2-47AD-9579-9D4857F01BED}">
      <dgm:prSet/>
      <dgm:spPr/>
      <dgm:t>
        <a:bodyPr/>
        <a:lstStyle/>
        <a:p>
          <a:r>
            <a:rPr lang="en-US" b="1" i="1"/>
            <a:t>Explain impact on 3 economic objectives – 6 marks</a:t>
          </a:r>
          <a:endParaRPr lang="en-US"/>
        </a:p>
      </dgm:t>
    </dgm:pt>
    <dgm:pt modelId="{66D687AF-A8E2-4424-B553-A38676007E12}" type="parTrans" cxnId="{1C7BED48-9E84-4F79-81B4-CF0C3C2C4DE8}">
      <dgm:prSet/>
      <dgm:spPr/>
      <dgm:t>
        <a:bodyPr/>
        <a:lstStyle/>
        <a:p>
          <a:endParaRPr lang="en-US"/>
        </a:p>
      </dgm:t>
    </dgm:pt>
    <dgm:pt modelId="{A6FDF15D-0F13-479E-9633-CE7D1633335F}" type="sibTrans" cxnId="{1C7BED48-9E84-4F79-81B4-CF0C3C2C4DE8}">
      <dgm:prSet/>
      <dgm:spPr/>
      <dgm:t>
        <a:bodyPr/>
        <a:lstStyle/>
        <a:p>
          <a:endParaRPr lang="en-US"/>
        </a:p>
      </dgm:t>
    </dgm:pt>
    <dgm:pt modelId="{2AA70A23-2D0A-4515-935A-C9446BDD0109}">
      <dgm:prSet/>
      <dgm:spPr/>
      <dgm:t>
        <a:bodyPr/>
        <a:lstStyle/>
        <a:p>
          <a:r>
            <a:rPr lang="en-US" b="1" i="1" dirty="0"/>
            <a:t>AD/AS model showing increase in AS – 2 marks</a:t>
          </a:r>
          <a:endParaRPr lang="en-US" dirty="0"/>
        </a:p>
      </dgm:t>
    </dgm:pt>
    <dgm:pt modelId="{1D875FD8-68E1-4263-A027-E04A73EC0229}" type="parTrans" cxnId="{3E7250B8-B840-4C65-AF59-04D36FDE36DE}">
      <dgm:prSet/>
      <dgm:spPr/>
      <dgm:t>
        <a:bodyPr/>
        <a:lstStyle/>
        <a:p>
          <a:endParaRPr lang="en-US"/>
        </a:p>
      </dgm:t>
    </dgm:pt>
    <dgm:pt modelId="{DE7CC9B2-FA6A-4221-87D7-70ED6E3B4139}" type="sibTrans" cxnId="{3E7250B8-B840-4C65-AF59-04D36FDE36DE}">
      <dgm:prSet/>
      <dgm:spPr/>
      <dgm:t>
        <a:bodyPr/>
        <a:lstStyle/>
        <a:p>
          <a:endParaRPr lang="en-US"/>
        </a:p>
      </dgm:t>
    </dgm:pt>
    <dgm:pt modelId="{CB2EE1D1-942A-634C-970B-8D3CADA9C3B0}" type="pres">
      <dgm:prSet presAssocID="{A9D7451B-4F48-46DE-AB9C-7971C1277BAB}" presName="linear" presStyleCnt="0">
        <dgm:presLayoutVars>
          <dgm:animLvl val="lvl"/>
          <dgm:resizeHandles val="exact"/>
        </dgm:presLayoutVars>
      </dgm:prSet>
      <dgm:spPr/>
    </dgm:pt>
    <dgm:pt modelId="{B5CE43C7-57A7-3445-9A32-93CD2DDA7CE4}" type="pres">
      <dgm:prSet presAssocID="{9AFF9765-A534-4202-8F3A-462620C216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D69187-C72A-7845-990F-C860E86F5A1C}" type="pres">
      <dgm:prSet presAssocID="{0DC2DF9D-3856-4236-B8CB-A51ADD63BF43}" presName="spacer" presStyleCnt="0"/>
      <dgm:spPr/>
    </dgm:pt>
    <dgm:pt modelId="{E672EDB3-5433-7346-81AA-30DEFC7A9738}" type="pres">
      <dgm:prSet presAssocID="{06754303-8BE2-47AD-9579-9D4857F01B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1762A1-4711-6E4B-95CE-3C4249775BDF}" type="pres">
      <dgm:prSet presAssocID="{A6FDF15D-0F13-479E-9633-CE7D1633335F}" presName="spacer" presStyleCnt="0"/>
      <dgm:spPr/>
    </dgm:pt>
    <dgm:pt modelId="{12566723-D194-7149-B0BC-7D04593C28C7}" type="pres">
      <dgm:prSet presAssocID="{2AA70A23-2D0A-4515-935A-C9446BDD010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7B9183B-9340-8840-8C6E-D04286D46FC4}" type="presOf" srcId="{2AA70A23-2D0A-4515-935A-C9446BDD0109}" destId="{12566723-D194-7149-B0BC-7D04593C28C7}" srcOrd="0" destOrd="0" presId="urn:microsoft.com/office/officeart/2005/8/layout/vList2"/>
    <dgm:cxn modelId="{1C7BED48-9E84-4F79-81B4-CF0C3C2C4DE8}" srcId="{A9D7451B-4F48-46DE-AB9C-7971C1277BAB}" destId="{06754303-8BE2-47AD-9579-9D4857F01BED}" srcOrd="1" destOrd="0" parTransId="{66D687AF-A8E2-4424-B553-A38676007E12}" sibTransId="{A6FDF15D-0F13-479E-9633-CE7D1633335F}"/>
    <dgm:cxn modelId="{2A0D5D61-79E6-484A-83D0-AD457881F531}" type="presOf" srcId="{06754303-8BE2-47AD-9579-9D4857F01BED}" destId="{E672EDB3-5433-7346-81AA-30DEFC7A9738}" srcOrd="0" destOrd="0" presId="urn:microsoft.com/office/officeart/2005/8/layout/vList2"/>
    <dgm:cxn modelId="{E8E57389-D30A-4340-B484-4FEB92C1DBAC}" srcId="{A9D7451B-4F48-46DE-AB9C-7971C1277BAB}" destId="{9AFF9765-A534-4202-8F3A-462620C216C1}" srcOrd="0" destOrd="0" parTransId="{F0638571-C41A-4387-A9F8-47AE6BC08474}" sibTransId="{0DC2DF9D-3856-4236-B8CB-A51ADD63BF43}"/>
    <dgm:cxn modelId="{3E7250B8-B840-4C65-AF59-04D36FDE36DE}" srcId="{A9D7451B-4F48-46DE-AB9C-7971C1277BAB}" destId="{2AA70A23-2D0A-4515-935A-C9446BDD0109}" srcOrd="2" destOrd="0" parTransId="{1D875FD8-68E1-4263-A027-E04A73EC0229}" sibTransId="{DE7CC9B2-FA6A-4221-87D7-70ED6E3B4139}"/>
    <dgm:cxn modelId="{EA542DBF-0F31-864B-9185-8AAC66B34BA2}" type="presOf" srcId="{9AFF9765-A534-4202-8F3A-462620C216C1}" destId="{B5CE43C7-57A7-3445-9A32-93CD2DDA7CE4}" srcOrd="0" destOrd="0" presId="urn:microsoft.com/office/officeart/2005/8/layout/vList2"/>
    <dgm:cxn modelId="{DFBBE0CA-9EF6-8C47-B490-8011E144ACDC}" type="presOf" srcId="{A9D7451B-4F48-46DE-AB9C-7971C1277BAB}" destId="{CB2EE1D1-942A-634C-970B-8D3CADA9C3B0}" srcOrd="0" destOrd="0" presId="urn:microsoft.com/office/officeart/2005/8/layout/vList2"/>
    <dgm:cxn modelId="{AF129486-FEDD-B44C-8053-EC568A3336E1}" type="presParOf" srcId="{CB2EE1D1-942A-634C-970B-8D3CADA9C3B0}" destId="{B5CE43C7-57A7-3445-9A32-93CD2DDA7CE4}" srcOrd="0" destOrd="0" presId="urn:microsoft.com/office/officeart/2005/8/layout/vList2"/>
    <dgm:cxn modelId="{D86E78C1-7D16-7840-A848-CF45E60CC1DB}" type="presParOf" srcId="{CB2EE1D1-942A-634C-970B-8D3CADA9C3B0}" destId="{A7D69187-C72A-7845-990F-C860E86F5A1C}" srcOrd="1" destOrd="0" presId="urn:microsoft.com/office/officeart/2005/8/layout/vList2"/>
    <dgm:cxn modelId="{2455EB1D-D58A-F547-83D2-51D6385B6270}" type="presParOf" srcId="{CB2EE1D1-942A-634C-970B-8D3CADA9C3B0}" destId="{E672EDB3-5433-7346-81AA-30DEFC7A9738}" srcOrd="2" destOrd="0" presId="urn:microsoft.com/office/officeart/2005/8/layout/vList2"/>
    <dgm:cxn modelId="{11B9A190-034A-7C4A-9FA7-24A94F090543}" type="presParOf" srcId="{CB2EE1D1-942A-634C-970B-8D3CADA9C3B0}" destId="{511762A1-4711-6E4B-95CE-3C4249775BDF}" srcOrd="3" destOrd="0" presId="urn:microsoft.com/office/officeart/2005/8/layout/vList2"/>
    <dgm:cxn modelId="{6DA2E1CD-53D9-6446-AA4D-25FB67392ADB}" type="presParOf" srcId="{CB2EE1D1-942A-634C-970B-8D3CADA9C3B0}" destId="{12566723-D194-7149-B0BC-7D04593C28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D7451B-4F48-46DE-AB9C-7971C1277B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FF9765-A534-4202-8F3A-462620C216C1}">
      <dgm:prSet/>
      <dgm:spPr/>
      <dgm:t>
        <a:bodyPr/>
        <a:lstStyle/>
        <a:p>
          <a:r>
            <a:rPr lang="en-US" b="1" i="1" dirty="0"/>
            <a:t>Short term implications   –   6 marks</a:t>
          </a:r>
          <a:endParaRPr lang="en-US" dirty="0"/>
        </a:p>
      </dgm:t>
    </dgm:pt>
    <dgm:pt modelId="{F0638571-C41A-4387-A9F8-47AE6BC08474}" type="parTrans" cxnId="{E8E57389-D30A-4340-B484-4FEB92C1DBAC}">
      <dgm:prSet/>
      <dgm:spPr/>
      <dgm:t>
        <a:bodyPr/>
        <a:lstStyle/>
        <a:p>
          <a:endParaRPr lang="en-US"/>
        </a:p>
      </dgm:t>
    </dgm:pt>
    <dgm:pt modelId="{0DC2DF9D-3856-4236-B8CB-A51ADD63BF43}" type="sibTrans" cxnId="{E8E57389-D30A-4340-B484-4FEB92C1DBAC}">
      <dgm:prSet/>
      <dgm:spPr/>
      <dgm:t>
        <a:bodyPr/>
        <a:lstStyle/>
        <a:p>
          <a:endParaRPr lang="en-US"/>
        </a:p>
      </dgm:t>
    </dgm:pt>
    <dgm:pt modelId="{06754303-8BE2-47AD-9579-9D4857F01BED}">
      <dgm:prSet/>
      <dgm:spPr/>
      <dgm:t>
        <a:bodyPr/>
        <a:lstStyle/>
        <a:p>
          <a:r>
            <a:rPr lang="en-US" b="1" i="1" dirty="0"/>
            <a:t>Long term implications   –   4 marks</a:t>
          </a:r>
          <a:endParaRPr lang="en-US" dirty="0"/>
        </a:p>
      </dgm:t>
    </dgm:pt>
    <dgm:pt modelId="{66D687AF-A8E2-4424-B553-A38676007E12}" type="parTrans" cxnId="{1C7BED48-9E84-4F79-81B4-CF0C3C2C4DE8}">
      <dgm:prSet/>
      <dgm:spPr/>
      <dgm:t>
        <a:bodyPr/>
        <a:lstStyle/>
        <a:p>
          <a:endParaRPr lang="en-US"/>
        </a:p>
      </dgm:t>
    </dgm:pt>
    <dgm:pt modelId="{A6FDF15D-0F13-479E-9633-CE7D1633335F}" type="sibTrans" cxnId="{1C7BED48-9E84-4F79-81B4-CF0C3C2C4DE8}">
      <dgm:prSet/>
      <dgm:spPr/>
      <dgm:t>
        <a:bodyPr/>
        <a:lstStyle/>
        <a:p>
          <a:endParaRPr lang="en-US"/>
        </a:p>
      </dgm:t>
    </dgm:pt>
    <dgm:pt modelId="{2AA70A23-2D0A-4515-935A-C9446BDD0109}">
      <dgm:prSet/>
      <dgm:spPr/>
      <dgm:t>
        <a:bodyPr/>
        <a:lstStyle/>
        <a:p>
          <a:r>
            <a:rPr lang="en-US" b="1" i="1" dirty="0"/>
            <a:t>AE model showing upward shift of the AE line   –   2 marks</a:t>
          </a:r>
          <a:endParaRPr lang="en-US" dirty="0"/>
        </a:p>
      </dgm:t>
    </dgm:pt>
    <dgm:pt modelId="{1D875FD8-68E1-4263-A027-E04A73EC0229}" type="parTrans" cxnId="{3E7250B8-B840-4C65-AF59-04D36FDE36DE}">
      <dgm:prSet/>
      <dgm:spPr/>
      <dgm:t>
        <a:bodyPr/>
        <a:lstStyle/>
        <a:p>
          <a:endParaRPr lang="en-US"/>
        </a:p>
      </dgm:t>
    </dgm:pt>
    <dgm:pt modelId="{DE7CC9B2-FA6A-4221-87D7-70ED6E3B4139}" type="sibTrans" cxnId="{3E7250B8-B840-4C65-AF59-04D36FDE36DE}">
      <dgm:prSet/>
      <dgm:spPr/>
      <dgm:t>
        <a:bodyPr/>
        <a:lstStyle/>
        <a:p>
          <a:endParaRPr lang="en-US"/>
        </a:p>
      </dgm:t>
    </dgm:pt>
    <dgm:pt modelId="{CB2EE1D1-942A-634C-970B-8D3CADA9C3B0}" type="pres">
      <dgm:prSet presAssocID="{A9D7451B-4F48-46DE-AB9C-7971C1277BAB}" presName="linear" presStyleCnt="0">
        <dgm:presLayoutVars>
          <dgm:animLvl val="lvl"/>
          <dgm:resizeHandles val="exact"/>
        </dgm:presLayoutVars>
      </dgm:prSet>
      <dgm:spPr/>
    </dgm:pt>
    <dgm:pt modelId="{B5CE43C7-57A7-3445-9A32-93CD2DDA7CE4}" type="pres">
      <dgm:prSet presAssocID="{9AFF9765-A534-4202-8F3A-462620C216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D69187-C72A-7845-990F-C860E86F5A1C}" type="pres">
      <dgm:prSet presAssocID="{0DC2DF9D-3856-4236-B8CB-A51ADD63BF43}" presName="spacer" presStyleCnt="0"/>
      <dgm:spPr/>
    </dgm:pt>
    <dgm:pt modelId="{E672EDB3-5433-7346-81AA-30DEFC7A9738}" type="pres">
      <dgm:prSet presAssocID="{06754303-8BE2-47AD-9579-9D4857F01B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1762A1-4711-6E4B-95CE-3C4249775BDF}" type="pres">
      <dgm:prSet presAssocID="{A6FDF15D-0F13-479E-9633-CE7D1633335F}" presName="spacer" presStyleCnt="0"/>
      <dgm:spPr/>
    </dgm:pt>
    <dgm:pt modelId="{12566723-D194-7149-B0BC-7D04593C28C7}" type="pres">
      <dgm:prSet presAssocID="{2AA70A23-2D0A-4515-935A-C9446BDD010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7B9183B-9340-8840-8C6E-D04286D46FC4}" type="presOf" srcId="{2AA70A23-2D0A-4515-935A-C9446BDD0109}" destId="{12566723-D194-7149-B0BC-7D04593C28C7}" srcOrd="0" destOrd="0" presId="urn:microsoft.com/office/officeart/2005/8/layout/vList2"/>
    <dgm:cxn modelId="{1C7BED48-9E84-4F79-81B4-CF0C3C2C4DE8}" srcId="{A9D7451B-4F48-46DE-AB9C-7971C1277BAB}" destId="{06754303-8BE2-47AD-9579-9D4857F01BED}" srcOrd="1" destOrd="0" parTransId="{66D687AF-A8E2-4424-B553-A38676007E12}" sibTransId="{A6FDF15D-0F13-479E-9633-CE7D1633335F}"/>
    <dgm:cxn modelId="{2A0D5D61-79E6-484A-83D0-AD457881F531}" type="presOf" srcId="{06754303-8BE2-47AD-9579-9D4857F01BED}" destId="{E672EDB3-5433-7346-81AA-30DEFC7A9738}" srcOrd="0" destOrd="0" presId="urn:microsoft.com/office/officeart/2005/8/layout/vList2"/>
    <dgm:cxn modelId="{E8E57389-D30A-4340-B484-4FEB92C1DBAC}" srcId="{A9D7451B-4F48-46DE-AB9C-7971C1277BAB}" destId="{9AFF9765-A534-4202-8F3A-462620C216C1}" srcOrd="0" destOrd="0" parTransId="{F0638571-C41A-4387-A9F8-47AE6BC08474}" sibTransId="{0DC2DF9D-3856-4236-B8CB-A51ADD63BF43}"/>
    <dgm:cxn modelId="{3E7250B8-B840-4C65-AF59-04D36FDE36DE}" srcId="{A9D7451B-4F48-46DE-AB9C-7971C1277BAB}" destId="{2AA70A23-2D0A-4515-935A-C9446BDD0109}" srcOrd="2" destOrd="0" parTransId="{1D875FD8-68E1-4263-A027-E04A73EC0229}" sibTransId="{DE7CC9B2-FA6A-4221-87D7-70ED6E3B4139}"/>
    <dgm:cxn modelId="{EA542DBF-0F31-864B-9185-8AAC66B34BA2}" type="presOf" srcId="{9AFF9765-A534-4202-8F3A-462620C216C1}" destId="{B5CE43C7-57A7-3445-9A32-93CD2DDA7CE4}" srcOrd="0" destOrd="0" presId="urn:microsoft.com/office/officeart/2005/8/layout/vList2"/>
    <dgm:cxn modelId="{DFBBE0CA-9EF6-8C47-B490-8011E144ACDC}" type="presOf" srcId="{A9D7451B-4F48-46DE-AB9C-7971C1277BAB}" destId="{CB2EE1D1-942A-634C-970B-8D3CADA9C3B0}" srcOrd="0" destOrd="0" presId="urn:microsoft.com/office/officeart/2005/8/layout/vList2"/>
    <dgm:cxn modelId="{AF129486-FEDD-B44C-8053-EC568A3336E1}" type="presParOf" srcId="{CB2EE1D1-942A-634C-970B-8D3CADA9C3B0}" destId="{B5CE43C7-57A7-3445-9A32-93CD2DDA7CE4}" srcOrd="0" destOrd="0" presId="urn:microsoft.com/office/officeart/2005/8/layout/vList2"/>
    <dgm:cxn modelId="{D86E78C1-7D16-7840-A848-CF45E60CC1DB}" type="presParOf" srcId="{CB2EE1D1-942A-634C-970B-8D3CADA9C3B0}" destId="{A7D69187-C72A-7845-990F-C860E86F5A1C}" srcOrd="1" destOrd="0" presId="urn:microsoft.com/office/officeart/2005/8/layout/vList2"/>
    <dgm:cxn modelId="{2455EB1D-D58A-F547-83D2-51D6385B6270}" type="presParOf" srcId="{CB2EE1D1-942A-634C-970B-8D3CADA9C3B0}" destId="{E672EDB3-5433-7346-81AA-30DEFC7A9738}" srcOrd="2" destOrd="0" presId="urn:microsoft.com/office/officeart/2005/8/layout/vList2"/>
    <dgm:cxn modelId="{11B9A190-034A-7C4A-9FA7-24A94F090543}" type="presParOf" srcId="{CB2EE1D1-942A-634C-970B-8D3CADA9C3B0}" destId="{511762A1-4711-6E4B-95CE-3C4249775BDF}" srcOrd="3" destOrd="0" presId="urn:microsoft.com/office/officeart/2005/8/layout/vList2"/>
    <dgm:cxn modelId="{6DA2E1CD-53D9-6446-AA4D-25FB67392ADB}" type="presParOf" srcId="{CB2EE1D1-942A-634C-970B-8D3CADA9C3B0}" destId="{12566723-D194-7149-B0BC-7D04593C28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A70D3-D936-4283-846E-B56502887C68}">
      <dsp:nvSpPr>
        <dsp:cNvPr id="0" name=""/>
        <dsp:cNvSpPr/>
      </dsp:nvSpPr>
      <dsp:spPr>
        <a:xfrm>
          <a:off x="540695" y="0"/>
          <a:ext cx="1045458" cy="104545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6F271-DB16-4790-96AF-19100AD7DBC5}">
      <dsp:nvSpPr>
        <dsp:cNvPr id="0" name=""/>
        <dsp:cNvSpPr/>
      </dsp:nvSpPr>
      <dsp:spPr>
        <a:xfrm>
          <a:off x="822812" y="209253"/>
          <a:ext cx="599853" cy="5998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9FED2-5834-4624-9686-CD1F1C143F57}">
      <dsp:nvSpPr>
        <dsp:cNvPr id="0" name=""/>
        <dsp:cNvSpPr/>
      </dsp:nvSpPr>
      <dsp:spPr>
        <a:xfrm>
          <a:off x="0" y="1369851"/>
          <a:ext cx="2458422" cy="159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Good news!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cap="none" baseline="0" dirty="0"/>
            <a:t>Curtin University </a:t>
          </a:r>
          <a:r>
            <a:rPr lang="en-US" sz="2000" kern="1200" cap="none" baseline="0" dirty="0"/>
            <a:t>are continuing to sponsor my school visits in 2023</a:t>
          </a:r>
        </a:p>
      </dsp:txBody>
      <dsp:txXfrm>
        <a:off x="0" y="1369851"/>
        <a:ext cx="2458422" cy="1590682"/>
      </dsp:txXfrm>
    </dsp:sp>
    <dsp:sp modelId="{E2142578-4BA3-42F9-83C8-E836E820E415}">
      <dsp:nvSpPr>
        <dsp:cNvPr id="0" name=""/>
        <dsp:cNvSpPr/>
      </dsp:nvSpPr>
      <dsp:spPr>
        <a:xfrm>
          <a:off x="3384304" y="0"/>
          <a:ext cx="1045458" cy="104545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599B7-54DB-42E0-ACE8-F6B4604F200E}">
      <dsp:nvSpPr>
        <dsp:cNvPr id="0" name=""/>
        <dsp:cNvSpPr/>
      </dsp:nvSpPr>
      <dsp:spPr>
        <a:xfrm>
          <a:off x="3607100" y="222582"/>
          <a:ext cx="599853" cy="5998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4145A-BD12-4BD5-9BFC-0CDE997E23A3}">
      <dsp:nvSpPr>
        <dsp:cNvPr id="0" name=""/>
        <dsp:cNvSpPr/>
      </dsp:nvSpPr>
      <dsp:spPr>
        <a:xfrm>
          <a:off x="2943328" y="1371313"/>
          <a:ext cx="1927397" cy="159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 dirty="0"/>
            <a:t>If you would like me to visit your class then call, text or email</a:t>
          </a:r>
        </a:p>
      </dsp:txBody>
      <dsp:txXfrm>
        <a:off x="2943328" y="1371313"/>
        <a:ext cx="1927397" cy="1590682"/>
      </dsp:txXfrm>
    </dsp:sp>
    <dsp:sp modelId="{38394606-4BC6-491E-9664-981266911510}">
      <dsp:nvSpPr>
        <dsp:cNvPr id="0" name=""/>
        <dsp:cNvSpPr/>
      </dsp:nvSpPr>
      <dsp:spPr>
        <a:xfrm>
          <a:off x="6852667" y="109"/>
          <a:ext cx="1045458" cy="1045458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BD97D-AC21-4943-8648-BBCABCAB37D7}">
      <dsp:nvSpPr>
        <dsp:cNvPr id="0" name=""/>
        <dsp:cNvSpPr/>
      </dsp:nvSpPr>
      <dsp:spPr>
        <a:xfrm>
          <a:off x="7075470" y="222912"/>
          <a:ext cx="599853" cy="5998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9C836-A628-4F57-A205-703EA9F33D5F}">
      <dsp:nvSpPr>
        <dsp:cNvPr id="0" name=""/>
        <dsp:cNvSpPr/>
      </dsp:nvSpPr>
      <dsp:spPr>
        <a:xfrm>
          <a:off x="5618743" y="1371203"/>
          <a:ext cx="3513307" cy="159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baseline="0" dirty="0"/>
            <a:t>Email:</a:t>
          </a:r>
          <a:r>
            <a:rPr lang="en-US" sz="1800" kern="1200" cap="none" baseline="0" dirty="0"/>
            <a:t> </a:t>
          </a:r>
          <a:r>
            <a:rPr lang="en-US" sz="2400" b="0" kern="1200" cap="none" baseline="0" dirty="0">
              <a:solidFill>
                <a:schemeClr val="tx1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stevenkemp@me.com</a:t>
          </a:r>
          <a:endParaRPr lang="en-US" sz="2400" b="0" kern="1200" cap="none" baseline="0" dirty="0">
            <a:solidFill>
              <a:schemeClr val="tx1"/>
            </a:solidFill>
          </a:endParaRPr>
        </a:p>
      </dsp:txBody>
      <dsp:txXfrm>
        <a:off x="5618743" y="1371203"/>
        <a:ext cx="3513307" cy="1590682"/>
      </dsp:txXfrm>
    </dsp:sp>
    <dsp:sp modelId="{C4224663-6C3D-40BD-A5B6-0B6BA6FCB484}">
      <dsp:nvSpPr>
        <dsp:cNvPr id="0" name=""/>
        <dsp:cNvSpPr/>
      </dsp:nvSpPr>
      <dsp:spPr>
        <a:xfrm>
          <a:off x="10194935" y="0"/>
          <a:ext cx="1045458" cy="1045458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6D8B3-EB97-4678-A5F3-3AB9851CA15C}">
      <dsp:nvSpPr>
        <dsp:cNvPr id="0" name=""/>
        <dsp:cNvSpPr/>
      </dsp:nvSpPr>
      <dsp:spPr>
        <a:xfrm>
          <a:off x="10417736" y="222582"/>
          <a:ext cx="599853" cy="599853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EBA9B-3251-4CFB-B46B-394DE572E0A1}">
      <dsp:nvSpPr>
        <dsp:cNvPr id="0" name=""/>
        <dsp:cNvSpPr/>
      </dsp:nvSpPr>
      <dsp:spPr>
        <a:xfrm>
          <a:off x="9860719" y="1370837"/>
          <a:ext cx="1713867" cy="1590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baseline="0" dirty="0"/>
            <a:t>Mobile</a:t>
          </a:r>
          <a:r>
            <a:rPr lang="en-US" sz="2400" kern="1200" dirty="0"/>
            <a:t>: 0407986901</a:t>
          </a:r>
        </a:p>
      </dsp:txBody>
      <dsp:txXfrm>
        <a:off x="9860719" y="1370837"/>
        <a:ext cx="1713867" cy="1590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E43C7-57A7-3445-9A32-93CD2DDA7CE4}">
      <dsp:nvSpPr>
        <dsp:cNvPr id="0" name=""/>
        <dsp:cNvSpPr/>
      </dsp:nvSpPr>
      <dsp:spPr>
        <a:xfrm>
          <a:off x="0" y="9726"/>
          <a:ext cx="9878207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Define </a:t>
          </a:r>
          <a:r>
            <a:rPr lang="en-US" sz="2800" b="1" i="1" kern="1200" dirty="0" err="1"/>
            <a:t>labour</a:t>
          </a:r>
          <a:r>
            <a:rPr lang="en-US" sz="2800" b="1" i="1" kern="1200" dirty="0"/>
            <a:t> productivity &amp; multifactor productivity – 2 marks</a:t>
          </a:r>
          <a:endParaRPr lang="en-US" sz="2800" kern="1200" dirty="0"/>
        </a:p>
      </dsp:txBody>
      <dsp:txXfrm>
        <a:off x="32784" y="42510"/>
        <a:ext cx="9812639" cy="606012"/>
      </dsp:txXfrm>
    </dsp:sp>
    <dsp:sp modelId="{E672EDB3-5433-7346-81AA-30DEFC7A9738}">
      <dsp:nvSpPr>
        <dsp:cNvPr id="0" name=""/>
        <dsp:cNvSpPr/>
      </dsp:nvSpPr>
      <dsp:spPr>
        <a:xfrm>
          <a:off x="0" y="761946"/>
          <a:ext cx="9878207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/>
            <a:t>Explain impact on 3 economic objectives – 6 marks</a:t>
          </a:r>
          <a:endParaRPr lang="en-US" sz="2800" kern="1200"/>
        </a:p>
      </dsp:txBody>
      <dsp:txXfrm>
        <a:off x="32784" y="794730"/>
        <a:ext cx="9812639" cy="606012"/>
      </dsp:txXfrm>
    </dsp:sp>
    <dsp:sp modelId="{12566723-D194-7149-B0BC-7D04593C28C7}">
      <dsp:nvSpPr>
        <dsp:cNvPr id="0" name=""/>
        <dsp:cNvSpPr/>
      </dsp:nvSpPr>
      <dsp:spPr>
        <a:xfrm>
          <a:off x="0" y="1514166"/>
          <a:ext cx="9878207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AD/AS model showing increase in AS – 2 marks</a:t>
          </a:r>
          <a:endParaRPr lang="en-US" sz="2800" kern="1200" dirty="0"/>
        </a:p>
      </dsp:txBody>
      <dsp:txXfrm>
        <a:off x="32784" y="1546950"/>
        <a:ext cx="9812639" cy="606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E43C7-57A7-3445-9A32-93CD2DDA7CE4}">
      <dsp:nvSpPr>
        <dsp:cNvPr id="0" name=""/>
        <dsp:cNvSpPr/>
      </dsp:nvSpPr>
      <dsp:spPr>
        <a:xfrm>
          <a:off x="0" y="9726"/>
          <a:ext cx="9878207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Short term implications   –   6 marks</a:t>
          </a:r>
          <a:endParaRPr lang="en-US" sz="2800" kern="1200" dirty="0"/>
        </a:p>
      </dsp:txBody>
      <dsp:txXfrm>
        <a:off x="32784" y="42510"/>
        <a:ext cx="9812639" cy="606012"/>
      </dsp:txXfrm>
    </dsp:sp>
    <dsp:sp modelId="{E672EDB3-5433-7346-81AA-30DEFC7A9738}">
      <dsp:nvSpPr>
        <dsp:cNvPr id="0" name=""/>
        <dsp:cNvSpPr/>
      </dsp:nvSpPr>
      <dsp:spPr>
        <a:xfrm>
          <a:off x="0" y="761946"/>
          <a:ext cx="9878207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Long term implications   –   4 marks</a:t>
          </a:r>
          <a:endParaRPr lang="en-US" sz="2800" kern="1200" dirty="0"/>
        </a:p>
      </dsp:txBody>
      <dsp:txXfrm>
        <a:off x="32784" y="794730"/>
        <a:ext cx="9812639" cy="606012"/>
      </dsp:txXfrm>
    </dsp:sp>
    <dsp:sp modelId="{12566723-D194-7149-B0BC-7D04593C28C7}">
      <dsp:nvSpPr>
        <dsp:cNvPr id="0" name=""/>
        <dsp:cNvSpPr/>
      </dsp:nvSpPr>
      <dsp:spPr>
        <a:xfrm>
          <a:off x="0" y="1514166"/>
          <a:ext cx="9878207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AE model showing upward shift of the AE line   –   2 marks</a:t>
          </a:r>
          <a:endParaRPr lang="en-US" sz="2800" kern="1200" dirty="0"/>
        </a:p>
      </dsp:txBody>
      <dsp:txXfrm>
        <a:off x="32784" y="1546950"/>
        <a:ext cx="9812639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39F5FD-6391-CB41-A228-552499850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61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6760F56-24CA-554A-B58A-83E5848C3002}" type="datetime1">
              <a:rPr lang="en-US"/>
              <a:pPr/>
              <a:t>2/17/23</a:t>
            </a:fld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1088C6B-32AC-1046-86D6-C048A1A59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02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88C6B-32AC-1046-86D6-C048A1A59F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0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826B6D-C39C-AC4E-B1E1-C2A5435F1FA1}" type="datetime1">
              <a:rPr lang="en-US"/>
              <a:pPr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C166A-2742-D641-9F6A-CE1FE9D1BF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DAB1E5-775B-9A42-8428-5882BA4244CF}" type="datetime1">
              <a:rPr lang="en-US"/>
              <a:pPr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AA486-3320-3441-BBE2-CDD1F961C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153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8201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1154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0068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5885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0"/>
            <a:ext cx="28194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0"/>
            <a:ext cx="8255000" cy="6096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5808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B3B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422400" y="6240463"/>
            <a:ext cx="751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50000"/>
              </a:spcBef>
            </a:pPr>
            <a:r>
              <a:rPr lang="en-US" sz="800">
                <a:latin typeface="Arial" charset="0"/>
              </a:rPr>
              <a:t>Copyright © 2012 Pearson Addison-Wesley. All rights reserved.</a:t>
            </a:r>
          </a:p>
        </p:txBody>
      </p:sp>
      <p:pic>
        <p:nvPicPr>
          <p:cNvPr id="5" name="Picture 3" descr="AW_URL_black_CM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73776"/>
            <a:ext cx="1117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03214363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57200"/>
            <a:ext cx="6096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64719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C:\Users\umcdost\Desktop\Hi-Res_Cover_Essentials_Hubbard_2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75232" y="1824043"/>
            <a:ext cx="4521200" cy="4694237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</p:spPr>
      </p:pic>
      <p:sp>
        <p:nvSpPr>
          <p:cNvPr id="3614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5817" y="4756150"/>
            <a:ext cx="6283569" cy="1752600"/>
          </a:xfrm>
        </p:spPr>
        <p:txBody>
          <a:bodyPr lIns="91440" tIns="45720" rIns="91440" bIns="45720" anchor="b"/>
          <a:lstStyle>
            <a:lvl1pPr algn="r"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614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515817" y="685810"/>
            <a:ext cx="6283569" cy="3946525"/>
          </a:xfrm>
        </p:spPr>
        <p:txBody>
          <a:bodyPr lIns="91440" tIns="45720" rIns="91440" bIns="45720" anchor="t"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32402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BEE80-84D4-B348-9083-1670565709D6}" type="slidenum">
              <a:rPr lang="en-GB">
                <a:cs typeface="Arial"/>
              </a:rPr>
              <a:pPr/>
              <a:t>‹#›</a:t>
            </a:fld>
            <a:endParaRPr lang="en-GB">
              <a:cs typeface="Arial"/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cs typeface="Arial"/>
              </a:rPr>
              <a:t>Copyright © 2013 Pearson Australia (a division of Pearson Australia Group Pty Ltd) – 9781442558069/Hubbard and O'Brien/Essentials of Economics/2e 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14260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25C8F-6D33-544A-A4EA-843C280F298C}" type="slidenum">
              <a:rPr lang="en-GB">
                <a:cs typeface="Arial"/>
              </a:rPr>
              <a:pPr/>
              <a:t>‹#›</a:t>
            </a:fld>
            <a:endParaRPr lang="en-GB">
              <a:cs typeface="Arial"/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cs typeface="Arial"/>
              </a:rPr>
              <a:t>Copyright © 2013 Pearson Australia (a division of Pearson Australia Group Pty Ltd) – 9781442558069/Hubbard and O'Brien/Essentials of Economics/2e 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87281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516" y="1581151"/>
            <a:ext cx="5488353" cy="4773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2431" y="1581151"/>
            <a:ext cx="5488355" cy="4773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5DF9B-FF53-C64D-9A65-F483EF0CF667}" type="slidenum">
              <a:rPr lang="en-GB">
                <a:cs typeface="Arial"/>
              </a:rPr>
              <a:pPr/>
              <a:t>‹#›</a:t>
            </a:fld>
            <a:endParaRPr lang="en-GB">
              <a:cs typeface="Arial"/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cs typeface="Arial"/>
              </a:rPr>
              <a:t>Copyright © 2013 Pearson Australia (a division of Pearson Australia Group Pty Ltd) – 9781442558069/Hubbard and O'Brien/Essentials of Economics/2e 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46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E4D29B-798D-D343-BFB1-E361FEECFC67}" type="datetime1">
              <a:rPr lang="en-US"/>
              <a:pPr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EB321-74C2-7945-B4DF-096B011CE9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44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9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9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56D2A-60E7-244C-86D5-CC64B2B55510}" type="slidenum">
              <a:rPr lang="en-GB">
                <a:cs typeface="Arial"/>
              </a:rPr>
              <a:pPr/>
              <a:t>‹#›</a:t>
            </a:fld>
            <a:endParaRPr lang="en-GB">
              <a:cs typeface="Arial"/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cs typeface="Arial"/>
              </a:rPr>
              <a:t>Copyright © 2013 Pearson Australia (a division of Pearson Australia Group Pty Ltd) – 9781442558069/Hubbard and O'Brien/Essentials of Economics/2e 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05098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BF07C-85F7-8E41-9D1E-11554E34E8B4}" type="slidenum">
              <a:rPr lang="en-GB">
                <a:cs typeface="Arial"/>
              </a:rPr>
              <a:pPr/>
              <a:t>‹#›</a:t>
            </a:fld>
            <a:endParaRPr lang="en-GB">
              <a:cs typeface="Arial"/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cs typeface="Arial"/>
              </a:rPr>
              <a:t>Copyright © 2013 Pearson Australia (a division of Pearson Australia Group Pty Ltd) – 9781442558069/Hubbard and O'Brien/Essentials of Economics/2e 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41522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B16FC-B336-F441-8FE0-BE9CDE2D9992}" type="slidenum">
              <a:rPr lang="en-GB">
                <a:cs typeface="Arial"/>
              </a:rPr>
              <a:pPr/>
              <a:t>‹#›</a:t>
            </a:fld>
            <a:endParaRPr lang="en-GB">
              <a:cs typeface="Arial"/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cs typeface="Arial"/>
              </a:rPr>
              <a:t>Copyright © 2013 Pearson Australia (a division of Pearson Australia Group Pty Ltd) – 9781442558069/Hubbard and O'Brien/Essentials of Economics/2e 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5750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247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60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D24AF-CCAF-DE4F-994D-3E8DBD3C9CC7}" type="slidenum">
              <a:rPr lang="en-GB">
                <a:cs typeface="Arial"/>
              </a:rPr>
              <a:pPr/>
              <a:t>‹#›</a:t>
            </a:fld>
            <a:endParaRPr lang="en-GB">
              <a:cs typeface="Arial"/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cs typeface="Arial"/>
              </a:rPr>
              <a:t>Copyright © 2013 Pearson Australia (a division of Pearson Australia Group Pty Ltd) – 9781442558069/Hubbard and O'Brien/Essentials of Economics/2e 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7781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3302C-D759-B745-B544-867B2FBC4754}" type="slidenum">
              <a:rPr lang="en-GB">
                <a:cs typeface="Arial"/>
              </a:rPr>
              <a:pPr/>
              <a:t>‹#›</a:t>
            </a:fld>
            <a:endParaRPr lang="en-GB">
              <a:cs typeface="Arial"/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cs typeface="Arial"/>
              </a:rPr>
              <a:t>Copyright © 2013 Pearson Australia (a division of Pearson Australia Group Pty Ltd) – 9781442558069/Hubbard and O'Brien/Essentials of Economics/2e 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41431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9606D-7665-6848-84CE-BE2AB79F6543}" type="slidenum">
              <a:rPr lang="en-GB">
                <a:cs typeface="Arial"/>
              </a:rPr>
              <a:pPr/>
              <a:t>‹#›</a:t>
            </a:fld>
            <a:endParaRPr lang="en-GB">
              <a:cs typeface="Arial"/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cs typeface="Arial"/>
              </a:rPr>
              <a:t>Copyright © 2013 Pearson Australia (a division of Pearson Australia Group Pty Ltd) – 9781442558069/Hubbard and O'Brien/Essentials of Economics/2e 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47033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0699" y="387360"/>
            <a:ext cx="2790092" cy="5967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508" y="387360"/>
            <a:ext cx="8186616" cy="59674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8002B-BA46-994F-BB97-4E84CE6E3C38}" type="slidenum">
              <a:rPr lang="en-GB">
                <a:cs typeface="Arial"/>
              </a:rPr>
              <a:pPr/>
              <a:t>‹#›</a:t>
            </a:fld>
            <a:endParaRPr lang="en-GB">
              <a:cs typeface="Arial"/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cs typeface="Arial"/>
              </a:rPr>
              <a:t>Copyright © 2013 Pearson Australia (a division of Pearson Australia Group Pty Ltd) – 9781442558069/Hubbard and O'Brien/Essentials of Economics/2e 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06341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10" y="387360"/>
            <a:ext cx="11164277" cy="90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6510" y="1581160"/>
            <a:ext cx="11164277" cy="2309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10" y="4043363"/>
            <a:ext cx="11164277" cy="231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F9CB1-1AD9-4A48-8DF5-2E4E9F35AFA6}" type="slidenum">
              <a:rPr lang="en-GB">
                <a:cs typeface="Arial"/>
              </a:rPr>
              <a:pPr/>
              <a:t>‹#›</a:t>
            </a:fld>
            <a:endParaRPr lang="en-GB">
              <a:cs typeface="Arial"/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cs typeface="Arial"/>
              </a:rPr>
              <a:t>Copyright © 2013 Pearson Australia (a division of Pearson Australia Group Pty Ltd) – 9781442558069/Hubbard and O'Brien/Essentials of Economics/2e 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427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10" y="387360"/>
            <a:ext cx="11164277" cy="90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516" y="1581151"/>
            <a:ext cx="5488353" cy="4773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62431" y="1581160"/>
            <a:ext cx="5488355" cy="2309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62431" y="4043363"/>
            <a:ext cx="5488355" cy="231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2F119-2102-C847-8525-CE3569865D1A}" type="slidenum">
              <a:rPr lang="en-GB">
                <a:cs typeface="Arial"/>
              </a:rPr>
              <a:pPr/>
              <a:t>‹#›</a:t>
            </a:fld>
            <a:endParaRPr lang="en-GB">
              <a:cs typeface="Arial"/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cs typeface="Arial"/>
              </a:rPr>
              <a:t>Copyright © 2013 Pearson Australia (a division of Pearson Australia Group Pty Ltd) – 9781442558069/Hubbard and O'Brien/Essentials of Economics/2e </a:t>
            </a:r>
            <a:endParaRPr lang="en-GB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083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75891" y="187325"/>
            <a:ext cx="9889067" cy="584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Footer Placeholder 3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cs typeface="Arial"/>
              </a:rPr>
              <a:t>Copyright © 2013 Pearson Australia (a division of Pearson Australia Group Pty Ltd) – 9781442558069/Hubbard and O'Brien/Essentials of Economics/2e </a:t>
            </a:r>
          </a:p>
        </p:txBody>
      </p:sp>
    </p:spTree>
    <p:extLst>
      <p:ext uri="{BB962C8B-B14F-4D97-AF65-F5344CB8AC3E}">
        <p14:creationId xmlns:p14="http://schemas.microsoft.com/office/powerpoint/2010/main" val="1226805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94943" y="18565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072783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885" y="187325"/>
            <a:ext cx="9791700" cy="1009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75891" y="1773242"/>
            <a:ext cx="9889067" cy="4256087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5399946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725" y="414338"/>
            <a:ext cx="9560983" cy="9382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8" y="1638300"/>
            <a:ext cx="5196417" cy="4679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2818" y="1638300"/>
            <a:ext cx="5198533" cy="4679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cs typeface="Arial"/>
              </a:rPr>
              <a:t>Copyright © 2013 Pearson Australia (a division of Pearson Australia Group Pty Ltd) – 9781442558069/Hubbard and O'Brien/Essentials of Economics/2e </a:t>
            </a:r>
          </a:p>
        </p:txBody>
      </p:sp>
    </p:spTree>
    <p:extLst>
      <p:ext uri="{BB962C8B-B14F-4D97-AF65-F5344CB8AC3E}">
        <p14:creationId xmlns:p14="http://schemas.microsoft.com/office/powerpoint/2010/main" val="8436374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8544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723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24178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193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50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585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05635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116632"/>
            <a:ext cx="9997440" cy="936104"/>
          </a:xfrm>
        </p:spPr>
        <p:txBody>
          <a:bodyPr>
            <a:noAutofit/>
          </a:bodyPr>
          <a:lstStyle>
            <a:lvl1pPr>
              <a:defRPr sz="4400" b="1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07097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52595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093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8206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044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12326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5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655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557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0649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54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66155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1398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93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605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16086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74250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08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16456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613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218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620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48941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379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647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760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294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1627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F00F8-47EE-C740-8B20-A3D92211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7F7732-097F-774B-A8CA-3354F8347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C8DCC-DFB4-2F41-AD67-8A5A388D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A6B5C-030C-9944-BFA5-B97D3EBD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9E5C3-53DB-5E49-BCCE-99959605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74974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473BF-5739-FD4C-AAEE-A03C6083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EC76-75B8-724D-884D-EFBD5687C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C4D63-A56B-6D47-B62B-2AF6E861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D03B5-B504-D74E-AD7D-AFADE7F1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5302C-68F4-B14C-BAC1-3EB583ED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203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506A-9601-154C-83EB-A32E8714A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DA72B-72AB-1B48-B6C8-1E111D6C7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678E1-FE5B-6E47-A2B6-9EBB1FFE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162FE-65E0-9743-9886-FACB62B81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09C27-960D-8148-BC79-36DA8E9FF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0334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249E-3093-3F47-9C04-71146313E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4F294-F64C-9B4B-B011-09F5CAC75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E5CE8-B2D2-DF46-943C-3187EBD16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7DB1E-D419-254F-AF51-31F8ED1A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7646C-1275-6746-A17B-903FE5093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FC923-1FED-E348-BE02-7EBA2F2C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9875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5EA67-B0B1-DF4B-AC4E-4F931B81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25EF6-9F71-4C4C-A57E-19E07D92F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57082-0B7A-D046-A769-D5DD1E225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65105-F227-5D43-82DD-5DE7AEE9C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60F7D0-03E8-3145-AE2F-BC2B15247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E6E4D-DFA1-214A-A3A6-66745539C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73A2C-A3CF-2C4B-AD53-E38094FC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9E3971-6E93-0D44-ABCA-B5DC1D5D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81553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AC7C-BCE1-8C44-82AD-D2E8B266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72CCE-17D5-A341-8BED-DBF8CF28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567FC-55E4-DA4B-A041-A33D887E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5FC1F-0F14-D845-975F-EB2E1688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76622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A75B9-2FD4-5640-941B-04F76799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957AEA-3FBE-9B45-9A38-A10E1C34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FE823-CD3B-8E46-8639-C3A46DA8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085593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7C6BD-8506-704A-9ED5-5D6D157D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D511E-7750-5E49-A4E3-5675252A8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A91C7-57F1-064E-B71F-9F04CD88B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48C24-A86F-874B-979D-9DE09A10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292F7-86CD-F946-B6B8-BFDD9931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DD163-9359-6E46-BE6F-30DB6C6A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1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7C23-092C-A84F-9BB5-04A6DA63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FCF66D-DF35-1045-92FB-997E6ED6A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184AF-0362-C94B-9A06-E988C190E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89723-2031-8F45-8D7C-D6A2241C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8DA8F-7643-5748-A2AB-6F7594D1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A9192-5D87-784C-B3D4-6473823B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84803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A9FEE-0707-F94F-A584-E25A3E8D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5943E-6642-814D-BE11-0F767316E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6E244-C47C-ED43-8EC4-92D2F5FAE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238D4-8A8D-BD43-91BA-1916313C2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00F44-7E5A-0442-8C4B-1D6B43C0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393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93456-A9FD-1A48-9CC9-6E85EE08D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20D6B-D6AB-FF42-9201-D8D1B38EB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7D696-76BC-D44D-B5AB-E0B56331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B747B-D495-DE4B-8977-65E73A7F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DC744-B15B-204F-9A02-0D6EAA38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18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7911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9769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53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FF5EE4-34D2-FF42-83C8-E7A0EEE0D9AC}" type="datetime1">
              <a:rPr lang="en-US"/>
              <a:pPr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66F02-D3CB-0041-985C-80EA70566F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99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350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7075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1156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E7841A9-FC5A-9F4C-83F4-E3DCC4B930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4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884" y="330201"/>
            <a:ext cx="9601200" cy="9382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75884" y="1557338"/>
            <a:ext cx="9601200" cy="46799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265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718" y="414338"/>
            <a:ext cx="9560983" cy="9382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1" y="1638300"/>
            <a:ext cx="5196417" cy="4679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2818" y="1638300"/>
            <a:ext cx="5198533" cy="4679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Copyright ©2012 Pearson Australia (a division of Pearson Australia Group Pty Ltd) – 9781442533714/Hubbard/Macroeconomics/2nd edition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2348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693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817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351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688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9AA60-77F6-2340-93F3-B6FBBFA37D54}" type="datetime1">
              <a:rPr lang="en-US"/>
              <a:pPr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0689B-FDB2-2648-8A47-8485A6A611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55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8723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4161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5161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275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25861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771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073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94943" y="18565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17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116632"/>
            <a:ext cx="9997440" cy="936104"/>
          </a:xfrm>
        </p:spPr>
        <p:txBody>
          <a:bodyPr>
            <a:noAutofit/>
          </a:bodyPr>
          <a:lstStyle>
            <a:lvl1pPr>
              <a:defRPr sz="4400" b="1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15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2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D815A8-806B-1B4E-9015-2188E465DB48}" type="datetime1">
              <a:rPr lang="en-US"/>
              <a:pPr/>
              <a:t>2/17/23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C688A-5C61-724F-AC91-E65528A0AA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327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462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71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57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6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44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594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17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72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884" y="330201"/>
            <a:ext cx="9601200" cy="9382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75884" y="1557338"/>
            <a:ext cx="9601200" cy="46799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1244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884" y="330201"/>
            <a:ext cx="9601200" cy="9382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5884" y="1557338"/>
            <a:ext cx="4699000" cy="4679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84" y="1557338"/>
            <a:ext cx="4699000" cy="4679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73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C9FBFD-019F-9E47-A2AD-BA983C608135}" type="datetime1">
              <a:rPr lang="en-US"/>
              <a:pPr/>
              <a:t>2/17/23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DB97E-30A5-3441-B436-3D0665183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678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E7841A9-FC5A-9F4C-83F4-E3DCC4B930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84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94943" y="18565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12284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116632"/>
            <a:ext cx="9997440" cy="936104"/>
          </a:xfrm>
        </p:spPr>
        <p:txBody>
          <a:bodyPr>
            <a:noAutofit/>
          </a:bodyPr>
          <a:lstStyle>
            <a:lvl1pPr>
              <a:defRPr sz="4400" b="1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860886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08395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099382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17434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7336007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443760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993114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19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E090-E84D-2C42-876D-25A78F0D215B}" type="datetime1">
              <a:rPr lang="en-US"/>
              <a:pPr/>
              <a:t>2/17/23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EE727-454E-D046-957F-C0857A12B1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00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693823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2702481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884" y="330201"/>
            <a:ext cx="9601200" cy="9382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75884" y="1557338"/>
            <a:ext cx="9601200" cy="46799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4688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884" y="330201"/>
            <a:ext cx="9601200" cy="9382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5884" y="1557338"/>
            <a:ext cx="4699000" cy="4679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84" y="1557338"/>
            <a:ext cx="4699000" cy="4679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71852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Gill Sans MT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latin typeface="Gill Sans MT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E7841A9-FC5A-9F4C-83F4-E3DCC4B93018}" type="slidenum">
              <a:rPr lang="en-US">
                <a:latin typeface="Gill Sans MT"/>
              </a:rPr>
              <a:pPr/>
              <a:t>‹#›</a:t>
            </a:fld>
            <a:endParaRPr lang="en-US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9626229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0934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9537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4850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4" y="1296989"/>
            <a:ext cx="51435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8834" y="1296989"/>
            <a:ext cx="51435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0934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310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BF41E5-9838-A74A-B628-90D4D2528CD7}" type="datetime1">
              <a:rPr lang="en-US"/>
              <a:pPr/>
              <a:t>2/17/23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25310-F93B-D442-ADAF-7C0D8D06BB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539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48012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3790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1912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0962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32800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9784" y="365125"/>
            <a:ext cx="2622549" cy="5691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2133" y="365125"/>
            <a:ext cx="7664451" cy="56911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8301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4" y="365126"/>
            <a:ext cx="9785351" cy="9318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82133" y="1296989"/>
            <a:ext cx="10490200" cy="475932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701137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4" y="365126"/>
            <a:ext cx="9785351" cy="9318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4" y="1296989"/>
            <a:ext cx="5143500" cy="4759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28834" y="1296988"/>
            <a:ext cx="5143500" cy="23034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28834" y="3752851"/>
            <a:ext cx="5143500" cy="2303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8703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018" y="573088"/>
            <a:ext cx="10229849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03301" y="1447800"/>
            <a:ext cx="51435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1" y="1447800"/>
            <a:ext cx="51435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16166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80017" y="573088"/>
            <a:ext cx="10513483" cy="5827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1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0C96C7-6139-2B48-BDE8-2B76893D6FB8}" type="datetime1">
              <a:rPr lang="en-US"/>
              <a:pPr/>
              <a:t>2/17/23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941A-9392-DA48-9713-5D28B62770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7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80018" y="573088"/>
            <a:ext cx="10229849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3301" y="1447800"/>
            <a:ext cx="5143500" cy="2400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50001" y="1447800"/>
            <a:ext cx="5143500" cy="2400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03301" y="4000500"/>
            <a:ext cx="5143500" cy="2400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0001" y="4000500"/>
            <a:ext cx="5143500" cy="2400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1818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6"/>
          <p:cNvSpPr>
            <a:spLocks noChangeArrowheads="1"/>
          </p:cNvSpPr>
          <p:nvPr userDrawn="1"/>
        </p:nvSpPr>
        <p:spPr bwMode="auto">
          <a:xfrm>
            <a:off x="7249584" y="0"/>
            <a:ext cx="4942416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54000" bIns="54000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CB719D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" name="Rectangle 154"/>
          <p:cNvSpPr>
            <a:spLocks noChangeArrowheads="1"/>
          </p:cNvSpPr>
          <p:nvPr userDrawn="1"/>
        </p:nvSpPr>
        <p:spPr bwMode="auto">
          <a:xfrm>
            <a:off x="579967" y="752476"/>
            <a:ext cx="6093884" cy="5884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54000" tIns="54000" rIns="54000" bIns="54000" anchor="ctr"/>
          <a:lstStyle/>
          <a:p>
            <a:pPr algn="ctr" fontAlgn="base"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Book cover</a:t>
            </a:r>
          </a:p>
          <a:p>
            <a:pPr algn="ctr" fontAlgn="base"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16.35x12.7cm</a:t>
            </a:r>
          </a:p>
          <a:p>
            <a:pPr algn="ctr" fontAlgn="base"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No outline</a:t>
            </a:r>
          </a:p>
        </p:txBody>
      </p:sp>
      <p:pic>
        <p:nvPicPr>
          <p:cNvPr id="6" name="Picture 157" descr="high_res_cove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4" y="727075"/>
            <a:ext cx="6053667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8" name="Rectangle 38"/>
          <p:cNvSpPr>
            <a:spLocks noGrp="1" noChangeArrowheads="1"/>
          </p:cNvSpPr>
          <p:nvPr>
            <p:ph type="ctrTitle" sz="quarter"/>
          </p:nvPr>
        </p:nvSpPr>
        <p:spPr>
          <a:xfrm>
            <a:off x="7440085" y="981075"/>
            <a:ext cx="4607983" cy="2305050"/>
          </a:xfrm>
        </p:spPr>
        <p:txBody>
          <a:bodyPr/>
          <a:lstStyle>
            <a:lvl1pPr algn="ctr">
              <a:defRPr sz="42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440085" y="4292600"/>
            <a:ext cx="4607983" cy="2089150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73729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560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Copyright ©2012 Pearson Australia (a division of Pearson Australia Group Pty Ltd) – 9781442533714/Hubbard/Macroeconomics/2nd edition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6519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1" y="1638300"/>
            <a:ext cx="5196417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2818" y="1638300"/>
            <a:ext cx="5198533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Copyright ©2012 Pearson Australia (a division of Pearson Australia Group Pty Ltd) – 9781442533714/Hubbard/Macroeconomics/2nd edition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53880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Copyright ©2012 Pearson Australia (a division of Pearson Australia Group Pty Ltd) – 9781442533714/Hubbard/Macroeconomics/2nd edition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1602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Copyright ©2012 Pearson Australia (a division of Pearson Australia Group Pty Ltd) – 9781442533714/Hubbard/Macroeconomics/2nd edition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952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Copyright ©2012 Pearson Australia (a division of Pearson Australia Group Pty Ltd) – 9781442533714/Hubbard/Macroeconomics/2nd edition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24895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Copyright ©2012 Pearson Australia (a division of Pearson Australia Group Pty Ltd) – 9781442533714/Hubbard/Macroeconomics/2nd edition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6354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Copyright ©2012 Pearson Australia (a division of Pearson Australia Group Pty Ltd) – 9781442533714/Hubbard/Macroeconomics/2nd edition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021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C51C6-80D5-9240-92CC-DC607148028C}" type="datetime1">
              <a:rPr lang="en-US"/>
              <a:pPr/>
              <a:t>2/17/23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86193-00BD-CC47-BB06-542B9EA6AE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53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Copyright ©2012 Pearson Australia (a division of Pearson Australia Group Pty Ltd) – 9781442533714/Hubbard/Macroeconomics/2nd edition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09497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7633" y="414338"/>
            <a:ext cx="2650067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1" y="414338"/>
            <a:ext cx="7751233" cy="59039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Copyright ©2012 Pearson Australia (a division of Pearson Australia Group Pty Ltd) – 9781442533714/Hubbard/Macroeconomics/2nd edition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7265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718" y="414338"/>
            <a:ext cx="9560983" cy="9382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1" y="1638300"/>
            <a:ext cx="5196417" cy="4679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2818" y="1638300"/>
            <a:ext cx="5198533" cy="4679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Copyright ©2012 Pearson Australia (a division of Pearson Australia Group Pty Ltd) – 9781442533714/Hubbard/Macroeconomics/2nd edition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0769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884" y="330201"/>
            <a:ext cx="9601200" cy="9382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5884" y="1557338"/>
            <a:ext cx="4699000" cy="4679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8084" y="1557338"/>
            <a:ext cx="4699000" cy="4679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84851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6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gray">
          <a:xfrm>
            <a:off x="0" y="6400800"/>
            <a:ext cx="12192000" cy="457200"/>
          </a:xfrm>
          <a:prstGeom prst="rect">
            <a:avLst/>
          </a:prstGeom>
          <a:solidFill>
            <a:srgbClr val="EC5D0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r>
              <a:rPr lang="en-US">
                <a:cs typeface="Arial" charset="0"/>
              </a:rPr>
              <a:t> </a:t>
            </a:r>
          </a:p>
        </p:txBody>
      </p:sp>
      <p:pic>
        <p:nvPicPr>
          <p:cNvPr id="3" name="Picture 3" descr="Pearson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317" y="6356351"/>
            <a:ext cx="220768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56351"/>
            <a:ext cx="254423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Mishkin_Macro2e_SE_mechanic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76063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6103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7821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3164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47800"/>
            <a:ext cx="5486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486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0106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9777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831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B4A040C-AFE5-D041-8C72-22BDA07FA393}" type="datetime1">
              <a:rPr lang="en-US"/>
              <a:pPr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27CF750-A42E-424C-9A99-DC9021A151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  <p:sldLayoutId id="2147484752" r:id="rId8"/>
    <p:sldLayoutId id="2147484753" r:id="rId9"/>
    <p:sldLayoutId id="2147484754" r:id="rId10"/>
    <p:sldLayoutId id="214748475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2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3" r:id="rId1"/>
    <p:sldLayoutId id="2147485194" r:id="rId2"/>
    <p:sldLayoutId id="2147485195" r:id="rId3"/>
    <p:sldLayoutId id="2147485196" r:id="rId4"/>
    <p:sldLayoutId id="2147485197" r:id="rId5"/>
    <p:sldLayoutId id="2147485198" r:id="rId6"/>
    <p:sldLayoutId id="2147485199" r:id="rId7"/>
    <p:sldLayoutId id="2147485200" r:id="rId8"/>
    <p:sldLayoutId id="2147485201" r:id="rId9"/>
    <p:sldLayoutId id="2147485202" r:id="rId10"/>
    <p:sldLayoutId id="2147485203" r:id="rId11"/>
    <p:sldLayoutId id="2147485204" r:id="rId12"/>
    <p:sldLayoutId id="2147485205" r:id="rId13"/>
    <p:sldLayoutId id="2147485206" r:id="rId14"/>
    <p:sldLayoutId id="2147485207" r:id="rId15"/>
    <p:sldLayoutId id="21474852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67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10" r:id="rId1"/>
    <p:sldLayoutId id="2147485211" r:id="rId2"/>
    <p:sldLayoutId id="2147485212" r:id="rId3"/>
    <p:sldLayoutId id="2147485213" r:id="rId4"/>
    <p:sldLayoutId id="2147485214" r:id="rId5"/>
    <p:sldLayoutId id="2147485215" r:id="rId6"/>
    <p:sldLayoutId id="2147485216" r:id="rId7"/>
    <p:sldLayoutId id="2147485217" r:id="rId8"/>
    <p:sldLayoutId id="2147485218" r:id="rId9"/>
    <p:sldLayoutId id="2147485219" r:id="rId10"/>
    <p:sldLayoutId id="2147485220" r:id="rId11"/>
    <p:sldLayoutId id="2147485221" r:id="rId12"/>
    <p:sldLayoutId id="2147485222" r:id="rId13"/>
    <p:sldLayoutId id="2147485223" r:id="rId14"/>
    <p:sldLayoutId id="2147485224" r:id="rId15"/>
    <p:sldLayoutId id="2147485225" r:id="rId16"/>
    <p:sldLayoutId id="214748522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CE6849-19BA-4044-AEFB-BFD773E6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6554D-A38E-D54F-9239-A5DE8A1A5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07BCB-1E4B-7643-8468-7070ED3E5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25A38-68FA-6341-9BEF-226AF9F6C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C5FBE-DE5C-E343-928D-625C3C141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6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8" r:id="rId1"/>
    <p:sldLayoutId id="2147485229" r:id="rId2"/>
    <p:sldLayoutId id="2147485230" r:id="rId3"/>
    <p:sldLayoutId id="2147485231" r:id="rId4"/>
    <p:sldLayoutId id="2147485232" r:id="rId5"/>
    <p:sldLayoutId id="2147485233" r:id="rId6"/>
    <p:sldLayoutId id="2147485234" r:id="rId7"/>
    <p:sldLayoutId id="2147485235" r:id="rId8"/>
    <p:sldLayoutId id="2147485236" r:id="rId9"/>
    <p:sldLayoutId id="2147485237" r:id="rId10"/>
    <p:sldLayoutId id="21474852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91523" y="116632"/>
            <a:ext cx="9997440" cy="86409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B4A040C-AFE5-D041-8C72-22BDA07FA393}" type="datetime1">
              <a:rPr lang="en-US" smtClean="0"/>
              <a:pPr/>
              <a:t>2/17/23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27CF750-A42E-424C-9A99-DC9021A151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314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  <p:sldLayoutId id="2147485014" r:id="rId12"/>
    <p:sldLayoutId id="2147485015" r:id="rId13"/>
    <p:sldLayoutId id="2147485016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448F7-45EF-4124-A87A-C69E0C7D0FC0}" type="datetimeFigureOut">
              <a:rPr lang="en-AU" smtClean="0"/>
              <a:t>17/2/2023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1721-7BC8-4035-A864-7649BE793F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507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8" r:id="rId1"/>
    <p:sldLayoutId id="2147485019" r:id="rId2"/>
    <p:sldLayoutId id="2147485020" r:id="rId3"/>
    <p:sldLayoutId id="2147485021" r:id="rId4"/>
    <p:sldLayoutId id="2147485022" r:id="rId5"/>
    <p:sldLayoutId id="2147485023" r:id="rId6"/>
    <p:sldLayoutId id="2147485024" r:id="rId7"/>
    <p:sldLayoutId id="2147485025" r:id="rId8"/>
    <p:sldLayoutId id="2147485026" r:id="rId9"/>
    <p:sldLayoutId id="2147485027" r:id="rId10"/>
    <p:sldLayoutId id="21474850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91523" y="116632"/>
            <a:ext cx="9997440" cy="86409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2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0" r:id="rId1"/>
    <p:sldLayoutId id="2147485031" r:id="rId2"/>
    <p:sldLayoutId id="2147485032" r:id="rId3"/>
    <p:sldLayoutId id="2147485033" r:id="rId4"/>
    <p:sldLayoutId id="2147485034" r:id="rId5"/>
    <p:sldLayoutId id="2147485035" r:id="rId6"/>
    <p:sldLayoutId id="2147485036" r:id="rId7"/>
    <p:sldLayoutId id="2147485037" r:id="rId8"/>
    <p:sldLayoutId id="2147485038" r:id="rId9"/>
    <p:sldLayoutId id="2147485039" r:id="rId10"/>
    <p:sldLayoutId id="2147485040" r:id="rId11"/>
    <p:sldLayoutId id="2147485041" r:id="rId12"/>
    <p:sldLayoutId id="2147485042" r:id="rId13"/>
    <p:sldLayoutId id="2147485043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91523" y="116632"/>
            <a:ext cx="9997440" cy="86409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B448F7-45EF-4124-A87A-C69E0C7D0FC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17/2/2023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9031721-7BC8-4035-A864-7649BE793F5B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08696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5" r:id="rId1"/>
    <p:sldLayoutId id="2147485046" r:id="rId2"/>
    <p:sldLayoutId id="2147485047" r:id="rId3"/>
    <p:sldLayoutId id="2147485048" r:id="rId4"/>
    <p:sldLayoutId id="2147485049" r:id="rId5"/>
    <p:sldLayoutId id="2147485050" r:id="rId6"/>
    <p:sldLayoutId id="2147485051" r:id="rId7"/>
    <p:sldLayoutId id="2147485052" r:id="rId8"/>
    <p:sldLayoutId id="2147485053" r:id="rId9"/>
    <p:sldLayoutId id="2147485054" r:id="rId10"/>
    <p:sldLayoutId id="2147485055" r:id="rId11"/>
    <p:sldLayoutId id="2147485056" r:id="rId12"/>
    <p:sldLayoutId id="2147485057" r:id="rId13"/>
    <p:sldLayoutId id="2147485058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82134" y="365126"/>
            <a:ext cx="9785351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2133" y="1296989"/>
            <a:ext cx="104902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157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0" r:id="rId1"/>
    <p:sldLayoutId id="2147485061" r:id="rId2"/>
    <p:sldLayoutId id="2147485062" r:id="rId3"/>
    <p:sldLayoutId id="2147485063" r:id="rId4"/>
    <p:sldLayoutId id="2147485064" r:id="rId5"/>
    <p:sldLayoutId id="2147485065" r:id="rId6"/>
    <p:sldLayoutId id="2147485066" r:id="rId7"/>
    <p:sldLayoutId id="2147485067" r:id="rId8"/>
    <p:sldLayoutId id="2147485068" r:id="rId9"/>
    <p:sldLayoutId id="2147485069" r:id="rId10"/>
    <p:sldLayoutId id="2147485070" r:id="rId11"/>
    <p:sldLayoutId id="2147485071" r:id="rId12"/>
    <p:sldLayoutId id="2147485072" r:id="rId13"/>
    <p:sldLayoutId id="2147485073" r:id="rId14"/>
    <p:sldLayoutId id="2147485074" r:id="rId15"/>
    <p:sldLayoutId id="2147485075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5" name="Rectangle 1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3200" y="6378575"/>
            <a:ext cx="10591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4000" tIns="54000" rIns="54000" bIns="54000" numCol="1" anchor="b" anchorCtr="1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50000"/>
              </a:spcBef>
              <a:defRPr sz="1000">
                <a:solidFill>
                  <a:srgbClr val="5F5F5F"/>
                </a:solidFill>
                <a:latin typeface="Arial" charset="0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>
                <a:ea typeface="MS PGothic" charset="0"/>
                <a:cs typeface="MS PGothic" charset="0"/>
              </a:rPr>
              <a:t>Copyright ©2012 Pearson Australia (a division of Pearson Australia Group Pty Ltd) – 9781442533714/Hubbard/Macroeconomics/2nd edition </a:t>
            </a:r>
            <a:endParaRPr lang="en-AU">
              <a:ea typeface="MS PGothic" charset="0"/>
              <a:cs typeface="MS PGothic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46718" y="414338"/>
            <a:ext cx="956098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Arial, max 38pt, black or highlight colour 1, line sp 1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1" y="1638300"/>
            <a:ext cx="10598151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Heading, hlight colour 2 max 26pt, bold</a:t>
            </a:r>
          </a:p>
          <a:p>
            <a:pPr lvl="1"/>
            <a:r>
              <a:rPr lang="en-AU"/>
              <a:t>First level bullet, 22pt</a:t>
            </a:r>
          </a:p>
          <a:p>
            <a:pPr lvl="2"/>
            <a:r>
              <a:rPr lang="en-AU"/>
              <a:t>Second level bullet, 20pt</a:t>
            </a:r>
          </a:p>
          <a:p>
            <a:pPr lvl="3"/>
            <a:r>
              <a:rPr lang="en-AU"/>
              <a:t>Third level bullet, 18pt</a:t>
            </a:r>
          </a:p>
          <a:p>
            <a:pPr lvl="4"/>
            <a:r>
              <a:rPr lang="en-AU"/>
              <a:t>Fourth level bullet, 18pt</a:t>
            </a:r>
          </a:p>
          <a:p>
            <a:pPr lvl="4"/>
            <a:r>
              <a:rPr lang="en-AU"/>
              <a:t>Keep text Arial; Line spacing: 1, 0.2, 0.35;</a:t>
            </a:r>
            <a:br>
              <a:rPr lang="en-AU"/>
            </a:br>
            <a:r>
              <a:rPr lang="en-AU"/>
              <a:t>text box padding 0.13, 0.13, 0.25, 0.25</a:t>
            </a:r>
            <a:br>
              <a:rPr lang="en-AU"/>
            </a:br>
            <a:r>
              <a:rPr lang="en-AU"/>
              <a:t>align left; highlight colour 1 for bullets, alternate type</a:t>
            </a:r>
            <a:br>
              <a:rPr lang="en-AU"/>
            </a:br>
            <a:r>
              <a:rPr lang="en-AU"/>
              <a:t>0.75 bullet spacing along ruler</a:t>
            </a:r>
          </a:p>
        </p:txBody>
      </p:sp>
      <p:sp>
        <p:nvSpPr>
          <p:cNvPr id="4101" name="Line 34"/>
          <p:cNvSpPr>
            <a:spLocks noChangeShapeType="1"/>
          </p:cNvSpPr>
          <p:nvPr/>
        </p:nvSpPr>
        <p:spPr bwMode="auto">
          <a:xfrm flipH="1">
            <a:off x="0" y="1588"/>
            <a:ext cx="12192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5400">
              <a:solidFill>
                <a:srgbClr val="000000"/>
              </a:solidFill>
              <a:latin typeface="Arial Narrow" charset="0"/>
              <a:ea typeface="MS PGothic" charset="0"/>
              <a:cs typeface="MS PGothic" charset="0"/>
            </a:endParaRPr>
          </a:p>
        </p:txBody>
      </p:sp>
      <p:pic>
        <p:nvPicPr>
          <p:cNvPr id="4102" name="Picture 147" descr="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1"/>
            <a:ext cx="1200151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148"/>
          <p:cNvSpPr>
            <a:spLocks noChangeArrowheads="1"/>
          </p:cNvSpPr>
          <p:nvPr/>
        </p:nvSpPr>
        <p:spPr bwMode="auto">
          <a:xfrm>
            <a:off x="10991851" y="9525"/>
            <a:ext cx="1200149" cy="6858000"/>
          </a:xfrm>
          <a:prstGeom prst="rect">
            <a:avLst/>
          </a:prstGeom>
          <a:solidFill>
            <a:srgbClr val="8B030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35000"/>
              </a:spcAft>
            </a:pPr>
            <a:endParaRPr lang="en-US" sz="2200">
              <a:solidFill>
                <a:srgbClr val="7C899D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7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5078" r:id="rId2"/>
    <p:sldLayoutId id="2147485079" r:id="rId3"/>
    <p:sldLayoutId id="2147485080" r:id="rId4"/>
    <p:sldLayoutId id="2147485081" r:id="rId5"/>
    <p:sldLayoutId id="2147485082" r:id="rId6"/>
    <p:sldLayoutId id="2147485083" r:id="rId7"/>
    <p:sldLayoutId id="2147485084" r:id="rId8"/>
    <p:sldLayoutId id="2147485085" r:id="rId9"/>
    <p:sldLayoutId id="2147485086" r:id="rId10"/>
    <p:sldLayoutId id="2147485087" r:id="rId11"/>
    <p:sldLayoutId id="2147485088" r:id="rId12"/>
    <p:sldLayoutId id="2147485089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C8952E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C8952E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C8952E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C8952E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C8952E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C8952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C8952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C8952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C8952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35000"/>
        </a:spcAft>
        <a:buClr>
          <a:srgbClr val="3E5EAB"/>
        </a:buClr>
        <a:buFont typeface="Wingdings" charset="0"/>
        <a:defRPr sz="2600" b="1">
          <a:solidFill>
            <a:srgbClr val="8B0306"/>
          </a:solidFill>
          <a:latin typeface="+mn-lt"/>
          <a:ea typeface="ＭＳ Ｐゴシック" charset="0"/>
          <a:cs typeface="+mn-cs"/>
        </a:defRPr>
      </a:lvl1pPr>
      <a:lvl2pPr marL="276225" indent="-274638" algn="l" rtl="0" eaLnBrk="1" fontAlgn="base" hangingPunct="1">
        <a:spcBef>
          <a:spcPct val="20000"/>
        </a:spcBef>
        <a:spcAft>
          <a:spcPct val="35000"/>
        </a:spcAft>
        <a:buClr>
          <a:srgbClr val="C8952E"/>
        </a:buClr>
        <a:buFont typeface="Wingdings" charset="0"/>
        <a:buChar char="§"/>
        <a:defRPr sz="2200">
          <a:solidFill>
            <a:srgbClr val="000000"/>
          </a:solidFill>
          <a:latin typeface="+mn-lt"/>
          <a:ea typeface="ＭＳ Ｐゴシック" charset="0"/>
        </a:defRPr>
      </a:lvl2pPr>
      <a:lvl3pPr marL="552450" indent="-274638" algn="l" rtl="0" eaLnBrk="1" fontAlgn="base" hangingPunct="1">
        <a:spcBef>
          <a:spcPct val="20000"/>
        </a:spcBef>
        <a:spcAft>
          <a:spcPct val="35000"/>
        </a:spcAft>
        <a:buClr>
          <a:srgbClr val="C8952E"/>
        </a:buClr>
        <a:buFont typeface="Arial" charset="0"/>
        <a:buChar char="–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819150" indent="-265113" algn="l" rtl="0" eaLnBrk="1" fontAlgn="base" hangingPunct="1">
        <a:spcBef>
          <a:spcPct val="20000"/>
        </a:spcBef>
        <a:spcAft>
          <a:spcPct val="35000"/>
        </a:spcAft>
        <a:buClr>
          <a:srgbClr val="C8952E"/>
        </a:buClr>
        <a:buFont typeface="Wingdings" charset="0"/>
        <a:buChar char="§"/>
        <a:defRPr>
          <a:solidFill>
            <a:srgbClr val="000000"/>
          </a:solidFill>
          <a:latin typeface="+mn-lt"/>
          <a:ea typeface="ＭＳ Ｐゴシック" charset="0"/>
        </a:defRPr>
      </a:lvl4pPr>
      <a:lvl5pPr marL="1066800" indent="-246063" algn="l" rtl="0" eaLnBrk="1" fontAlgn="base" hangingPunct="1">
        <a:spcBef>
          <a:spcPct val="20000"/>
        </a:spcBef>
        <a:spcAft>
          <a:spcPct val="35000"/>
        </a:spcAft>
        <a:buClr>
          <a:srgbClr val="C8952E"/>
        </a:buClr>
        <a:buFont typeface="Arial" charset="0"/>
        <a:buChar char="–"/>
        <a:defRPr>
          <a:solidFill>
            <a:srgbClr val="000000"/>
          </a:solidFill>
          <a:latin typeface="+mn-lt"/>
          <a:ea typeface="ＭＳ Ｐゴシック" charset="0"/>
        </a:defRPr>
      </a:lvl5pPr>
      <a:lvl6pPr marL="1524000" indent="-246063" algn="l" rtl="0" eaLnBrk="1" fontAlgn="base" hangingPunct="1">
        <a:spcBef>
          <a:spcPct val="20000"/>
        </a:spcBef>
        <a:spcAft>
          <a:spcPct val="35000"/>
        </a:spcAft>
        <a:buClr>
          <a:srgbClr val="C8952E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6pPr>
      <a:lvl7pPr marL="1981200" indent="-246063" algn="l" rtl="0" eaLnBrk="1" fontAlgn="base" hangingPunct="1">
        <a:spcBef>
          <a:spcPct val="20000"/>
        </a:spcBef>
        <a:spcAft>
          <a:spcPct val="35000"/>
        </a:spcAft>
        <a:buClr>
          <a:srgbClr val="C8952E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7pPr>
      <a:lvl8pPr marL="2438400" indent="-246063" algn="l" rtl="0" eaLnBrk="1" fontAlgn="base" hangingPunct="1">
        <a:spcBef>
          <a:spcPct val="20000"/>
        </a:spcBef>
        <a:spcAft>
          <a:spcPct val="35000"/>
        </a:spcAft>
        <a:buClr>
          <a:srgbClr val="C8952E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8pPr>
      <a:lvl9pPr marL="2895600" indent="-246063" algn="l" rtl="0" eaLnBrk="1" fontAlgn="base" hangingPunct="1">
        <a:spcBef>
          <a:spcPct val="20000"/>
        </a:spcBef>
        <a:spcAft>
          <a:spcPct val="35000"/>
        </a:spcAft>
        <a:buClr>
          <a:srgbClr val="C8952E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47800"/>
            <a:ext cx="11176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gray">
          <a:xfrm>
            <a:off x="0" y="6400800"/>
            <a:ext cx="12192000" cy="457200"/>
          </a:xfrm>
          <a:prstGeom prst="rect">
            <a:avLst/>
          </a:prstGeom>
          <a:solidFill>
            <a:srgbClr val="EC5D0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gray">
          <a:xfrm>
            <a:off x="522818" y="6553200"/>
            <a:ext cx="719878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900">
                <a:solidFill>
                  <a:schemeClr val="bg1"/>
                </a:solidFill>
                <a:latin typeface="Verdana" charset="0"/>
                <a:cs typeface="Verdana" charset="0"/>
              </a:rPr>
              <a:t>Copyright ©2015 Pearson Education, Inc. All rights reserved.</a:t>
            </a:r>
            <a:endParaRPr lang="en-GB" sz="90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gray">
          <a:xfrm>
            <a:off x="11176001" y="6553200"/>
            <a:ext cx="480484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900">
                <a:solidFill>
                  <a:schemeClr val="bg1"/>
                </a:solidFill>
                <a:latin typeface="Verdana" charset="0"/>
                <a:cs typeface="Arial" charset="0"/>
              </a:rPr>
              <a:t>8-</a:t>
            </a:r>
            <a:fld id="{91966873-97FE-5449-AFBF-23FB8DDA5AF8}" type="slidenum">
              <a:rPr lang="en-GB" sz="900">
                <a:solidFill>
                  <a:schemeClr val="bg1"/>
                </a:solidFill>
                <a:latin typeface="Verdana" charset="0"/>
                <a:cs typeface="Arial" charset="0"/>
              </a:rPr>
              <a:pPr algn="r"/>
              <a:t>‹#›</a:t>
            </a:fld>
            <a:r>
              <a:rPr lang="en-GB" sz="900">
                <a:solidFill>
                  <a:schemeClr val="bg1"/>
                </a:solidFill>
                <a:latin typeface="Verdana" charset="0"/>
                <a:cs typeface="Arial" charset="0"/>
              </a:rPr>
              <a:t> </a:t>
            </a:r>
          </a:p>
        </p:txBody>
      </p:sp>
      <p:pic>
        <p:nvPicPr>
          <p:cNvPr id="1031" name="Picture 7" descr="corner_Mishkin_Macro2e_SE_mechanical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20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99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1" r:id="rId1"/>
    <p:sldLayoutId id="2147485092" r:id="rId2"/>
    <p:sldLayoutId id="2147485093" r:id="rId3"/>
    <p:sldLayoutId id="2147485094" r:id="rId4"/>
    <p:sldLayoutId id="2147485095" r:id="rId5"/>
    <p:sldLayoutId id="2147485096" r:id="rId6"/>
    <p:sldLayoutId id="2147485097" r:id="rId7"/>
    <p:sldLayoutId id="2147485098" r:id="rId8"/>
    <p:sldLayoutId id="2147485099" r:id="rId9"/>
    <p:sldLayoutId id="2147485100" r:id="rId10"/>
    <p:sldLayoutId id="2147485101" r:id="rId11"/>
    <p:sldLayoutId id="214748510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510" y="387360"/>
            <a:ext cx="1116427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510" y="1581151"/>
            <a:ext cx="11164277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57555" y="6546850"/>
            <a:ext cx="443523" cy="179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solidFill>
                  <a:srgbClr val="4D4D4D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D7A39F7D-B305-FD45-BF1D-23293A2EB78D}" type="slidenum">
              <a:rPr lang="en-GB" smtClean="0">
                <a:latin typeface="Verdana" charset="0"/>
                <a:ea typeface="ＭＳ Ｐゴシック" charset="0"/>
                <a:cs typeface="Arial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GB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9708" y="6546850"/>
            <a:ext cx="11004061" cy="160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rgbClr val="4D4D4D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>
                <a:latin typeface="Verdana" charset="0"/>
                <a:ea typeface="ＭＳ Ｐゴシック" charset="0"/>
                <a:cs typeface="Arial" charset="0"/>
              </a:rPr>
              <a:t>Copyright © 2013 Pearson Australia (a division of Pearson Australia Group Pty Ltd) – 9781442558069/Hubbard and O'Brien/Essentials of Economics/2e </a:t>
            </a:r>
            <a:endParaRPr lang="en-GB"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1030" name="Picture 28" descr="P:\Production Files HED\au_be_hubbard_essecon_2\ppt_template_20120412\_prod\book cover slice template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94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105" r:id="rId2"/>
    <p:sldLayoutId id="2147485106" r:id="rId3"/>
    <p:sldLayoutId id="2147485107" r:id="rId4"/>
    <p:sldLayoutId id="2147485108" r:id="rId5"/>
    <p:sldLayoutId id="2147485109" r:id="rId6"/>
    <p:sldLayoutId id="2147485110" r:id="rId7"/>
    <p:sldLayoutId id="2147485111" r:id="rId8"/>
    <p:sldLayoutId id="2147485112" r:id="rId9"/>
    <p:sldLayoutId id="2147485113" r:id="rId10"/>
    <p:sldLayoutId id="2147485114" r:id="rId11"/>
    <p:sldLayoutId id="2147485115" r:id="rId12"/>
    <p:sldLayoutId id="2147485116" r:id="rId13"/>
    <p:sldLayoutId id="2147485117" r:id="rId14"/>
    <p:sldLayoutId id="2147485118" r:id="rId15"/>
    <p:sldLayoutId id="2147485119" r:id="rId16"/>
  </p:sldLayoutIdLst>
  <p:hf hdr="0" dt="0"/>
  <p:txStyles>
    <p:titleStyle>
      <a:lvl1pPr algn="l" rtl="0" eaLnBrk="1" fontAlgn="base" hangingPunct="1">
        <a:spcBef>
          <a:spcPct val="40000"/>
        </a:spcBef>
        <a:spcAft>
          <a:spcPct val="0"/>
        </a:spcAft>
        <a:defRPr sz="2400" b="1">
          <a:solidFill>
            <a:srgbClr val="364395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40000"/>
        </a:spcBef>
        <a:spcAft>
          <a:spcPct val="0"/>
        </a:spcAft>
        <a:defRPr sz="2400" b="1">
          <a:solidFill>
            <a:srgbClr val="364395"/>
          </a:solidFill>
          <a:latin typeface="Verdana" pitchFamily="34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40000"/>
        </a:spcBef>
        <a:spcAft>
          <a:spcPct val="0"/>
        </a:spcAft>
        <a:defRPr sz="2400" b="1">
          <a:solidFill>
            <a:srgbClr val="364395"/>
          </a:solidFill>
          <a:latin typeface="Verdana" pitchFamily="34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40000"/>
        </a:spcBef>
        <a:spcAft>
          <a:spcPct val="0"/>
        </a:spcAft>
        <a:defRPr sz="2400" b="1">
          <a:solidFill>
            <a:srgbClr val="364395"/>
          </a:solidFill>
          <a:latin typeface="Verdana" pitchFamily="34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40000"/>
        </a:spcBef>
        <a:spcAft>
          <a:spcPct val="0"/>
        </a:spcAft>
        <a:defRPr sz="2400" b="1">
          <a:solidFill>
            <a:srgbClr val="364395"/>
          </a:solidFill>
          <a:latin typeface="Verdana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40000"/>
        </a:spcBef>
        <a:spcAft>
          <a:spcPct val="0"/>
        </a:spcAft>
        <a:defRPr sz="2400" b="1">
          <a:solidFill>
            <a:srgbClr val="364395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40000"/>
        </a:spcBef>
        <a:spcAft>
          <a:spcPct val="0"/>
        </a:spcAft>
        <a:defRPr sz="2400" b="1">
          <a:solidFill>
            <a:srgbClr val="364395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40000"/>
        </a:spcBef>
        <a:spcAft>
          <a:spcPct val="0"/>
        </a:spcAft>
        <a:defRPr sz="2400" b="1">
          <a:solidFill>
            <a:srgbClr val="364395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40000"/>
        </a:spcBef>
        <a:spcAft>
          <a:spcPct val="0"/>
        </a:spcAft>
        <a:defRPr sz="2400" b="1">
          <a:solidFill>
            <a:srgbClr val="364395"/>
          </a:solidFill>
          <a:latin typeface="Verdana" pitchFamily="34" charset="0"/>
          <a:cs typeface="Arial" charset="0"/>
        </a:defRPr>
      </a:lvl9pPr>
    </p:titleStyle>
    <p:bodyStyle>
      <a:lvl1pPr marL="342900" indent="-342900" algn="l" defTabSz="857250" rtl="0" eaLnBrk="1" fontAlgn="base" hangingPunct="1">
        <a:spcBef>
          <a:spcPct val="20000"/>
        </a:spcBef>
        <a:spcAft>
          <a:spcPct val="20000"/>
        </a:spcAft>
        <a:buSzPct val="80000"/>
        <a:buFont typeface="Verdana" charset="0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8775" indent="-244475" algn="l" defTabSz="857250" rtl="0" eaLnBrk="1" fontAlgn="base" hangingPunct="1">
        <a:spcBef>
          <a:spcPct val="20000"/>
        </a:spcBef>
        <a:spcAft>
          <a:spcPct val="2000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714375" indent="-247650" algn="l" defTabSz="857250" rtl="0" eaLnBrk="1" fontAlgn="base" hangingPunct="1">
        <a:spcBef>
          <a:spcPct val="20000"/>
        </a:spcBef>
        <a:spcAft>
          <a:spcPct val="2000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066800" indent="-247650" algn="l" defTabSz="857250" rtl="0" eaLnBrk="1" fontAlgn="base" hangingPunct="1">
        <a:spcBef>
          <a:spcPct val="20000"/>
        </a:spcBef>
        <a:spcAft>
          <a:spcPct val="20000"/>
        </a:spcAft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1428750" indent="-257175" algn="l" defTabSz="857250" rtl="0" eaLnBrk="1" fontAlgn="base" hangingPunct="1">
        <a:spcBef>
          <a:spcPct val="20000"/>
        </a:spcBef>
        <a:spcAft>
          <a:spcPct val="2000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1885950" indent="-257175" algn="l" defTabSz="857250" rtl="0" eaLnBrk="1" fontAlgn="base" hangingPunct="1">
        <a:spcBef>
          <a:spcPct val="20000"/>
        </a:spcBef>
        <a:spcAft>
          <a:spcPct val="2000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6pPr>
      <a:lvl7pPr marL="2343150" indent="-257175" algn="l" defTabSz="857250" rtl="0" eaLnBrk="1" fontAlgn="base" hangingPunct="1">
        <a:spcBef>
          <a:spcPct val="20000"/>
        </a:spcBef>
        <a:spcAft>
          <a:spcPct val="2000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7pPr>
      <a:lvl8pPr marL="2800350" indent="-257175" algn="l" defTabSz="857250" rtl="0" eaLnBrk="1" fontAlgn="base" hangingPunct="1">
        <a:spcBef>
          <a:spcPct val="20000"/>
        </a:spcBef>
        <a:spcAft>
          <a:spcPct val="2000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8pPr>
      <a:lvl9pPr marL="3257550" indent="-257175" algn="l" defTabSz="857250" rtl="0" eaLnBrk="1" fontAlgn="base" hangingPunct="1">
        <a:spcBef>
          <a:spcPct val="20000"/>
        </a:spcBef>
        <a:spcAft>
          <a:spcPct val="20000"/>
        </a:spcAft>
        <a:buSzPct val="80000"/>
        <a:buFont typeface="Arial" charset="0"/>
        <a:buChar char="○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6C68F39D-867D-4AFF-94C4-C3829AD5C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3" name="Rectangle 62">
              <a:extLst>
                <a:ext uri="{FF2B5EF4-FFF2-40B4-BE49-F238E27FC236}">
                  <a16:creationId xmlns:a16="http://schemas.microsoft.com/office/drawing/2014/main" id="{8EC3C6AD-76A6-4B9E-9700-E70BCEA5B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DC213DD1-BF02-41F7-80A7-E6A5694F5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0066" y="1122363"/>
            <a:ext cx="5397933" cy="2387600"/>
          </a:xfrm>
        </p:spPr>
        <p:txBody>
          <a:bodyPr>
            <a:normAutofit/>
          </a:bodyPr>
          <a:lstStyle/>
          <a:p>
            <a:r>
              <a:rPr lang="en-US" b="1" cap="none" dirty="0" err="1"/>
              <a:t>etawa</a:t>
            </a:r>
            <a:br>
              <a:rPr lang="en-US" b="1" cap="none" dirty="0"/>
            </a:br>
            <a:r>
              <a:rPr lang="en-US" b="1" dirty="0"/>
              <a:t>Sundowner</a:t>
            </a:r>
            <a:br>
              <a:rPr lang="en-US" b="1" dirty="0"/>
            </a:br>
            <a:r>
              <a:rPr lang="en-US" b="1" dirty="0"/>
              <a:t>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0896" y="3602038"/>
            <a:ext cx="5437103" cy="1655762"/>
          </a:xfrm>
        </p:spPr>
        <p:txBody>
          <a:bodyPr>
            <a:normAutofit/>
          </a:bodyPr>
          <a:lstStyle/>
          <a:p>
            <a:r>
              <a:rPr lang="en-US" sz="2800" b="1" dirty="0"/>
              <a:t>Steven Kemp</a:t>
            </a:r>
          </a:p>
        </p:txBody>
      </p:sp>
      <p:pic>
        <p:nvPicPr>
          <p:cNvPr id="26" name="Picture 25" descr="Satellite dish under a starry night sky">
            <a:extLst>
              <a:ext uri="{FF2B5EF4-FFF2-40B4-BE49-F238E27FC236}">
                <a16:creationId xmlns:a16="http://schemas.microsoft.com/office/drawing/2014/main" id="{3AA5BCB3-A94A-413A-987F-50827106B8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62" r="33029" b="-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4466CCD0-FEF9-460D-9FB6-11613A492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67" name="Rectangle 5">
              <a:extLst>
                <a:ext uri="{FF2B5EF4-FFF2-40B4-BE49-F238E27FC236}">
                  <a16:creationId xmlns:a16="http://schemas.microsoft.com/office/drawing/2014/main" id="{F642B7E9-F9AF-4BC0-B586-E7B0E8E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16CE5EA6-3C76-4E5C-9257-D6A61A31C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DD7BCC42-B325-4F92-B500-14A2933DA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>
              <a:extLst>
                <a:ext uri="{FF2B5EF4-FFF2-40B4-BE49-F238E27FC236}">
                  <a16:creationId xmlns:a16="http://schemas.microsoft.com/office/drawing/2014/main" id="{197BF445-29BA-4C54-A1B4-A4390F022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B10C1630-E8C0-489C-8FFB-C9BBAEDE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>
              <a:extLst>
                <a:ext uri="{FF2B5EF4-FFF2-40B4-BE49-F238E27FC236}">
                  <a16:creationId xmlns:a16="http://schemas.microsoft.com/office/drawing/2014/main" id="{B8778BE5-6D1F-4629-A045-8A87E2C75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>
              <a:extLst>
                <a:ext uri="{FF2B5EF4-FFF2-40B4-BE49-F238E27FC236}">
                  <a16:creationId xmlns:a16="http://schemas.microsoft.com/office/drawing/2014/main" id="{A7885ADB-F1C4-4FF3-93CD-7C9337E87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>
              <a:extLst>
                <a:ext uri="{FF2B5EF4-FFF2-40B4-BE49-F238E27FC236}">
                  <a16:creationId xmlns:a16="http://schemas.microsoft.com/office/drawing/2014/main" id="{59FC4F71-6E39-414E-9F39-CE1479FF8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>
              <a:extLst>
                <a:ext uri="{FF2B5EF4-FFF2-40B4-BE49-F238E27FC236}">
                  <a16:creationId xmlns:a16="http://schemas.microsoft.com/office/drawing/2014/main" id="{3FC9614F-1D2C-4CAC-8CE9-32DC7D863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>
              <a:extLst>
                <a:ext uri="{FF2B5EF4-FFF2-40B4-BE49-F238E27FC236}">
                  <a16:creationId xmlns:a16="http://schemas.microsoft.com/office/drawing/2014/main" id="{2A872F50-76EA-4A5B-AA68-3CE2E2673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CE389546-6A1F-4203-ACD1-BC17DDBFB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1BA89DC9-FE9A-4228-A4BE-D3A37F865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FA3E79A5-9B81-48B5-B96F-8D55B02FD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A76D4D27-C537-45E4-96DE-C5FD2C9A3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C1B158DD-2DCB-42FF-B1FE-3C947FEF0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3307DC3E-0C6E-4E70-AFA2-96538CE3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>
              <a:extLst>
                <a:ext uri="{FF2B5EF4-FFF2-40B4-BE49-F238E27FC236}">
                  <a16:creationId xmlns:a16="http://schemas.microsoft.com/office/drawing/2014/main" id="{53A9F721-7EE3-4844-BB91-0B995BAC1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>
              <a:extLst>
                <a:ext uri="{FF2B5EF4-FFF2-40B4-BE49-F238E27FC236}">
                  <a16:creationId xmlns:a16="http://schemas.microsoft.com/office/drawing/2014/main" id="{8F057800-5B8F-4775-805B-89727A78A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id="{FC6DF692-3394-4FDD-92BA-CA0C41EBC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>
              <a:extLst>
                <a:ext uri="{FF2B5EF4-FFF2-40B4-BE49-F238E27FC236}">
                  <a16:creationId xmlns:a16="http://schemas.microsoft.com/office/drawing/2014/main" id="{B825CD97-262B-4A33-B1E5-55F0D81F4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>
              <a:extLst>
                <a:ext uri="{FF2B5EF4-FFF2-40B4-BE49-F238E27FC236}">
                  <a16:creationId xmlns:a16="http://schemas.microsoft.com/office/drawing/2014/main" id="{F00EA2FE-C735-4E1E-B9DC-636C49061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>
              <a:extLst>
                <a:ext uri="{FF2B5EF4-FFF2-40B4-BE49-F238E27FC236}">
                  <a16:creationId xmlns:a16="http://schemas.microsoft.com/office/drawing/2014/main" id="{95B50260-0DDF-4260-8DC1-D504B0643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>
              <a:extLst>
                <a:ext uri="{FF2B5EF4-FFF2-40B4-BE49-F238E27FC236}">
                  <a16:creationId xmlns:a16="http://schemas.microsoft.com/office/drawing/2014/main" id="{BBB491EB-35C1-4159-94B2-A367ADC1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>
              <a:extLst>
                <a:ext uri="{FF2B5EF4-FFF2-40B4-BE49-F238E27FC236}">
                  <a16:creationId xmlns:a16="http://schemas.microsoft.com/office/drawing/2014/main" id="{7EAA4E1C-EC83-44E0-A4AB-4B0F509A8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>
              <a:extLst>
                <a:ext uri="{FF2B5EF4-FFF2-40B4-BE49-F238E27FC236}">
                  <a16:creationId xmlns:a16="http://schemas.microsoft.com/office/drawing/2014/main" id="{BE561717-C43F-46C1-BBCE-C830DE4A1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>
              <a:extLst>
                <a:ext uri="{FF2B5EF4-FFF2-40B4-BE49-F238E27FC236}">
                  <a16:creationId xmlns:a16="http://schemas.microsoft.com/office/drawing/2014/main" id="{CC840BC4-F1CE-4A1B-A1DE-BB922689E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>
              <a:extLst>
                <a:ext uri="{FF2B5EF4-FFF2-40B4-BE49-F238E27FC236}">
                  <a16:creationId xmlns:a16="http://schemas.microsoft.com/office/drawing/2014/main" id="{03B586C7-6126-46E0-9BEF-522798686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>
              <a:extLst>
                <a:ext uri="{FF2B5EF4-FFF2-40B4-BE49-F238E27FC236}">
                  <a16:creationId xmlns:a16="http://schemas.microsoft.com/office/drawing/2014/main" id="{45C5C565-0EB6-4E0C-9752-84084CDBB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>
              <a:extLst>
                <a:ext uri="{FF2B5EF4-FFF2-40B4-BE49-F238E27FC236}">
                  <a16:creationId xmlns:a16="http://schemas.microsoft.com/office/drawing/2014/main" id="{5CABC7BF-500C-4275-9EAA-9563EF43C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>
              <a:extLst>
                <a:ext uri="{FF2B5EF4-FFF2-40B4-BE49-F238E27FC236}">
                  <a16:creationId xmlns:a16="http://schemas.microsoft.com/office/drawing/2014/main" id="{C7AA982B-BB49-4311-A724-81AAF8AB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>
              <a:extLst>
                <a:ext uri="{FF2B5EF4-FFF2-40B4-BE49-F238E27FC236}">
                  <a16:creationId xmlns:a16="http://schemas.microsoft.com/office/drawing/2014/main" id="{89D49DD1-C07D-4ADD-BD4A-D6AA72575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>
              <a:extLst>
                <a:ext uri="{FF2B5EF4-FFF2-40B4-BE49-F238E27FC236}">
                  <a16:creationId xmlns:a16="http://schemas.microsoft.com/office/drawing/2014/main" id="{4359B9DB-1A95-4934-A839-A76774D79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>
              <a:extLst>
                <a:ext uri="{FF2B5EF4-FFF2-40B4-BE49-F238E27FC236}">
                  <a16:creationId xmlns:a16="http://schemas.microsoft.com/office/drawing/2014/main" id="{2B7EEF08-F28B-48E9-BA1D-E61AC6201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>
              <a:extLst>
                <a:ext uri="{FF2B5EF4-FFF2-40B4-BE49-F238E27FC236}">
                  <a16:creationId xmlns:a16="http://schemas.microsoft.com/office/drawing/2014/main" id="{E846B9B0-7D1C-4E1B-9256-7F25E8E8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>
              <a:extLst>
                <a:ext uri="{FF2B5EF4-FFF2-40B4-BE49-F238E27FC236}">
                  <a16:creationId xmlns:a16="http://schemas.microsoft.com/office/drawing/2014/main" id="{E31B0CE6-7913-4D1C-AC18-2ED44DF92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>
              <a:extLst>
                <a:ext uri="{FF2B5EF4-FFF2-40B4-BE49-F238E27FC236}">
                  <a16:creationId xmlns:a16="http://schemas.microsoft.com/office/drawing/2014/main" id="{0F3517CE-D006-4218-9BB0-65269371E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>
              <a:extLst>
                <a:ext uri="{FF2B5EF4-FFF2-40B4-BE49-F238E27FC236}">
                  <a16:creationId xmlns:a16="http://schemas.microsoft.com/office/drawing/2014/main" id="{DE7DB798-CAAE-42A3-BDFE-D6AD0E0DA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>
              <a:extLst>
                <a:ext uri="{FF2B5EF4-FFF2-40B4-BE49-F238E27FC236}">
                  <a16:creationId xmlns:a16="http://schemas.microsoft.com/office/drawing/2014/main" id="{07A53F87-B4E0-4C4E-B913-D336D8993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>
              <a:extLst>
                <a:ext uri="{FF2B5EF4-FFF2-40B4-BE49-F238E27FC236}">
                  <a16:creationId xmlns:a16="http://schemas.microsoft.com/office/drawing/2014/main" id="{587D3AD0-B188-4D2E-A497-5180C1F22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>
              <a:extLst>
                <a:ext uri="{FF2B5EF4-FFF2-40B4-BE49-F238E27FC236}">
                  <a16:creationId xmlns:a16="http://schemas.microsoft.com/office/drawing/2014/main" id="{E8B4429B-56DB-4ED5-8296-1C4EB6AE0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>
              <a:extLst>
                <a:ext uri="{FF2B5EF4-FFF2-40B4-BE49-F238E27FC236}">
                  <a16:creationId xmlns:a16="http://schemas.microsoft.com/office/drawing/2014/main" id="{ABBE178E-641F-4008-8760-5134D226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>
              <a:extLst>
                <a:ext uri="{FF2B5EF4-FFF2-40B4-BE49-F238E27FC236}">
                  <a16:creationId xmlns:a16="http://schemas.microsoft.com/office/drawing/2014/main" id="{BB7A09DD-4AE2-4235-BCBA-B52CB7986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>
              <a:extLst>
                <a:ext uri="{FF2B5EF4-FFF2-40B4-BE49-F238E27FC236}">
                  <a16:creationId xmlns:a16="http://schemas.microsoft.com/office/drawing/2014/main" id="{64DBEF94-3525-4008-AD35-D566A238B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>
              <a:extLst>
                <a:ext uri="{FF2B5EF4-FFF2-40B4-BE49-F238E27FC236}">
                  <a16:creationId xmlns:a16="http://schemas.microsoft.com/office/drawing/2014/main" id="{1C0CEBA3-32C8-4D37-BBD0-8863B008E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>
              <a:extLst>
                <a:ext uri="{FF2B5EF4-FFF2-40B4-BE49-F238E27FC236}">
                  <a16:creationId xmlns:a16="http://schemas.microsoft.com/office/drawing/2014/main" id="{D12DBC8B-AE05-43C6-BF30-3F9CDADE9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>
              <a:extLst>
                <a:ext uri="{FF2B5EF4-FFF2-40B4-BE49-F238E27FC236}">
                  <a16:creationId xmlns:a16="http://schemas.microsoft.com/office/drawing/2014/main" id="{47D642DC-B097-481B-8F32-671DE6AB5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>
              <a:extLst>
                <a:ext uri="{FF2B5EF4-FFF2-40B4-BE49-F238E27FC236}">
                  <a16:creationId xmlns:a16="http://schemas.microsoft.com/office/drawing/2014/main" id="{0D7CD8F4-0787-4106-9E76-FF0AFA0AC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>
              <a:extLst>
                <a:ext uri="{FF2B5EF4-FFF2-40B4-BE49-F238E27FC236}">
                  <a16:creationId xmlns:a16="http://schemas.microsoft.com/office/drawing/2014/main" id="{3ED06726-52C5-468C-BEA2-0194993F8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>
              <a:extLst>
                <a:ext uri="{FF2B5EF4-FFF2-40B4-BE49-F238E27FC236}">
                  <a16:creationId xmlns:a16="http://schemas.microsoft.com/office/drawing/2014/main" id="{1541CE8F-816C-4189-8522-7AAA7EABD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>
              <a:extLst>
                <a:ext uri="{FF2B5EF4-FFF2-40B4-BE49-F238E27FC236}">
                  <a16:creationId xmlns:a16="http://schemas.microsoft.com/office/drawing/2014/main" id="{3D0F8D98-15AC-458C-B872-777F4BBF3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>
              <a:extLst>
                <a:ext uri="{FF2B5EF4-FFF2-40B4-BE49-F238E27FC236}">
                  <a16:creationId xmlns:a16="http://schemas.microsoft.com/office/drawing/2014/main" id="{C9DE1ACE-C20F-4504-B0A1-5A37CA0D1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>
              <a:extLst>
                <a:ext uri="{FF2B5EF4-FFF2-40B4-BE49-F238E27FC236}">
                  <a16:creationId xmlns:a16="http://schemas.microsoft.com/office/drawing/2014/main" id="{E4BDEE62-868F-49A1-B97A-DE8EDC86F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>
              <a:extLst>
                <a:ext uri="{FF2B5EF4-FFF2-40B4-BE49-F238E27FC236}">
                  <a16:creationId xmlns:a16="http://schemas.microsoft.com/office/drawing/2014/main" id="{B71AB3E3-099B-47DC-AD0D-215F18FD3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>
              <a:extLst>
                <a:ext uri="{FF2B5EF4-FFF2-40B4-BE49-F238E27FC236}">
                  <a16:creationId xmlns:a16="http://schemas.microsoft.com/office/drawing/2014/main" id="{7D4B7844-C6A2-45AA-9147-C1CEC0CB8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76E1971-1C4C-46C8-A821-637664280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3" name="Freeform 32">
              <a:extLst>
                <a:ext uri="{FF2B5EF4-FFF2-40B4-BE49-F238E27FC236}">
                  <a16:creationId xmlns:a16="http://schemas.microsoft.com/office/drawing/2014/main" id="{35FAC14F-8CA0-40F3-ADE4-31DBF8BD7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3">
              <a:extLst>
                <a:ext uri="{FF2B5EF4-FFF2-40B4-BE49-F238E27FC236}">
                  <a16:creationId xmlns:a16="http://schemas.microsoft.com/office/drawing/2014/main" id="{778F8CB9-0C96-4B66-B943-C5BF1A1B5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34">
              <a:extLst>
                <a:ext uri="{FF2B5EF4-FFF2-40B4-BE49-F238E27FC236}">
                  <a16:creationId xmlns:a16="http://schemas.microsoft.com/office/drawing/2014/main" id="{DB1C8E93-74F9-42A0-B326-E06DC9C58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35">
              <a:extLst>
                <a:ext uri="{FF2B5EF4-FFF2-40B4-BE49-F238E27FC236}">
                  <a16:creationId xmlns:a16="http://schemas.microsoft.com/office/drawing/2014/main" id="{EC6EA429-8E16-49E0-82D7-5846CDA7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36">
              <a:extLst>
                <a:ext uri="{FF2B5EF4-FFF2-40B4-BE49-F238E27FC236}">
                  <a16:creationId xmlns:a16="http://schemas.microsoft.com/office/drawing/2014/main" id="{8F64C508-2357-44C9-93D8-FC81B85AE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37">
              <a:extLst>
                <a:ext uri="{FF2B5EF4-FFF2-40B4-BE49-F238E27FC236}">
                  <a16:creationId xmlns:a16="http://schemas.microsoft.com/office/drawing/2014/main" id="{82F6F3F7-8F51-41B4-AC2B-699593A1F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8">
              <a:extLst>
                <a:ext uri="{FF2B5EF4-FFF2-40B4-BE49-F238E27FC236}">
                  <a16:creationId xmlns:a16="http://schemas.microsoft.com/office/drawing/2014/main" id="{6F2FC65A-DA31-4602-B324-E53F76BD9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9">
              <a:extLst>
                <a:ext uri="{FF2B5EF4-FFF2-40B4-BE49-F238E27FC236}">
                  <a16:creationId xmlns:a16="http://schemas.microsoft.com/office/drawing/2014/main" id="{0E9B7CF9-E3CC-495E-A513-A8A1C2422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40">
              <a:extLst>
                <a:ext uri="{FF2B5EF4-FFF2-40B4-BE49-F238E27FC236}">
                  <a16:creationId xmlns:a16="http://schemas.microsoft.com/office/drawing/2014/main" id="{35C09477-23EA-4E6A-A8C2-5B447B25E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Rectangle 41">
              <a:extLst>
                <a:ext uri="{FF2B5EF4-FFF2-40B4-BE49-F238E27FC236}">
                  <a16:creationId xmlns:a16="http://schemas.microsoft.com/office/drawing/2014/main" id="{80A5D070-0FE6-4F72-8077-E259B2D35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81699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860113" y="277779"/>
            <a:ext cx="29418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b="1" i="1" dirty="0">
                <a:solidFill>
                  <a:srgbClr val="FF0000"/>
                </a:solidFill>
              </a:rPr>
              <a:t>Low mean 50%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9252" y="2009274"/>
            <a:ext cx="9865750" cy="4016949"/>
          </a:xfrm>
        </p:spPr>
        <p:txBody>
          <a:bodyPr/>
          <a:lstStyle/>
          <a:p>
            <a:pPr marL="623888" indent="-623888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pc="-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16. In the Keynesian</a:t>
            </a:r>
            <a:r>
              <a:rPr lang="en-US" spc="-4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-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aggregate</a:t>
            </a:r>
            <a:r>
              <a:rPr lang="en-US" spc="4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-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expenditure</a:t>
            </a:r>
            <a:r>
              <a:rPr lang="en-US" spc="1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-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model</a:t>
            </a:r>
            <a:r>
              <a:rPr lang="en-US" spc="-5" dirty="0">
                <a:solidFill>
                  <a:srgbClr val="4849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pc="-70" dirty="0">
                <a:solidFill>
                  <a:srgbClr val="4849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-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macroeconomic</a:t>
            </a:r>
            <a:r>
              <a:rPr lang="en-US" spc="2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-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equilibrium</a:t>
            </a:r>
            <a:r>
              <a:rPr lang="en-US" spc="4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-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occurs</a:t>
            </a:r>
            <a:r>
              <a:rPr lang="en-US" spc="-2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when</a:t>
            </a:r>
            <a:endParaRPr lang="en-AU" spc="-5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66750" indent="-666750">
              <a:spcBef>
                <a:spcPts val="0"/>
              </a:spcBef>
              <a:spcAft>
                <a:spcPts val="1200"/>
              </a:spcAft>
              <a:buAutoNum type="alphaLcParenBoth"/>
            </a:pPr>
            <a:r>
              <a:rPr lang="en-US" sz="300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3000" spc="-4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balance of</a:t>
            </a:r>
            <a:r>
              <a:rPr lang="en-US" sz="3000" spc="-4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payments</a:t>
            </a:r>
            <a:r>
              <a:rPr lang="en-US" sz="3000" spc="2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sums</a:t>
            </a:r>
            <a:r>
              <a:rPr lang="en-US" sz="3000" spc="-4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3000" spc="-2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 spc="-1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zero</a:t>
            </a:r>
            <a:r>
              <a:rPr lang="en-US" sz="3000" spc="-10" dirty="0">
                <a:solidFill>
                  <a:srgbClr val="383A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AU" sz="3000" spc="-1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66750" indent="-666750">
              <a:spcBef>
                <a:spcPts val="0"/>
              </a:spcBef>
              <a:spcAft>
                <a:spcPts val="1200"/>
              </a:spcAft>
              <a:buAutoNum type="alphaLcParenBoth"/>
            </a:pPr>
            <a:r>
              <a:rPr lang="en-US" sz="300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government</a:t>
            </a:r>
            <a:r>
              <a:rPr lang="en-US" sz="3000" spc="-4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expenditure</a:t>
            </a:r>
            <a:r>
              <a:rPr lang="en-US" sz="3000" spc="-6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equals</a:t>
            </a:r>
            <a:r>
              <a:rPr lang="en-US" sz="3000" spc="-8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government</a:t>
            </a:r>
            <a:r>
              <a:rPr lang="en-US" sz="3000" spc="-1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revenue</a:t>
            </a:r>
            <a:r>
              <a:rPr lang="en-US" sz="3000" spc="-10" dirty="0">
                <a:solidFill>
                  <a:srgbClr val="5757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AU" sz="3000" spc="-1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666750" indent="-666750">
              <a:spcBef>
                <a:spcPts val="0"/>
              </a:spcBef>
              <a:spcAft>
                <a:spcPts val="1200"/>
              </a:spcAft>
              <a:buAutoNum type="alphaLcParenBoth"/>
            </a:pPr>
            <a:r>
              <a:rPr lang="en-US" sz="300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inventory</a:t>
            </a:r>
            <a:r>
              <a:rPr lang="en-US" sz="3000" spc="2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levels</a:t>
            </a:r>
            <a:r>
              <a:rPr lang="en-US" sz="3000" spc="-5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US" sz="3000" spc="-7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 spc="-1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constant.</a:t>
            </a:r>
            <a:r>
              <a:rPr lang="en-AU" sz="3000" spc="-1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666750" indent="-666750">
              <a:spcBef>
                <a:spcPts val="0"/>
              </a:spcBef>
              <a:spcAft>
                <a:spcPts val="1200"/>
              </a:spcAft>
              <a:buAutoNum type="alphaLcParenBoth"/>
            </a:pPr>
            <a:r>
              <a:rPr lang="en-US" sz="300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aggregate</a:t>
            </a:r>
            <a:r>
              <a:rPr lang="en-US" sz="3000" spc="-5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demand</a:t>
            </a:r>
            <a:r>
              <a:rPr lang="en-US" spc="-7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exceeds</a:t>
            </a:r>
            <a:r>
              <a:rPr lang="en-US" spc="-2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aggregate</a:t>
            </a:r>
            <a:r>
              <a:rPr lang="en-US" spc="-5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1A1C1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supply</a:t>
            </a:r>
            <a:r>
              <a:rPr lang="en-US" spc="-10" dirty="0">
                <a:solidFill>
                  <a:srgbClr val="383A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AU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7C1782C-B4A9-C847-9519-12046C1D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113" y="799666"/>
            <a:ext cx="31357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b="1" i="1" dirty="0">
                <a:solidFill>
                  <a:srgbClr val="FF0000"/>
                </a:solidFill>
              </a:rPr>
              <a:t>High correlation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5981B95E-8AAB-ED41-B7F7-D8A568E0148B}"/>
              </a:ext>
            </a:extLst>
          </p:cNvPr>
          <p:cNvSpPr/>
          <p:nvPr/>
        </p:nvSpPr>
        <p:spPr>
          <a:xfrm>
            <a:off x="1292110" y="4492630"/>
            <a:ext cx="491491" cy="488830"/>
          </a:xfrm>
          <a:prstGeom prst="hear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301D400-02CE-0E4C-AA83-4B4628F5B6AC}"/>
              </a:ext>
            </a:extLst>
          </p:cNvPr>
          <p:cNvSpPr/>
          <p:nvPr/>
        </p:nvSpPr>
        <p:spPr>
          <a:xfrm>
            <a:off x="724603" y="3678793"/>
            <a:ext cx="813252" cy="6779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26%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AE6C11-EF02-EF4F-AAC9-EBAE1AB1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110" y="205465"/>
            <a:ext cx="4494881" cy="1143000"/>
          </a:xfrm>
        </p:spPr>
        <p:txBody>
          <a:bodyPr/>
          <a:lstStyle/>
          <a:p>
            <a:pPr algn="l"/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Section 1</a:t>
            </a:r>
          </a:p>
        </p:txBody>
      </p:sp>
      <p:pic>
        <p:nvPicPr>
          <p:cNvPr id="6" name="Picture 5" descr="High Five Bee">
            <a:extLst>
              <a:ext uri="{FF2B5EF4-FFF2-40B4-BE49-F238E27FC236}">
                <a16:creationId xmlns:a16="http://schemas.microsoft.com/office/drawing/2014/main" id="{D9845E36-02C9-D369-26FB-2D22199DC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862" y="0"/>
            <a:ext cx="2173459" cy="21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8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115840" y="311746"/>
            <a:ext cx="9525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b="1" i="1" dirty="0">
                <a:solidFill>
                  <a:srgbClr val="FF0000"/>
                </a:solidFill>
              </a:rPr>
              <a:t>64%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7600" y="1664887"/>
            <a:ext cx="10317442" cy="4841829"/>
          </a:xfrm>
        </p:spPr>
        <p:txBody>
          <a:bodyPr/>
          <a:lstStyle/>
          <a:p>
            <a:pPr marL="623888" marR="71755" indent="-623888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AutoNum type="arabicPeriod" startAt="24"/>
            </a:pP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Which of</a:t>
            </a:r>
            <a:r>
              <a:rPr lang="en-US" sz="3000" spc="-5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the</a:t>
            </a:r>
            <a:r>
              <a:rPr lang="en-US" sz="3000" spc="-8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following outlines a</a:t>
            </a:r>
            <a:r>
              <a:rPr lang="en-US" sz="3000" spc="-6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difference between </a:t>
            </a:r>
            <a:r>
              <a:rPr lang="en-US" sz="3000" spc="-5" dirty="0" err="1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labour</a:t>
            </a:r>
            <a:r>
              <a:rPr lang="en-US" sz="3000" spc="-2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productivity</a:t>
            </a:r>
            <a:r>
              <a:rPr lang="en-US" sz="3000" spc="9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and</a:t>
            </a:r>
            <a:r>
              <a:rPr lang="en-US" sz="3000" spc="-7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multifactor </a:t>
            </a:r>
            <a:r>
              <a:rPr lang="en-US" sz="3000" spc="-1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productivity</a:t>
            </a:r>
            <a:r>
              <a:rPr lang="en-US" sz="3000" spc="-10" dirty="0">
                <a:solidFill>
                  <a:srgbClr val="343634"/>
                </a:solidFill>
                <a:effectLst/>
                <a:ea typeface="Arial" panose="020B0604020202020204" pitchFamily="34" charset="0"/>
              </a:rPr>
              <a:t>?</a:t>
            </a:r>
            <a:endParaRPr lang="en-AU" sz="3000" spc="-5" dirty="0">
              <a:ea typeface="Arial" panose="020B0604020202020204" pitchFamily="34" charset="0"/>
            </a:endParaRPr>
          </a:p>
          <a:p>
            <a:pPr marL="666750" marR="71755" indent="-666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AutoNum type="alphaLcParenBoth"/>
            </a:pP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Multifactor</a:t>
            </a:r>
            <a:r>
              <a:rPr lang="en-US" sz="3000" spc="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productivity</a:t>
            </a:r>
            <a:r>
              <a:rPr lang="en-US" sz="3000" spc="6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is</a:t>
            </a:r>
            <a:r>
              <a:rPr lang="en-US" sz="3000" spc="-9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easier</a:t>
            </a:r>
            <a:r>
              <a:rPr lang="en-US" sz="3000" spc="-5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to</a:t>
            </a:r>
            <a:r>
              <a:rPr lang="en-US" sz="3000" spc="-1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measure</a:t>
            </a:r>
            <a:r>
              <a:rPr lang="en-US" sz="3000" spc="-1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than</a:t>
            </a:r>
            <a:r>
              <a:rPr lang="en-US" sz="3000" spc="-7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 err="1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labour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productivity.</a:t>
            </a:r>
            <a:endParaRPr lang="en-AU" sz="3000" spc="-5" dirty="0">
              <a:ea typeface="Arial" panose="020B0604020202020204" pitchFamily="34" charset="0"/>
            </a:endParaRPr>
          </a:p>
          <a:p>
            <a:pPr marL="666750" marR="71755" indent="-666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AutoNum type="alphaLcParenBoth"/>
            </a:pP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New</a:t>
            </a:r>
            <a:r>
              <a:rPr lang="en-US" sz="3000" spc="-4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capital</a:t>
            </a:r>
            <a:r>
              <a:rPr lang="en-US" sz="3000" spc="-3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equipment</a:t>
            </a:r>
            <a:r>
              <a:rPr lang="en-US" sz="3000" spc="2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will</a:t>
            </a:r>
            <a:r>
              <a:rPr lang="en-US" sz="3000" spc="-3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only</a:t>
            </a:r>
            <a:r>
              <a:rPr lang="en-US" sz="3000" spc="-2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increase</a:t>
            </a:r>
            <a:r>
              <a:rPr lang="en-US" sz="3000" spc="-5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multifactor</a:t>
            </a:r>
            <a:r>
              <a:rPr lang="en-US" sz="3000" spc="6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1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productivity</a:t>
            </a:r>
            <a:r>
              <a:rPr lang="en-US" sz="3000" spc="-10" dirty="0">
                <a:solidFill>
                  <a:srgbClr val="343634"/>
                </a:solidFill>
                <a:effectLst/>
                <a:ea typeface="Arial" panose="020B0604020202020204" pitchFamily="34" charset="0"/>
              </a:rPr>
              <a:t>.</a:t>
            </a:r>
            <a:endParaRPr lang="en-AU" sz="3000" spc="-5" dirty="0">
              <a:ea typeface="Arial" panose="020B0604020202020204" pitchFamily="34" charset="0"/>
            </a:endParaRPr>
          </a:p>
          <a:p>
            <a:pPr marL="666750" marR="71755" indent="-666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AutoNum type="alphaLcParenBoth"/>
            </a:pPr>
            <a:r>
              <a:rPr lang="en-US" sz="3000" spc="-5" dirty="0" err="1">
                <a:solidFill>
                  <a:srgbClr val="343634"/>
                </a:solidFill>
                <a:effectLst/>
                <a:ea typeface="Arial" panose="020B0604020202020204" pitchFamily="34" charset="0"/>
              </a:rPr>
              <a:t>L</a:t>
            </a:r>
            <a:r>
              <a:rPr lang="en-US" sz="3000" spc="-5" dirty="0" err="1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abour</a:t>
            </a:r>
            <a:r>
              <a:rPr lang="en-US" sz="3000" spc="-9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produ</a:t>
            </a:r>
            <a:r>
              <a:rPr lang="en-US" sz="3000" spc="-5" dirty="0">
                <a:solidFill>
                  <a:srgbClr val="343634"/>
                </a:solidFill>
                <a:effectLst/>
                <a:ea typeface="Arial" panose="020B0604020202020204" pitchFamily="34" charset="0"/>
              </a:rPr>
              <a:t>cti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vity</a:t>
            </a:r>
            <a:r>
              <a:rPr lang="en-US" sz="3000" spc="-8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is</a:t>
            </a:r>
            <a:r>
              <a:rPr lang="en-US" sz="3000" spc="-9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more</a:t>
            </a:r>
            <a:r>
              <a:rPr lang="en-US" sz="3000" spc="-7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closely</a:t>
            </a:r>
            <a:r>
              <a:rPr lang="en-US" sz="3000" spc="-3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related</a:t>
            </a:r>
            <a:r>
              <a:rPr lang="en-US" sz="3000" spc="-4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to</a:t>
            </a:r>
            <a:r>
              <a:rPr lang="en-US" sz="3000" spc="-8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workers</a:t>
            </a:r>
            <a:r>
              <a:rPr lang="en-US" sz="3000" spc="-5" dirty="0">
                <a:solidFill>
                  <a:srgbClr val="343634"/>
                </a:solidFill>
                <a:effectLst/>
                <a:ea typeface="Arial" panose="020B0604020202020204" pitchFamily="34" charset="0"/>
              </a:rPr>
              <a:t>'</a:t>
            </a:r>
            <a:r>
              <a:rPr lang="en-US" sz="3000" spc="-80" dirty="0">
                <a:solidFill>
                  <a:srgbClr val="343634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wages</a:t>
            </a:r>
            <a:r>
              <a:rPr lang="en-US" sz="3000" spc="-4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than</a:t>
            </a:r>
            <a:r>
              <a:rPr lang="en-US" sz="3000" spc="-8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multifactor productivity. </a:t>
            </a:r>
            <a:endParaRPr lang="en-AU" sz="3000" spc="-5" dirty="0">
              <a:ea typeface="Arial" panose="020B0604020202020204" pitchFamily="34" charset="0"/>
            </a:endParaRPr>
          </a:p>
          <a:p>
            <a:pPr marL="666750" marR="71755" indent="-66675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AutoNum type="alphaLcParenBoth"/>
            </a:pPr>
            <a:r>
              <a:rPr lang="en-US" sz="300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Only</a:t>
            </a:r>
            <a:r>
              <a:rPr lang="en-US" sz="3000" spc="-4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multifactor</a:t>
            </a:r>
            <a:r>
              <a:rPr lang="en-US" sz="3000" spc="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productivity</a:t>
            </a:r>
            <a:r>
              <a:rPr lang="en-US" sz="3000" spc="6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070805"/>
                </a:solidFill>
                <a:effectLst/>
                <a:ea typeface="Arial" panose="020B0604020202020204" pitchFamily="34" charset="0"/>
              </a:rPr>
              <a:t>improves</a:t>
            </a:r>
            <a:r>
              <a:rPr lang="en-US" sz="3000" spc="-40" dirty="0">
                <a:solidFill>
                  <a:srgbClr val="07080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with</a:t>
            </a:r>
            <a:r>
              <a:rPr lang="en-US" sz="3000" spc="-75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spc="-10" dirty="0">
                <a:solidFill>
                  <a:srgbClr val="151815"/>
                </a:solidFill>
                <a:effectLst/>
                <a:ea typeface="Arial" panose="020B0604020202020204" pitchFamily="34" charset="0"/>
              </a:rPr>
              <a:t>technology</a:t>
            </a:r>
            <a:r>
              <a:rPr lang="en-US" sz="3000" spc="-10" dirty="0">
                <a:solidFill>
                  <a:srgbClr val="343634"/>
                </a:solidFill>
                <a:effectLst/>
                <a:ea typeface="Arial" panose="020B0604020202020204" pitchFamily="34" charset="0"/>
              </a:rPr>
              <a:t>.</a:t>
            </a:r>
            <a:endParaRPr lang="en-AU" sz="3000" dirty="0">
              <a:effectLst/>
              <a:ea typeface="Arial" panose="020B0604020202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7C1782C-B4A9-C847-9519-12046C1D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840" y="833633"/>
            <a:ext cx="30508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b="1" i="1" dirty="0">
                <a:solidFill>
                  <a:srgbClr val="FF0000"/>
                </a:solidFill>
              </a:rPr>
              <a:t>Low correlation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5981B95E-8AAB-ED41-B7F7-D8A568E0148B}"/>
              </a:ext>
            </a:extLst>
          </p:cNvPr>
          <p:cNvSpPr/>
          <p:nvPr/>
        </p:nvSpPr>
        <p:spPr>
          <a:xfrm>
            <a:off x="909977" y="4838189"/>
            <a:ext cx="491491" cy="488830"/>
          </a:xfrm>
          <a:prstGeom prst="hear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AE6C11-EF02-EF4F-AAC9-EBAE1AB1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00" y="-1"/>
            <a:ext cx="4963373" cy="1387631"/>
          </a:xfrm>
        </p:spPr>
        <p:txBody>
          <a:bodyPr/>
          <a:lstStyle/>
          <a:p>
            <a:pPr algn="l"/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Section 1</a:t>
            </a:r>
          </a:p>
        </p:txBody>
      </p:sp>
      <p:pic>
        <p:nvPicPr>
          <p:cNvPr id="3" name="Picture 2" descr="Astonished Max The Husky">
            <a:extLst>
              <a:ext uri="{FF2B5EF4-FFF2-40B4-BE49-F238E27FC236}">
                <a16:creationId xmlns:a16="http://schemas.microsoft.com/office/drawing/2014/main" id="{20762A5F-1020-81DC-E95D-21AFC18F3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346" y="0"/>
            <a:ext cx="1776574" cy="177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077686" y="52865"/>
            <a:ext cx="9028339" cy="1143000"/>
          </a:xfrm>
        </p:spPr>
        <p:txBody>
          <a:bodyPr/>
          <a:lstStyle/>
          <a:p>
            <a:pPr algn="l" eaLnBrk="1" hangingPunct="1"/>
            <a:r>
              <a:rPr lang="en-US" sz="48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2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077686" y="1404256"/>
            <a:ext cx="10134600" cy="488065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sz="3600" dirty="0">
                <a:latin typeface="Calibri" charset="0"/>
              </a:rPr>
              <a:t>The mean was </a:t>
            </a:r>
            <a:r>
              <a:rPr lang="en-AU" sz="3600" b="1" dirty="0">
                <a:solidFill>
                  <a:srgbClr val="C00000"/>
                </a:solidFill>
                <a:latin typeface="Calibri" charset="0"/>
              </a:rPr>
              <a:t>54%</a:t>
            </a:r>
          </a:p>
          <a:p>
            <a:pPr marL="0" indent="0" eaLnBrk="1" hangingPunct="1">
              <a:buNone/>
            </a:pPr>
            <a:r>
              <a:rPr lang="en-AU" sz="3600" dirty="0">
                <a:latin typeface="Calibri" charset="0"/>
              </a:rPr>
              <a:t>Range: 0 - 36</a:t>
            </a:r>
          </a:p>
          <a:p>
            <a:pPr marL="0" indent="0" eaLnBrk="1" hangingPunct="1">
              <a:buNone/>
            </a:pPr>
            <a:r>
              <a:rPr lang="en-AU" sz="3600" dirty="0">
                <a:latin typeface="Calibri" charset="0"/>
              </a:rPr>
              <a:t>Excellent correlation with exam total  (0.91)</a:t>
            </a:r>
          </a:p>
          <a:p>
            <a:pPr marL="360363" indent="-360363" eaLnBrk="1" hangingPunct="1">
              <a:spcBef>
                <a:spcPts val="1416"/>
              </a:spcBef>
            </a:pPr>
            <a:r>
              <a:rPr lang="en-AU" sz="3600" b="1" dirty="0">
                <a:solidFill>
                  <a:srgbClr val="FF0000"/>
                </a:solidFill>
                <a:latin typeface="Calibri" charset="0"/>
              </a:rPr>
              <a:t>Q25 – Trade protection  </a:t>
            </a:r>
            <a:r>
              <a:rPr lang="en-AU" sz="3600" dirty="0">
                <a:latin typeface="Calibri" charset="0"/>
              </a:rPr>
              <a:t>(mean = 60%)     </a:t>
            </a:r>
          </a:p>
          <a:p>
            <a:pPr eaLnBrk="1" hangingPunct="1">
              <a:spcBef>
                <a:spcPts val="1416"/>
              </a:spcBef>
            </a:pPr>
            <a:r>
              <a:rPr lang="en-AU" sz="3600" b="1" dirty="0">
                <a:solidFill>
                  <a:srgbClr val="141AFF"/>
                </a:solidFill>
                <a:latin typeface="Calibri" charset="0"/>
              </a:rPr>
              <a:t>Q26 – AUD exchange rate  </a:t>
            </a:r>
            <a:r>
              <a:rPr lang="en-AU" sz="3600" dirty="0">
                <a:latin typeface="Calibri" charset="0"/>
              </a:rPr>
              <a:t>(mean = 50%)   </a:t>
            </a:r>
          </a:p>
          <a:p>
            <a:pPr marL="360363" indent="-360363" eaLnBrk="1" hangingPunct="1">
              <a:spcBef>
                <a:spcPts val="1416"/>
              </a:spcBef>
            </a:pPr>
            <a:r>
              <a:rPr lang="en-AU" sz="3600" b="1" dirty="0">
                <a:solidFill>
                  <a:srgbClr val="00B050"/>
                </a:solidFill>
                <a:latin typeface="Calibri" charset="0"/>
              </a:rPr>
              <a:t>Q27 – Economic indicators  </a:t>
            </a:r>
            <a:r>
              <a:rPr lang="en-AU" sz="3600" dirty="0">
                <a:latin typeface="Calibri" charset="0"/>
              </a:rPr>
              <a:t>(mean = 51%)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AU" sz="3600" i="1" dirty="0">
                <a:latin typeface="Calibri" charset="0"/>
              </a:rPr>
              <a:t>	</a:t>
            </a:r>
          </a:p>
        </p:txBody>
      </p:sp>
      <p:sp>
        <p:nvSpPr>
          <p:cNvPr id="2" name="Line Callout 1 1">
            <a:extLst>
              <a:ext uri="{FF2B5EF4-FFF2-40B4-BE49-F238E27FC236}">
                <a16:creationId xmlns:a16="http://schemas.microsoft.com/office/drawing/2014/main" id="{A80E8F6B-DD6C-F5B4-B366-67240C092828}"/>
              </a:ext>
            </a:extLst>
          </p:cNvPr>
          <p:cNvSpPr/>
          <p:nvPr/>
        </p:nvSpPr>
        <p:spPr>
          <a:xfrm>
            <a:off x="9871113" y="3844583"/>
            <a:ext cx="1784733" cy="958468"/>
          </a:xfrm>
          <a:prstGeom prst="borderCallout1">
            <a:avLst>
              <a:gd name="adj1" fmla="val 18750"/>
              <a:gd name="adj2" fmla="val -8333"/>
              <a:gd name="adj3" fmla="val 102155"/>
              <a:gd name="adj4" fmla="val -469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Too 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9638A-E71A-05AC-21EF-1DE4E014AE26}"/>
              </a:ext>
            </a:extLst>
          </p:cNvPr>
          <p:cNvSpPr txBox="1"/>
          <p:nvPr/>
        </p:nvSpPr>
        <p:spPr>
          <a:xfrm>
            <a:off x="1278108" y="5761691"/>
            <a:ext cx="9733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Note – models were required in each of the 3 questions!</a:t>
            </a:r>
          </a:p>
        </p:txBody>
      </p:sp>
      <p:pic>
        <p:nvPicPr>
          <p:cNvPr id="5" name="Picture 4" descr="Cartoon bee with pencil">
            <a:extLst>
              <a:ext uri="{FF2B5EF4-FFF2-40B4-BE49-F238E27FC236}">
                <a16:creationId xmlns:a16="http://schemas.microsoft.com/office/drawing/2014/main" id="{A008C030-3CB6-4A06-6CBE-30C56978A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113" y="113165"/>
            <a:ext cx="2128530" cy="22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36434" y="0"/>
            <a:ext cx="9274366" cy="1186542"/>
          </a:xfrm>
        </p:spPr>
        <p:txBody>
          <a:bodyPr/>
          <a:lstStyle/>
          <a:p>
            <a:pPr algn="l" eaLnBrk="1" hangingPunct="1"/>
            <a:r>
              <a:rPr lang="en-US" sz="48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2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36434" y="1371530"/>
            <a:ext cx="10256702" cy="187248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AU" sz="3000" b="1" i="1" dirty="0">
                <a:latin typeface="Arial"/>
                <a:cs typeface="Arial"/>
              </a:rPr>
              <a:t>Question 25</a:t>
            </a:r>
          </a:p>
          <a:p>
            <a:pPr marL="534988" indent="-534988">
              <a:spcBef>
                <a:spcPts val="600"/>
              </a:spcBef>
              <a:buNone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n-US" sz="2800" spc="-75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800" spc="-75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appropr</a:t>
            </a:r>
            <a:r>
              <a:rPr lang="en-US" sz="2800" dirty="0">
                <a:solidFill>
                  <a:srgbClr val="23232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ate</a:t>
            </a:r>
            <a:r>
              <a:rPr lang="en-US" sz="2800" spc="-7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US" sz="2800" dirty="0">
                <a:solidFill>
                  <a:srgbClr val="23232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spc="-75" dirty="0">
                <a:solidFill>
                  <a:srgbClr val="23232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illustrate</a:t>
            </a:r>
            <a:r>
              <a:rPr lang="en-US" sz="2800" spc="-75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800" spc="-7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en-US" sz="2800" spc="-75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spc="-75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en-US" sz="2800" spc="-6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800" spc="-7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spc="-15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subsidy</a:t>
            </a:r>
            <a:r>
              <a:rPr lang="en-US" sz="2800" spc="-35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800" spc="-75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domestic product</a:t>
            </a:r>
            <a:r>
              <a:rPr lang="en-US" sz="2800" dirty="0">
                <a:solidFill>
                  <a:srgbClr val="23232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800" dirty="0">
                <a:solidFill>
                  <a:srgbClr val="23232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imports and market efficiency</a:t>
            </a:r>
            <a:r>
              <a:rPr lang="en-US" sz="2800" dirty="0">
                <a:solidFill>
                  <a:srgbClr val="3A3A3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A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(6 marks)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E486D-FA5D-EC48-910E-659CEE0399A4}"/>
              </a:ext>
            </a:extLst>
          </p:cNvPr>
          <p:cNvSpPr txBox="1"/>
          <p:nvPr/>
        </p:nvSpPr>
        <p:spPr>
          <a:xfrm>
            <a:off x="1359595" y="3429000"/>
            <a:ext cx="9547104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141AFF"/>
                </a:solidFill>
              </a:rPr>
              <a:t>4 marks – explain the effects on production, imports &amp; market efficiency </a:t>
            </a:r>
          </a:p>
          <a:p>
            <a:pPr marL="360363" indent="-3603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141AFF"/>
                </a:solidFill>
              </a:rPr>
              <a:t>2 marks – correctly labelled model showing world price, shift of S curve, domestic production, imports, deadweight loss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DB758E-0FED-DC46-88EA-69BEE73E118F}"/>
              </a:ext>
            </a:extLst>
          </p:cNvPr>
          <p:cNvSpPr/>
          <p:nvPr/>
        </p:nvSpPr>
        <p:spPr>
          <a:xfrm>
            <a:off x="5919418" y="2720792"/>
            <a:ext cx="2233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i="1" dirty="0">
                <a:solidFill>
                  <a:srgbClr val="FF0000"/>
                </a:solidFill>
              </a:rPr>
              <a:t>Mean = 52%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66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36434" y="0"/>
            <a:ext cx="9274366" cy="1186542"/>
          </a:xfrm>
        </p:spPr>
        <p:txBody>
          <a:bodyPr/>
          <a:lstStyle/>
          <a:p>
            <a:pPr algn="l" eaLnBrk="1" hangingPunct="1"/>
            <a:r>
              <a:rPr lang="en-US" sz="48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2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36435" y="1371530"/>
            <a:ext cx="4092765" cy="229810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AU" sz="3000" b="1" i="1" dirty="0">
                <a:cs typeface="Arial"/>
              </a:rPr>
              <a:t>Question 26</a:t>
            </a:r>
          </a:p>
          <a:p>
            <a:pPr marL="406400" indent="-406400">
              <a:spcBef>
                <a:spcPts val="600"/>
              </a:spcBef>
              <a:buNone/>
            </a:pPr>
            <a:r>
              <a:rPr lang="en-AU" sz="2800" dirty="0">
                <a:cs typeface="Arial" panose="020B0604020202020204" pitchFamily="34" charset="0"/>
              </a:rPr>
              <a:t>(a)ii. </a:t>
            </a:r>
            <a:r>
              <a:rPr lang="en-AU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Calculate the approx. percentage change in the exchange rate from its lowest level in 2020 to its peak in 2021.</a:t>
            </a:r>
            <a:r>
              <a:rPr lang="en-AU" sz="2800" dirty="0">
                <a:effectLst/>
                <a:cs typeface="Arial" panose="020B0604020202020204" pitchFamily="34" charset="0"/>
              </a:rPr>
              <a:t> </a:t>
            </a:r>
            <a:endParaRPr lang="en-AU" sz="2800" dirty="0"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DB758E-0FED-DC46-88EA-69BEE73E118F}"/>
              </a:ext>
            </a:extLst>
          </p:cNvPr>
          <p:cNvSpPr/>
          <p:nvPr/>
        </p:nvSpPr>
        <p:spPr>
          <a:xfrm>
            <a:off x="1211012" y="4009601"/>
            <a:ext cx="2233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i="1" dirty="0">
                <a:solidFill>
                  <a:srgbClr val="FF0000"/>
                </a:solidFill>
              </a:rPr>
              <a:t>Mean = 52%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F52ED8-F89D-2C2B-D89E-3F06FB9B4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982" y="1993267"/>
            <a:ext cx="7031018" cy="4032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B2B861-E12D-44E6-8A57-6E372E0363FC}"/>
              </a:ext>
            </a:extLst>
          </p:cNvPr>
          <p:cNvSpPr txBox="1"/>
          <p:nvPr/>
        </p:nvSpPr>
        <p:spPr>
          <a:xfrm>
            <a:off x="7540465" y="1670499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AUD/USD Exchange Rate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A29BEA-7F9A-44D8-6DBD-E4A39925991A}"/>
              </a:ext>
            </a:extLst>
          </p:cNvPr>
          <p:cNvSpPr/>
          <p:nvPr/>
        </p:nvSpPr>
        <p:spPr>
          <a:xfrm>
            <a:off x="9217292" y="4271211"/>
            <a:ext cx="433139" cy="3564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Line Callout 1 2">
            <a:extLst>
              <a:ext uri="{FF2B5EF4-FFF2-40B4-BE49-F238E27FC236}">
                <a16:creationId xmlns:a16="http://schemas.microsoft.com/office/drawing/2014/main" id="{0AA2E029-6511-E38F-8C4D-588A48043AD4}"/>
              </a:ext>
            </a:extLst>
          </p:cNvPr>
          <p:cNvSpPr/>
          <p:nvPr/>
        </p:nvSpPr>
        <p:spPr>
          <a:xfrm>
            <a:off x="9460439" y="1138334"/>
            <a:ext cx="2260061" cy="466392"/>
          </a:xfrm>
          <a:prstGeom prst="borderCallout1">
            <a:avLst>
              <a:gd name="adj1" fmla="val 106813"/>
              <a:gd name="adj2" fmla="val 50305"/>
              <a:gd name="adj3" fmla="val 293938"/>
              <a:gd name="adj4" fmla="val 443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Peak $US0.80</a:t>
            </a:r>
          </a:p>
        </p:txBody>
      </p:sp>
      <p:sp>
        <p:nvSpPr>
          <p:cNvPr id="4" name="Line Callout 1 3">
            <a:extLst>
              <a:ext uri="{FF2B5EF4-FFF2-40B4-BE49-F238E27FC236}">
                <a16:creationId xmlns:a16="http://schemas.microsoft.com/office/drawing/2014/main" id="{704D4F30-4E4E-2B38-056C-251412FDF51A}"/>
              </a:ext>
            </a:extLst>
          </p:cNvPr>
          <p:cNvSpPr/>
          <p:nvPr/>
        </p:nvSpPr>
        <p:spPr>
          <a:xfrm>
            <a:off x="6457448" y="3751046"/>
            <a:ext cx="1795969" cy="781775"/>
          </a:xfrm>
          <a:prstGeom prst="borderCallout1">
            <a:avLst>
              <a:gd name="adj1" fmla="val 48457"/>
              <a:gd name="adj2" fmla="val 100335"/>
              <a:gd name="adj3" fmla="val 106808"/>
              <a:gd name="adj4" fmla="val 1432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Lowest $US0.55/56</a:t>
            </a:r>
          </a:p>
        </p:txBody>
      </p:sp>
    </p:spTree>
    <p:extLst>
      <p:ext uri="{BB962C8B-B14F-4D97-AF65-F5344CB8AC3E}">
        <p14:creationId xmlns:p14="http://schemas.microsoft.com/office/powerpoint/2010/main" val="201760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36434" y="0"/>
            <a:ext cx="9274366" cy="1186542"/>
          </a:xfrm>
        </p:spPr>
        <p:txBody>
          <a:bodyPr/>
          <a:lstStyle/>
          <a:p>
            <a:pPr algn="l" eaLnBrk="1" hangingPunct="1"/>
            <a:r>
              <a:rPr lang="en-US" sz="48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2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36434" y="1371530"/>
            <a:ext cx="9547104" cy="19555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AU" sz="3000" b="1" i="1" dirty="0">
                <a:latin typeface="Arial"/>
                <a:cs typeface="Arial"/>
              </a:rPr>
              <a:t>Question 26</a:t>
            </a:r>
          </a:p>
          <a:p>
            <a:pPr marL="898525" indent="-898525">
              <a:spcBef>
                <a:spcPts val="600"/>
              </a:spcBef>
              <a:buNone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(a) ii. </a:t>
            </a:r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Calculate the approximate percentage change in the exchange rate from its lowest level in 2020 to its peak in 2021.</a:t>
            </a:r>
            <a:r>
              <a:rPr lang="en-A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E486D-FA5D-EC48-910E-659CEE0399A4}"/>
              </a:ext>
            </a:extLst>
          </p:cNvPr>
          <p:cNvSpPr txBox="1"/>
          <p:nvPr/>
        </p:nvSpPr>
        <p:spPr>
          <a:xfrm>
            <a:off x="1646032" y="3442771"/>
            <a:ext cx="954710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141AFF"/>
                </a:solidFill>
              </a:rPr>
              <a:t>Lowest level: between US0.55 and US0.56</a:t>
            </a: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141AFF"/>
                </a:solidFill>
              </a:rPr>
              <a:t>Peak: US0.80</a:t>
            </a: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141AFF"/>
                </a:solidFill>
              </a:rPr>
              <a:t>% change  =   (0.80 – 0.56) / 0.56  x  100</a:t>
            </a:r>
          </a:p>
          <a:p>
            <a:pPr>
              <a:spcAft>
                <a:spcPts val="400"/>
              </a:spcAft>
            </a:pPr>
            <a:r>
              <a:rPr lang="en-US" sz="2800" b="1" i="1" dirty="0">
                <a:solidFill>
                  <a:srgbClr val="141AFF"/>
                </a:solidFill>
              </a:rPr>
              <a:t>                        =   43%   (45% with 0.55)</a:t>
            </a:r>
          </a:p>
        </p:txBody>
      </p:sp>
    </p:spTree>
    <p:extLst>
      <p:ext uri="{BB962C8B-B14F-4D97-AF65-F5344CB8AC3E}">
        <p14:creationId xmlns:p14="http://schemas.microsoft.com/office/powerpoint/2010/main" val="8588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36434" y="0"/>
            <a:ext cx="9274366" cy="1186542"/>
          </a:xfrm>
        </p:spPr>
        <p:txBody>
          <a:bodyPr/>
          <a:lstStyle/>
          <a:p>
            <a:pPr algn="l" eaLnBrk="1" hangingPunct="1"/>
            <a:r>
              <a:rPr lang="en-US" sz="48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2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36434" y="1266551"/>
            <a:ext cx="10256702" cy="2439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AU" sz="3000" b="1" i="1" dirty="0">
                <a:latin typeface="Arial"/>
                <a:cs typeface="Arial"/>
              </a:rPr>
              <a:t>Question 26</a:t>
            </a:r>
          </a:p>
          <a:p>
            <a:pPr marL="534988" indent="-534988" eaLnBrk="1" hangingPunct="1">
              <a:spcBef>
                <a:spcPts val="1200"/>
              </a:spcBef>
              <a:spcAft>
                <a:spcPts val="0"/>
              </a:spcAft>
              <a:buFont typeface="Arial" charset="0"/>
              <a:buNone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(c) Using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spc="-3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aggregate</a:t>
            </a:r>
            <a:r>
              <a:rPr lang="en-US" sz="2800" spc="3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demand/aggregate</a:t>
            </a:r>
            <a:r>
              <a:rPr lang="en-US" sz="2800" spc="-8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en-US" sz="2800" spc="25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(AD/AS)</a:t>
            </a:r>
            <a:r>
              <a:rPr lang="en-US" sz="2800" spc="-5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US" sz="2800" spc="-10" dirty="0">
                <a:solidFill>
                  <a:srgbClr val="3B3D3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spc="-95" dirty="0">
                <a:solidFill>
                  <a:srgbClr val="3B3D3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en-US" sz="2800" spc="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US" sz="2800" spc="-15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5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800" spc="-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sz="2800" spc="-10" dirty="0" err="1">
                <a:solidFill>
                  <a:srgbClr val="242626"/>
                </a:solidFill>
                <a:effectLst/>
                <a:uFill>
                  <a:solidFill>
                    <a:srgbClr val="0A0A0A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spc="-10" dirty="0" err="1">
                <a:solidFill>
                  <a:srgbClr val="0A0A0A"/>
                </a:solidFill>
                <a:effectLst/>
                <a:uFill>
                  <a:solidFill>
                    <a:srgbClr val="0A0A0A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en-US" sz="2800" spc="-10" dirty="0" err="1">
                <a:solidFill>
                  <a:srgbClr val="242626"/>
                </a:solidFill>
                <a:effectLst/>
                <a:uFill>
                  <a:solidFill>
                    <a:srgbClr val="0A0A0A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spc="-10" dirty="0" err="1">
                <a:solidFill>
                  <a:srgbClr val="0A0A0A"/>
                </a:solidFill>
                <a:effectLst/>
                <a:uFill>
                  <a:solidFill>
                    <a:srgbClr val="0A0A0A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iation</a:t>
            </a:r>
            <a:r>
              <a:rPr lang="en-US" sz="2800" spc="-75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800" spc="-12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spc="-175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AUD</a:t>
            </a:r>
            <a:r>
              <a:rPr lang="en-US" sz="2800" spc="-105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24262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spc="-5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en-US" sz="2800" spc="-75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800" spc="-8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affect</a:t>
            </a:r>
            <a:r>
              <a:rPr lang="en-US" sz="2800" spc="-55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consumers</a:t>
            </a:r>
            <a:r>
              <a:rPr lang="en-US" sz="2800" spc="-15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800" b="1" spc="-1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spc="-1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business sector</a:t>
            </a:r>
            <a:r>
              <a:rPr lang="en-US" sz="2800" spc="-35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800" spc="-9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rgbClr val="0A0A0A"/>
                </a:solidFill>
                <a:effectLst/>
                <a:uFill>
                  <a:solidFill>
                    <a:srgbClr val="242626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Australian</a:t>
            </a:r>
            <a:r>
              <a:rPr lang="en-US" sz="2800" u="heavy" spc="200" dirty="0">
                <a:solidFill>
                  <a:srgbClr val="0A0A0A"/>
                </a:solidFill>
                <a:effectLst/>
                <a:uFill>
                  <a:solidFill>
                    <a:srgbClr val="242626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economy.</a:t>
            </a:r>
            <a:r>
              <a:rPr lang="en-A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(6 marks)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E486D-FA5D-EC48-910E-659CEE0399A4}"/>
              </a:ext>
            </a:extLst>
          </p:cNvPr>
          <p:cNvSpPr txBox="1"/>
          <p:nvPr/>
        </p:nvSpPr>
        <p:spPr>
          <a:xfrm>
            <a:off x="1469763" y="3989304"/>
            <a:ext cx="93047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141AFF"/>
                </a:solidFill>
              </a:rPr>
              <a:t>2 marks – consumers</a:t>
            </a:r>
          </a:p>
          <a:p>
            <a:pPr marL="360363" indent="-3603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141AFF"/>
                </a:solidFill>
              </a:rPr>
              <a:t>2 marks – business sector</a:t>
            </a:r>
          </a:p>
          <a:p>
            <a:pPr marL="360363" indent="-3603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141AFF"/>
                </a:solidFill>
              </a:rPr>
              <a:t>2 marks – AD/AS model showing both an increase in AD &amp; a decrease in AS</a:t>
            </a:r>
          </a:p>
        </p:txBody>
      </p:sp>
      <p:pic>
        <p:nvPicPr>
          <p:cNvPr id="7" name="Picture 2" descr="http://www.usdl.info/uploads/img51263a0c19dd2.gif">
            <a:extLst>
              <a:ext uri="{FF2B5EF4-FFF2-40B4-BE49-F238E27FC236}">
                <a16:creationId xmlns:a16="http://schemas.microsoft.com/office/drawing/2014/main" id="{10CF5434-2715-614D-8DFE-F6ECA77EA4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698" y="807423"/>
            <a:ext cx="1329148" cy="9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DB758E-0FED-DC46-88EA-69BEE73E118F}"/>
              </a:ext>
            </a:extLst>
          </p:cNvPr>
          <p:cNvSpPr/>
          <p:nvPr/>
        </p:nvSpPr>
        <p:spPr>
          <a:xfrm>
            <a:off x="5879252" y="1140073"/>
            <a:ext cx="2233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i="1" dirty="0">
                <a:solidFill>
                  <a:srgbClr val="FF0000"/>
                </a:solidFill>
              </a:rPr>
              <a:t>Mean = 40%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01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36434" y="0"/>
            <a:ext cx="9274366" cy="1186542"/>
          </a:xfrm>
        </p:spPr>
        <p:txBody>
          <a:bodyPr/>
          <a:lstStyle/>
          <a:p>
            <a:pPr algn="l" eaLnBrk="1" hangingPunct="1"/>
            <a:r>
              <a:rPr lang="en-US" sz="48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2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36434" y="1266551"/>
            <a:ext cx="10256702" cy="52322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AU" sz="3000" b="1" i="1" dirty="0">
                <a:latin typeface="Arial"/>
                <a:cs typeface="Arial"/>
              </a:rPr>
              <a:t>Question 27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7A0A4D-885E-591E-CEE0-83D71245F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34" y="1443789"/>
            <a:ext cx="10330126" cy="3521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BA10EC-BE3A-3709-7A6B-9A836817B0D7}"/>
              </a:ext>
            </a:extLst>
          </p:cNvPr>
          <p:cNvSpPr txBox="1"/>
          <p:nvPr/>
        </p:nvSpPr>
        <p:spPr>
          <a:xfrm>
            <a:off x="1020161" y="4965423"/>
            <a:ext cx="9915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9438" indent="-579438"/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 	Identify the phase of the business cycle the economy experienced </a:t>
            </a:r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between 2020 and 2022.</a:t>
            </a:r>
            <a:r>
              <a:rPr lang="en-AU" sz="2800" dirty="0">
                <a:effectLst/>
              </a:rPr>
              <a:t> </a:t>
            </a:r>
            <a:endParaRPr lang="en-US" sz="2800" b="1" i="1" dirty="0">
              <a:solidFill>
                <a:srgbClr val="141A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2BBDE-16A6-1702-3EE0-5566FDE67CCF}"/>
              </a:ext>
            </a:extLst>
          </p:cNvPr>
          <p:cNvSpPr txBox="1"/>
          <p:nvPr/>
        </p:nvSpPr>
        <p:spPr>
          <a:xfrm>
            <a:off x="2842352" y="5919530"/>
            <a:ext cx="603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141AFF"/>
                </a:solidFill>
              </a:rPr>
              <a:t>Expansion or recovery          Why?</a:t>
            </a:r>
          </a:p>
        </p:txBody>
      </p:sp>
    </p:spTree>
    <p:extLst>
      <p:ext uri="{BB962C8B-B14F-4D97-AF65-F5344CB8AC3E}">
        <p14:creationId xmlns:p14="http://schemas.microsoft.com/office/powerpoint/2010/main" val="16836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D5777E6-A1BC-2B3D-AEC0-F549D3F9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34" y="1443789"/>
            <a:ext cx="10330126" cy="3521634"/>
          </a:xfrm>
          <a:prstGeom prst="rect">
            <a:avLst/>
          </a:prstGeo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36434" y="0"/>
            <a:ext cx="9274366" cy="1186542"/>
          </a:xfrm>
        </p:spPr>
        <p:txBody>
          <a:bodyPr/>
          <a:lstStyle/>
          <a:p>
            <a:pPr algn="l" eaLnBrk="1" hangingPunct="1"/>
            <a:r>
              <a:rPr lang="en-US" sz="48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2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36434" y="1266551"/>
            <a:ext cx="10256702" cy="52322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AU" sz="3000" b="1" i="1" dirty="0">
                <a:latin typeface="Arial"/>
                <a:cs typeface="Arial"/>
              </a:rPr>
              <a:t>Question 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A10EC-BE3A-3709-7A6B-9A836817B0D7}"/>
              </a:ext>
            </a:extLst>
          </p:cNvPr>
          <p:cNvSpPr txBox="1"/>
          <p:nvPr/>
        </p:nvSpPr>
        <p:spPr>
          <a:xfrm>
            <a:off x="1020161" y="4965423"/>
            <a:ext cx="9915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/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(b) Describe</a:t>
            </a:r>
            <a:r>
              <a:rPr lang="en-A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two</a:t>
            </a:r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possible causes of the business cycle phase identified in part (a)</a:t>
            </a:r>
            <a:r>
              <a:rPr lang="en-AU" sz="2800" dirty="0">
                <a:effectLst/>
              </a:rPr>
              <a:t>   4 marks</a:t>
            </a:r>
            <a:endParaRPr lang="en-US" sz="2800" b="1" i="1" dirty="0">
              <a:solidFill>
                <a:srgbClr val="141A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2BBDE-16A6-1702-3EE0-5566FDE67CCF}"/>
              </a:ext>
            </a:extLst>
          </p:cNvPr>
          <p:cNvSpPr txBox="1"/>
          <p:nvPr/>
        </p:nvSpPr>
        <p:spPr>
          <a:xfrm>
            <a:off x="1361019" y="5919530"/>
            <a:ext cx="3842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141AFF"/>
                </a:solidFill>
              </a:rPr>
              <a:t>Must refer to the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2904B-CAF2-CBFC-0F5F-5C7D2433EC7C}"/>
              </a:ext>
            </a:extLst>
          </p:cNvPr>
          <p:cNvSpPr/>
          <p:nvPr/>
        </p:nvSpPr>
        <p:spPr>
          <a:xfrm>
            <a:off x="7791562" y="5430438"/>
            <a:ext cx="2233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i="1" dirty="0">
                <a:solidFill>
                  <a:srgbClr val="FF0000"/>
                </a:solidFill>
              </a:rPr>
              <a:t>Mean = 41%</a:t>
            </a:r>
            <a:endParaRPr lang="en-US" sz="2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FE3018-985C-063E-3E67-E226BF447001}"/>
              </a:ext>
            </a:extLst>
          </p:cNvPr>
          <p:cNvSpPr/>
          <p:nvPr/>
        </p:nvSpPr>
        <p:spPr>
          <a:xfrm>
            <a:off x="793214" y="3338111"/>
            <a:ext cx="3999123" cy="4406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3A4C18-B1CB-53F9-ADC4-B23EA2E2A7B6}"/>
              </a:ext>
            </a:extLst>
          </p:cNvPr>
          <p:cNvSpPr/>
          <p:nvPr/>
        </p:nvSpPr>
        <p:spPr>
          <a:xfrm>
            <a:off x="936434" y="4227847"/>
            <a:ext cx="1465243" cy="4406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442036-0B94-6495-50C0-9D3318A963A2}"/>
              </a:ext>
            </a:extLst>
          </p:cNvPr>
          <p:cNvSpPr/>
          <p:nvPr/>
        </p:nvSpPr>
        <p:spPr>
          <a:xfrm>
            <a:off x="925440" y="2918202"/>
            <a:ext cx="2491648" cy="3253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8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54682" y="0"/>
            <a:ext cx="9156118" cy="1186542"/>
          </a:xfrm>
        </p:spPr>
        <p:txBody>
          <a:bodyPr/>
          <a:lstStyle/>
          <a:p>
            <a:pPr algn="l" eaLnBrk="1" hangingPunct="1"/>
            <a:r>
              <a:rPr lang="en-US" sz="48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2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36434" y="1266551"/>
            <a:ext cx="10256702" cy="52322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AU" sz="3000" b="1" i="1" dirty="0">
                <a:latin typeface="Arial"/>
                <a:cs typeface="Arial"/>
              </a:rPr>
              <a:t>Question 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A10EC-BE3A-3709-7A6B-9A836817B0D7}"/>
              </a:ext>
            </a:extLst>
          </p:cNvPr>
          <p:cNvSpPr txBox="1"/>
          <p:nvPr/>
        </p:nvSpPr>
        <p:spPr>
          <a:xfrm>
            <a:off x="1065331" y="1789772"/>
            <a:ext cx="9998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00430" algn="l"/>
                <a:tab pos="5918835" algn="r"/>
              </a:tabLst>
            </a:pPr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Assume that the economic indicators for 2022 applied to the Australian economy.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8995EF-92BB-D354-CD31-3D6B856029F4}"/>
              </a:ext>
            </a:extLst>
          </p:cNvPr>
          <p:cNvSpPr txBox="1"/>
          <p:nvPr/>
        </p:nvSpPr>
        <p:spPr>
          <a:xfrm>
            <a:off x="1065331" y="2782669"/>
            <a:ext cx="102460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54025">
              <a:tabLst>
                <a:tab pos="5918200" algn="r"/>
              </a:tabLst>
            </a:pPr>
            <a:r>
              <a:rPr lang="en-A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 	Using the aggregate expenditure (AE) model, demonstrate the likely stance the RBA would adopt in order to influence economic activity, and explain the impact of this stance.</a:t>
            </a:r>
            <a:r>
              <a:rPr lang="en-AU" sz="2600" dirty="0">
                <a:effectLst/>
              </a:rPr>
              <a:t> (6 marks)</a:t>
            </a:r>
            <a:endParaRPr lang="en-AU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468A26-549A-A457-CE5F-7EA40176813F}"/>
              </a:ext>
            </a:extLst>
          </p:cNvPr>
          <p:cNvSpPr/>
          <p:nvPr/>
        </p:nvSpPr>
        <p:spPr>
          <a:xfrm>
            <a:off x="6912927" y="1159770"/>
            <a:ext cx="2233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i="1" dirty="0">
                <a:solidFill>
                  <a:srgbClr val="FF0000"/>
                </a:solidFill>
              </a:rPr>
              <a:t>Mean = 46%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91D8A9-4E2B-27D0-1EB0-64DE83B4D7B5}"/>
              </a:ext>
            </a:extLst>
          </p:cNvPr>
          <p:cNvSpPr txBox="1"/>
          <p:nvPr/>
        </p:nvSpPr>
        <p:spPr>
          <a:xfrm>
            <a:off x="1065331" y="4114121"/>
            <a:ext cx="102567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spcBef>
                <a:spcPts val="600"/>
              </a:spcBef>
              <a:spcAft>
                <a:spcPts val="0"/>
              </a:spcAft>
              <a:tabLst>
                <a:tab pos="5918200" algn="r"/>
              </a:tabLst>
            </a:pPr>
            <a:r>
              <a:rPr lang="en-AU" sz="2600" b="1" i="1" dirty="0">
                <a:solidFill>
                  <a:srgbClr val="141A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marks – identifies expansionary stance, provides a reason for this stance, explains the transmission mechanism, explains the impact on the economy and include the multiplier!!!</a:t>
            </a:r>
          </a:p>
          <a:p>
            <a:pPr marL="360363" indent="-360363">
              <a:spcBef>
                <a:spcPts val="600"/>
              </a:spcBef>
              <a:spcAft>
                <a:spcPts val="0"/>
              </a:spcAft>
              <a:tabLst>
                <a:tab pos="5918200" algn="r"/>
              </a:tabLst>
            </a:pPr>
            <a:r>
              <a:rPr lang="en-AU" sz="2600" b="1" i="1" dirty="0">
                <a:solidFill>
                  <a:srgbClr val="141A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AU" sz="26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Might as well throw in the kitchen sink as well!</a:t>
            </a:r>
          </a:p>
          <a:p>
            <a:pPr marL="360363" indent="-360363">
              <a:spcBef>
                <a:spcPts val="600"/>
              </a:spcBef>
              <a:spcAft>
                <a:spcPts val="0"/>
              </a:spcAft>
              <a:tabLst>
                <a:tab pos="5918200" algn="r"/>
              </a:tabLst>
            </a:pPr>
            <a:r>
              <a:rPr lang="en-AU" sz="2600" b="1" i="1" dirty="0">
                <a:solidFill>
                  <a:srgbClr val="141A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marks – AE model showing an </a:t>
            </a:r>
            <a:r>
              <a:rPr lang="en-AU" sz="2600" b="1" i="1" dirty="0">
                <a:solidFill>
                  <a:srgbClr val="141A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upward shift in the AE line</a:t>
            </a:r>
            <a:endParaRPr lang="en-AU" sz="2600" b="1" i="1" dirty="0">
              <a:solidFill>
                <a:srgbClr val="141A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www.usdl.info/uploads/img51263a0c19dd2.gif">
            <a:extLst>
              <a:ext uri="{FF2B5EF4-FFF2-40B4-BE49-F238E27FC236}">
                <a16:creationId xmlns:a16="http://schemas.microsoft.com/office/drawing/2014/main" id="{7C82569A-D4A9-7F09-EEDF-97B919B0AB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093" y="947815"/>
            <a:ext cx="1329148" cy="9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62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89978-CB48-8140-95FC-301ECC6C8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453" y="481263"/>
            <a:ext cx="9530346" cy="142373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School Visits</a:t>
            </a:r>
          </a:p>
        </p:txBody>
      </p:sp>
      <p:sp>
        <p:nvSpPr>
          <p:cNvPr id="56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B8E8A6B6-B639-578F-DE16-9C77562F94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065915"/>
              </p:ext>
            </p:extLst>
          </p:nvPr>
        </p:nvGraphicFramePr>
        <p:xfrm>
          <a:off x="288758" y="2930805"/>
          <a:ext cx="11778915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045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36434" y="0"/>
            <a:ext cx="9274366" cy="1186542"/>
          </a:xfrm>
        </p:spPr>
        <p:txBody>
          <a:bodyPr/>
          <a:lstStyle/>
          <a:p>
            <a:pPr algn="l" eaLnBrk="1" hangingPunct="1"/>
            <a:r>
              <a:rPr lang="en-US" sz="48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1</a:t>
            </a:r>
          </a:p>
        </p:txBody>
      </p:sp>
      <p:sp>
        <p:nvSpPr>
          <p:cNvPr id="17" name="docshape45">
            <a:extLst>
              <a:ext uri="{FF2B5EF4-FFF2-40B4-BE49-F238E27FC236}">
                <a16:creationId xmlns:a16="http://schemas.microsoft.com/office/drawing/2014/main" id="{213B08BC-52F0-039F-84BC-57F916AB8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667" y="1347537"/>
            <a:ext cx="9144586" cy="531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38163" marR="0" lvl="0" indent="-538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+mn-lt"/>
                <a:ea typeface="Arial" panose="020B0604020202020204" pitchFamily="34" charset="0"/>
              </a:rPr>
              <a:t>20. Assume the Australian economy is experiencing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ea typeface="Arial" panose="020B0604020202020204" pitchFamily="34" charset="0"/>
              </a:rPr>
              <a:t>the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C0C0C"/>
                </a:solidFill>
                <a:effectLst/>
                <a:latin typeface="+mn-lt"/>
                <a:ea typeface="Arial" panose="020B0604020202020204" pitchFamily="34" charset="0"/>
              </a:rPr>
              <a:t>following economic conditions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83A3A"/>
                </a:solidFill>
                <a:effectLst/>
                <a:latin typeface="+mn-lt"/>
                <a:ea typeface="Arial" panose="020B0604020202020204" pitchFamily="34" charset="0"/>
              </a:rPr>
              <a:t>:</a:t>
            </a:r>
          </a:p>
          <a:p>
            <a:pPr marL="981075" marR="0" lvl="0" indent="-442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600" dirty="0">
                <a:solidFill>
                  <a:srgbClr val="383A3A"/>
                </a:solidFill>
                <a:latin typeface="+mn-lt"/>
              </a:rPr>
              <a:t>Inflation = 2.0%</a:t>
            </a:r>
          </a:p>
          <a:p>
            <a:pPr marL="981075" marR="0" lvl="0" indent="-442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383A3A"/>
                </a:solidFill>
                <a:effectLst/>
                <a:latin typeface="+mn-lt"/>
              </a:rPr>
              <a:t>Economic growth = 1.5%</a:t>
            </a:r>
          </a:p>
          <a:p>
            <a:pPr marL="981075" marR="0" lvl="0" indent="-442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600" dirty="0">
                <a:solidFill>
                  <a:srgbClr val="383A3A"/>
                </a:solidFill>
                <a:latin typeface="+mn-lt"/>
              </a:rPr>
              <a:t>Unemployment = 6.5%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tabLst>
                <a:tab pos="452438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83A3A"/>
                </a:solidFill>
                <a:effectLst/>
                <a:latin typeface="+mn-lt"/>
              </a:rPr>
              <a:t>On the basis of the data, the RBA would most likely</a:t>
            </a:r>
          </a:p>
          <a:p>
            <a:pPr marL="717550" marR="0" lvl="0" indent="-717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AutoNum type="alphaLcParenBoth"/>
              <a:tabLst/>
            </a:pPr>
            <a:r>
              <a:rPr lang="en-US" altLang="en-US" sz="2800" dirty="0">
                <a:solidFill>
                  <a:srgbClr val="383A3A"/>
                </a:solidFill>
                <a:latin typeface="+mn-lt"/>
              </a:rPr>
              <a:t>leave the cash rate unchanged . . .</a:t>
            </a:r>
          </a:p>
          <a:p>
            <a:pPr marL="717550" marR="0" lvl="0" indent="-717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AutoNum type="alphaLcParenBoth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83A3A"/>
                </a:solidFill>
                <a:effectLst/>
                <a:latin typeface="+mn-lt"/>
              </a:rPr>
              <a:t>increase the cash rate . . .</a:t>
            </a:r>
          </a:p>
          <a:p>
            <a:pPr marL="717550" marR="0" lvl="0" indent="-717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AutoNum type="alphaLcParenBoth"/>
              <a:tabLst/>
            </a:pPr>
            <a:r>
              <a:rPr lang="en-US" altLang="en-US" sz="2800" dirty="0">
                <a:solidFill>
                  <a:srgbClr val="383A3A"/>
                </a:solidFill>
                <a:latin typeface="+mn-lt"/>
              </a:rPr>
              <a:t>sell govt bonds . . .</a:t>
            </a:r>
          </a:p>
          <a:p>
            <a:pPr marL="717550" marR="0" lvl="0" indent="-717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AutoNum type="alphaLcParenBoth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83A3A"/>
                </a:solidFill>
                <a:effectLst/>
                <a:latin typeface="+mn-lt"/>
              </a:rPr>
              <a:t>reduce the cash rate . . 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13A83BCF-3603-4281-4398-60C2F5223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142" y="18660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908FC934-4A80-766C-B550-375BD52F7019}"/>
              </a:ext>
            </a:extLst>
          </p:cNvPr>
          <p:cNvSpPr/>
          <p:nvPr/>
        </p:nvSpPr>
        <p:spPr>
          <a:xfrm>
            <a:off x="1164448" y="5860873"/>
            <a:ext cx="491491" cy="488830"/>
          </a:xfrm>
          <a:prstGeom prst="hear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83046" y="34924"/>
            <a:ext cx="9527754" cy="1156201"/>
          </a:xfrm>
        </p:spPr>
        <p:txBody>
          <a:bodyPr/>
          <a:lstStyle/>
          <a:p>
            <a:pPr algn="l" eaLnBrk="1" hangingPunct="1"/>
            <a:r>
              <a:rPr lang="en-US" sz="48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3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3046" y="1312815"/>
            <a:ext cx="10686361" cy="5275272"/>
          </a:xfrm>
        </p:spPr>
        <p:txBody>
          <a:bodyPr/>
          <a:lstStyle/>
          <a:p>
            <a:pPr marL="317500" indent="-317500" eaLnBrk="1" hangingPunct="1">
              <a:lnSpc>
                <a:spcPct val="90000"/>
              </a:lnSpc>
            </a:pPr>
            <a:r>
              <a:rPr lang="en-AU" dirty="0">
                <a:latin typeface="Calibri" charset="0"/>
              </a:rPr>
              <a:t>The mean for this section was </a:t>
            </a:r>
            <a:r>
              <a:rPr lang="en-AU" b="1" dirty="0">
                <a:solidFill>
                  <a:srgbClr val="C00000"/>
                </a:solidFill>
                <a:latin typeface="Calibri" charset="0"/>
              </a:rPr>
              <a:t>45%</a:t>
            </a:r>
            <a:r>
              <a:rPr lang="en-AU" dirty="0">
                <a:latin typeface="Calibri" charset="0"/>
              </a:rPr>
              <a:t>.  Range: 0 – 39</a:t>
            </a:r>
          </a:p>
          <a:p>
            <a:pPr marL="317500" indent="-317500" eaLnBrk="1" hangingPunct="1">
              <a:lnSpc>
                <a:spcPct val="90000"/>
              </a:lnSpc>
            </a:pPr>
            <a:r>
              <a:rPr lang="en-AU" dirty="0">
                <a:latin typeface="Calibri" charset="0"/>
              </a:rPr>
              <a:t>Low correlation with exam total 0.76</a:t>
            </a:r>
          </a:p>
          <a:p>
            <a:pPr marL="317500" indent="-317500" eaLnBrk="1" hangingPunct="1">
              <a:lnSpc>
                <a:spcPct val="90000"/>
              </a:lnSpc>
            </a:pPr>
            <a:r>
              <a:rPr lang="en-AU" b="1" i="1" dirty="0">
                <a:latin typeface="Calibri" charset="0"/>
              </a:rPr>
              <a:t>The two Unit 4 questions referred to a model</a:t>
            </a:r>
            <a:endParaRPr lang="en-AU" dirty="0">
              <a:latin typeface="Calibri" charset="0"/>
            </a:endParaRPr>
          </a:p>
          <a:p>
            <a:pPr marL="317500" indent="-3175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AU" b="1" i="1" dirty="0">
                <a:solidFill>
                  <a:srgbClr val="FF0000"/>
                </a:solidFill>
                <a:latin typeface="Calibri" charset="0"/>
              </a:rPr>
              <a:t>Q28 – Terms of trade  </a:t>
            </a:r>
            <a:r>
              <a:rPr lang="en-AU" dirty="0">
                <a:latin typeface="Calibri" charset="0"/>
              </a:rPr>
              <a:t>(mean 46%; chosen by 64%)</a:t>
            </a:r>
          </a:p>
          <a:p>
            <a:pPr marL="317500" indent="-3175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AU" b="1" i="1" dirty="0">
                <a:solidFill>
                  <a:srgbClr val="141AFF"/>
                </a:solidFill>
                <a:latin typeface="Calibri" charset="0"/>
              </a:rPr>
              <a:t>Q29 – Foreign liabilities </a:t>
            </a:r>
            <a:r>
              <a:rPr lang="en-AU" dirty="0">
                <a:latin typeface="Calibri" charset="0"/>
              </a:rPr>
              <a:t>(mean 43%; chosen by 34%)</a:t>
            </a:r>
          </a:p>
          <a:p>
            <a:pPr marL="317500" indent="-3175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AU" b="1" i="1" dirty="0">
                <a:solidFill>
                  <a:srgbClr val="00B050"/>
                </a:solidFill>
                <a:latin typeface="Calibri" charset="0"/>
              </a:rPr>
              <a:t>Q30 – Policy objectives/productivity  (model)</a:t>
            </a:r>
          </a:p>
          <a:p>
            <a:pPr marL="717550" lvl="1" indent="-3175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AU" sz="3000" dirty="0">
                <a:latin typeface="Calibri" charset="0"/>
              </a:rPr>
              <a:t>(mean 45%; chosen by 46%)</a:t>
            </a:r>
          </a:p>
          <a:p>
            <a:pPr marL="317500" indent="-3175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AU" b="1" i="1" dirty="0">
                <a:solidFill>
                  <a:schemeClr val="accent2">
                    <a:lumMod val="75000"/>
                  </a:schemeClr>
                </a:solidFill>
                <a:latin typeface="Calibri" charset="0"/>
              </a:rPr>
              <a:t>Q31 – Budget deficit/fiscal policy (model)</a:t>
            </a:r>
          </a:p>
          <a:p>
            <a:pPr marL="717550" lvl="1" indent="-3175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AU" sz="3000" dirty="0">
                <a:latin typeface="Calibri" charset="0"/>
              </a:rPr>
              <a:t>(mean 46%; chosen by 52%)</a:t>
            </a:r>
            <a:endParaRPr lang="en-US" sz="3000" dirty="0">
              <a:latin typeface="Calibri" charset="0"/>
            </a:endParaRPr>
          </a:p>
        </p:txBody>
      </p:sp>
      <p:pic>
        <p:nvPicPr>
          <p:cNvPr id="3" name="Picture 2" descr="Confused Bee">
            <a:extLst>
              <a:ext uri="{FF2B5EF4-FFF2-40B4-BE49-F238E27FC236}">
                <a16:creationId xmlns:a16="http://schemas.microsoft.com/office/drawing/2014/main" id="{16138B4F-1227-8A04-0D8C-8F44F6BBF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632" y="39551"/>
            <a:ext cx="2484367" cy="24843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9AA354-BED9-83A9-79F4-97882AA0E93C}"/>
              </a:ext>
            </a:extLst>
          </p:cNvPr>
          <p:cNvSpPr txBox="1"/>
          <p:nvPr/>
        </p:nvSpPr>
        <p:spPr>
          <a:xfrm>
            <a:off x="9116394" y="4356967"/>
            <a:ext cx="2484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All questions below 50%</a:t>
            </a:r>
          </a:p>
        </p:txBody>
      </p:sp>
    </p:spTree>
    <p:extLst>
      <p:ext uri="{BB962C8B-B14F-4D97-AF65-F5344CB8AC3E}">
        <p14:creationId xmlns:p14="http://schemas.microsoft.com/office/powerpoint/2010/main" val="251367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02825" y="34925"/>
            <a:ext cx="9307975" cy="1036638"/>
          </a:xfrm>
        </p:spPr>
        <p:txBody>
          <a:bodyPr/>
          <a:lstStyle/>
          <a:p>
            <a:pPr algn="l" eaLnBrk="1" hangingPunct="1"/>
            <a:r>
              <a:rPr lang="en-US" sz="54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3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02825" y="1156405"/>
            <a:ext cx="10683433" cy="2272595"/>
          </a:xfrm>
        </p:spPr>
        <p:txBody>
          <a:bodyPr/>
          <a:lstStyle/>
          <a:p>
            <a:pPr marL="541338" indent="-541338">
              <a:buNone/>
            </a:pPr>
            <a:r>
              <a:rPr lang="en-AU" sz="3000" b="1" dirty="0"/>
              <a:t>Unit 3  Question 28</a:t>
            </a:r>
          </a:p>
          <a:p>
            <a:pPr marL="669925" indent="-669925">
              <a:buNone/>
            </a:pPr>
            <a:r>
              <a:rPr lang="en-AU" sz="3000" dirty="0"/>
              <a:t>(a) 	</a:t>
            </a:r>
            <a:r>
              <a:rPr lang="en-A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Explain the meaning of the ‘terms of trade’ and describe </a:t>
            </a:r>
            <a:r>
              <a:rPr lang="en-AU" sz="3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four</a:t>
            </a:r>
            <a:r>
              <a:rPr lang="en-AU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factors that may influence Australia’s terms of trade</a:t>
            </a:r>
            <a:r>
              <a:rPr lang="en-AU" sz="3000" dirty="0"/>
              <a:t>. (10 marks)     </a:t>
            </a:r>
            <a:r>
              <a:rPr lang="en-AU" sz="3000" b="1" i="1" dirty="0">
                <a:solidFill>
                  <a:srgbClr val="FF0000"/>
                </a:solidFill>
              </a:rPr>
              <a:t>Mean = 45%</a:t>
            </a:r>
          </a:p>
        </p:txBody>
      </p:sp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ABF8FE8D-EF1C-2D43-AECF-BF2ED503420C}"/>
              </a:ext>
            </a:extLst>
          </p:cNvPr>
          <p:cNvSpPr/>
          <p:nvPr/>
        </p:nvSpPr>
        <p:spPr>
          <a:xfrm flipH="1">
            <a:off x="4710953" y="922765"/>
            <a:ext cx="1337455" cy="479138"/>
          </a:xfrm>
          <a:prstGeom prst="borderCallout1">
            <a:avLst>
              <a:gd name="adj1" fmla="val 18750"/>
              <a:gd name="adj2" fmla="val -8333"/>
              <a:gd name="adj3" fmla="val 188620"/>
              <a:gd name="adj4" fmla="val -34577"/>
            </a:avLst>
          </a:prstGeom>
          <a:solidFill>
            <a:srgbClr val="34C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2 marks</a:t>
            </a:r>
          </a:p>
        </p:txBody>
      </p:sp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04A870B2-23AC-B641-87F9-F129E664AE8B}"/>
              </a:ext>
            </a:extLst>
          </p:cNvPr>
          <p:cNvSpPr/>
          <p:nvPr/>
        </p:nvSpPr>
        <p:spPr>
          <a:xfrm flipH="1">
            <a:off x="7645559" y="687918"/>
            <a:ext cx="1792705" cy="479138"/>
          </a:xfrm>
          <a:prstGeom prst="borderCallout1">
            <a:avLst>
              <a:gd name="adj1" fmla="val 18750"/>
              <a:gd name="adj2" fmla="val -8333"/>
              <a:gd name="adj3" fmla="val 241927"/>
              <a:gd name="adj4" fmla="val -52912"/>
            </a:avLst>
          </a:prstGeom>
          <a:solidFill>
            <a:srgbClr val="34C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4 x 2 marks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8CBB70-48A9-992B-A147-12ABABB9D392}"/>
              </a:ext>
            </a:extLst>
          </p:cNvPr>
          <p:cNvSpPr txBox="1"/>
          <p:nvPr/>
        </p:nvSpPr>
        <p:spPr>
          <a:xfrm>
            <a:off x="1613748" y="3320716"/>
            <a:ext cx="91785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C00000"/>
                </a:solidFill>
                <a:latin typeface="+mn-lt"/>
              </a:rPr>
              <a:t>Describe the meaning – 2 marks</a:t>
            </a:r>
          </a:p>
          <a:p>
            <a:pPr marL="357188" indent="-357188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C00000"/>
                </a:solidFill>
                <a:latin typeface="+mn-lt"/>
              </a:rPr>
              <a:t>FOUR factors – 8 marks</a:t>
            </a:r>
          </a:p>
          <a:p>
            <a:pPr marL="814388" lvl="1" indent="-357188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C00000"/>
                </a:solidFill>
                <a:latin typeface="+mn-lt"/>
              </a:rPr>
              <a:t>Factors that can affect the export price index e.g. commodity prices; China; drought</a:t>
            </a:r>
          </a:p>
          <a:p>
            <a:pPr marL="814388" lvl="1" indent="-357188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C00000"/>
                </a:solidFill>
                <a:latin typeface="+mn-lt"/>
              </a:rPr>
              <a:t>Factors that can affect the import price index e.g. oil prices; China; transport costs</a:t>
            </a:r>
          </a:p>
        </p:txBody>
      </p:sp>
      <p:pic>
        <p:nvPicPr>
          <p:cNvPr id="3" name="Picture 2" descr="http://www.usdl.info/uploads/img51263a0c19dd2.gif">
            <a:extLst>
              <a:ext uri="{FF2B5EF4-FFF2-40B4-BE49-F238E27FC236}">
                <a16:creationId xmlns:a16="http://schemas.microsoft.com/office/drawing/2014/main" id="{7B45841E-8AF6-36C0-97D6-3604B8EBA9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533" y="483648"/>
            <a:ext cx="1329148" cy="9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02825" y="34925"/>
            <a:ext cx="9307975" cy="1036638"/>
          </a:xfrm>
        </p:spPr>
        <p:txBody>
          <a:bodyPr/>
          <a:lstStyle/>
          <a:p>
            <a:pPr algn="l" eaLnBrk="1" hangingPunct="1"/>
            <a:r>
              <a:rPr lang="en-US" sz="54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3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02825" y="1156406"/>
            <a:ext cx="10683433" cy="663644"/>
          </a:xfrm>
        </p:spPr>
        <p:txBody>
          <a:bodyPr/>
          <a:lstStyle/>
          <a:p>
            <a:pPr marL="541338" indent="-541338">
              <a:buNone/>
            </a:pPr>
            <a:r>
              <a:rPr lang="en-AU" sz="3000" b="1" dirty="0"/>
              <a:t>Unit 3  Question 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8CBB70-48A9-992B-A147-12ABABB9D392}"/>
              </a:ext>
            </a:extLst>
          </p:cNvPr>
          <p:cNvSpPr txBox="1"/>
          <p:nvPr/>
        </p:nvSpPr>
        <p:spPr>
          <a:xfrm>
            <a:off x="902825" y="1904893"/>
            <a:ext cx="985234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C00000"/>
                </a:solidFill>
                <a:latin typeface="+mn-lt"/>
              </a:rPr>
              <a:t>Can a change in the AUD exchange rate affect Australia’s terms of trade?</a:t>
            </a:r>
          </a:p>
          <a:p>
            <a:pPr marL="357188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C00000"/>
                </a:solidFill>
                <a:latin typeface="+mn-lt"/>
              </a:rPr>
              <a:t>Assume the AUD depreciates</a:t>
            </a:r>
          </a:p>
          <a:p>
            <a:pPr marL="814388" lvl="1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141AFF"/>
                </a:solidFill>
                <a:latin typeface="+mn-lt"/>
              </a:rPr>
              <a:t>This will increase the price of Australia’s imports, increase the MPI &amp; decrease the terms of trade </a:t>
            </a:r>
          </a:p>
          <a:p>
            <a:pPr marL="814388" lvl="1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141AFF"/>
                </a:solidFill>
                <a:latin typeface="+mn-lt"/>
              </a:rPr>
              <a:t>But most of Aust’s exports are priced in $US, so a depreciation will result in higher prices to Australian exporters, increasing both the XPI &amp; the terms of trade</a:t>
            </a:r>
          </a:p>
          <a:p>
            <a:pPr marL="814388" lvl="1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141AFF"/>
                </a:solidFill>
                <a:latin typeface="+mn-lt"/>
              </a:rPr>
              <a:t>Net result – minimal change</a:t>
            </a:r>
          </a:p>
        </p:txBody>
      </p:sp>
    </p:spTree>
    <p:extLst>
      <p:ext uri="{BB962C8B-B14F-4D97-AF65-F5344CB8AC3E}">
        <p14:creationId xmlns:p14="http://schemas.microsoft.com/office/powerpoint/2010/main" val="42307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02825" y="34925"/>
            <a:ext cx="9307975" cy="1036638"/>
          </a:xfrm>
        </p:spPr>
        <p:txBody>
          <a:bodyPr/>
          <a:lstStyle/>
          <a:p>
            <a:pPr algn="l" eaLnBrk="1" hangingPunct="1"/>
            <a:r>
              <a:rPr lang="en-US" sz="54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3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02825" y="1156406"/>
            <a:ext cx="10683433" cy="663644"/>
          </a:xfrm>
        </p:spPr>
        <p:txBody>
          <a:bodyPr/>
          <a:lstStyle/>
          <a:p>
            <a:pPr marL="541338" indent="-541338">
              <a:buNone/>
            </a:pPr>
            <a:r>
              <a:rPr lang="en-AU" sz="3000" b="1" dirty="0"/>
              <a:t>Unit 3  Question 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8CBB70-48A9-992B-A147-12ABABB9D392}"/>
              </a:ext>
            </a:extLst>
          </p:cNvPr>
          <p:cNvSpPr txBox="1"/>
          <p:nvPr/>
        </p:nvSpPr>
        <p:spPr>
          <a:xfrm>
            <a:off x="902825" y="1904893"/>
            <a:ext cx="985234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C00000"/>
                </a:solidFill>
                <a:latin typeface="+mn-lt"/>
              </a:rPr>
              <a:t>Assume the AUD depreciates from $US0.75 to $US0.70</a:t>
            </a:r>
          </a:p>
          <a:p>
            <a:pPr marL="814388" lvl="1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141AFF"/>
                </a:solidFill>
                <a:latin typeface="+mn-lt"/>
              </a:rPr>
              <a:t>An imported car costing $US45,000 will increase in price from $A60,000 to $A64,286 </a:t>
            </a:r>
          </a:p>
          <a:p>
            <a:pPr marL="814388" lvl="1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141AFF"/>
                </a:solidFill>
                <a:latin typeface="+mn-lt"/>
              </a:rPr>
              <a:t>If iron ore is selling for $US100 per </a:t>
            </a:r>
            <a:r>
              <a:rPr lang="en-US" sz="3000" b="1" i="1" dirty="0" err="1">
                <a:solidFill>
                  <a:srgbClr val="141AFF"/>
                </a:solidFill>
                <a:latin typeface="+mn-lt"/>
              </a:rPr>
              <a:t>tonne</a:t>
            </a:r>
            <a:r>
              <a:rPr lang="en-US" sz="3000" b="1" i="1" dirty="0">
                <a:solidFill>
                  <a:srgbClr val="141AFF"/>
                </a:solidFill>
                <a:latin typeface="+mn-lt"/>
              </a:rPr>
              <a:t>, then the price in AUD will increase from $A133 to $A143</a:t>
            </a:r>
          </a:p>
          <a:p>
            <a:pPr marL="814388" lvl="1" indent="-357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141AFF"/>
                </a:solidFill>
                <a:latin typeface="+mn-lt"/>
              </a:rPr>
              <a:t>So a depreciation will raise both import and export prices &amp; have minimal impact on the terms of trade</a:t>
            </a:r>
          </a:p>
        </p:txBody>
      </p:sp>
    </p:spTree>
    <p:extLst>
      <p:ext uri="{BB962C8B-B14F-4D97-AF65-F5344CB8AC3E}">
        <p14:creationId xmlns:p14="http://schemas.microsoft.com/office/powerpoint/2010/main" val="24897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02825" y="34925"/>
            <a:ext cx="9307975" cy="1036638"/>
          </a:xfrm>
        </p:spPr>
        <p:txBody>
          <a:bodyPr/>
          <a:lstStyle/>
          <a:p>
            <a:pPr algn="l" eaLnBrk="1" hangingPunct="1"/>
            <a:r>
              <a:rPr lang="en-US" sz="54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3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02825" y="1156405"/>
            <a:ext cx="10683433" cy="2272595"/>
          </a:xfrm>
        </p:spPr>
        <p:txBody>
          <a:bodyPr/>
          <a:lstStyle/>
          <a:p>
            <a:pPr marL="541338" indent="-541338">
              <a:buNone/>
            </a:pPr>
            <a:r>
              <a:rPr lang="en-AU" sz="3000" b="1" dirty="0"/>
              <a:t>Unit 3  Question 28</a:t>
            </a:r>
          </a:p>
          <a:p>
            <a:pPr marL="669925" indent="-669925">
              <a:buNone/>
            </a:pPr>
            <a:r>
              <a:rPr lang="en-AU" sz="3000" dirty="0"/>
              <a:t>(b) 	</a:t>
            </a:r>
            <a:r>
              <a:rPr lang="en-AU" sz="3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Describe the contemporary trend in Australia’s terms of trade and explain </a:t>
            </a:r>
            <a:r>
              <a:rPr lang="en-AU" sz="3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four </a:t>
            </a:r>
            <a:r>
              <a:rPr lang="en-AU" sz="3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impacts of this trend on the level of economic activity.</a:t>
            </a:r>
            <a:r>
              <a:rPr lang="en-AU" sz="3000" dirty="0">
                <a:effectLst/>
                <a:cs typeface="Arial" panose="020B0604020202020204" pitchFamily="34" charset="0"/>
              </a:rPr>
              <a:t>   </a:t>
            </a:r>
            <a:r>
              <a:rPr lang="en-AU" sz="3000" dirty="0"/>
              <a:t>(10 marks)     </a:t>
            </a:r>
            <a:r>
              <a:rPr lang="en-AU" sz="3000" b="1" i="1" dirty="0">
                <a:solidFill>
                  <a:srgbClr val="FF0000"/>
                </a:solidFill>
              </a:rPr>
              <a:t>Mean = 47%</a:t>
            </a:r>
          </a:p>
        </p:txBody>
      </p:sp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ABF8FE8D-EF1C-2D43-AECF-BF2ED503420C}"/>
              </a:ext>
            </a:extLst>
          </p:cNvPr>
          <p:cNvSpPr/>
          <p:nvPr/>
        </p:nvSpPr>
        <p:spPr>
          <a:xfrm flipH="1">
            <a:off x="4862915" y="906358"/>
            <a:ext cx="1233085" cy="479138"/>
          </a:xfrm>
          <a:prstGeom prst="borderCallout1">
            <a:avLst>
              <a:gd name="adj1" fmla="val 18750"/>
              <a:gd name="adj2" fmla="val -8333"/>
              <a:gd name="adj3" fmla="val 190919"/>
              <a:gd name="adj4" fmla="val -35406"/>
            </a:avLst>
          </a:prstGeom>
          <a:solidFill>
            <a:srgbClr val="34C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 marks</a:t>
            </a:r>
          </a:p>
        </p:txBody>
      </p:sp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04A870B2-23AC-B641-87F9-F129E664AE8B}"/>
              </a:ext>
            </a:extLst>
          </p:cNvPr>
          <p:cNvSpPr/>
          <p:nvPr/>
        </p:nvSpPr>
        <p:spPr>
          <a:xfrm flipH="1">
            <a:off x="7797072" y="3429000"/>
            <a:ext cx="1792705" cy="479138"/>
          </a:xfrm>
          <a:prstGeom prst="borderCallout1">
            <a:avLst>
              <a:gd name="adj1" fmla="val 39444"/>
              <a:gd name="adj2" fmla="val 105357"/>
              <a:gd name="adj3" fmla="val -155854"/>
              <a:gd name="adj4" fmla="val 282012"/>
            </a:avLst>
          </a:prstGeom>
          <a:solidFill>
            <a:srgbClr val="34C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 x 2 marks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B68D4D-2FFB-224F-A5FB-7DE91A1B43C0}"/>
              </a:ext>
            </a:extLst>
          </p:cNvPr>
          <p:cNvSpPr txBox="1"/>
          <p:nvPr/>
        </p:nvSpPr>
        <p:spPr>
          <a:xfrm>
            <a:off x="1577654" y="3668569"/>
            <a:ext cx="84628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C00000"/>
                </a:solidFill>
                <a:latin typeface="+mn-lt"/>
              </a:rPr>
              <a:t>Describe the trend – 2 marks</a:t>
            </a:r>
          </a:p>
          <a:p>
            <a:pPr marL="357188" indent="-3571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C00000"/>
                </a:solidFill>
                <a:latin typeface="+mn-lt"/>
              </a:rPr>
              <a:t>FOUR impacts on economic activity – 8 marks</a:t>
            </a:r>
          </a:p>
        </p:txBody>
      </p:sp>
    </p:spTree>
    <p:extLst>
      <p:ext uri="{BB962C8B-B14F-4D97-AF65-F5344CB8AC3E}">
        <p14:creationId xmlns:p14="http://schemas.microsoft.com/office/powerpoint/2010/main" val="2018613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02825" y="34925"/>
            <a:ext cx="9230299" cy="1036638"/>
          </a:xfrm>
        </p:spPr>
        <p:txBody>
          <a:bodyPr/>
          <a:lstStyle/>
          <a:p>
            <a:pPr algn="l" eaLnBrk="1" hangingPunct="1"/>
            <a:r>
              <a:rPr lang="en-US" sz="54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3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02825" y="1156406"/>
            <a:ext cx="4824207" cy="1731174"/>
          </a:xfrm>
        </p:spPr>
        <p:txBody>
          <a:bodyPr/>
          <a:lstStyle/>
          <a:p>
            <a:pPr marL="541338" indent="-541338">
              <a:buNone/>
            </a:pPr>
            <a:r>
              <a:rPr lang="en-AU" sz="3000" b="1" dirty="0"/>
              <a:t>Unit 3  Question 28</a:t>
            </a:r>
          </a:p>
          <a:p>
            <a:pPr marL="669925" indent="-669925">
              <a:buNone/>
            </a:pPr>
            <a:r>
              <a:rPr lang="en-AU" sz="3000" dirty="0"/>
              <a:t>(b) 	</a:t>
            </a:r>
            <a:r>
              <a:rPr lang="en-AU" sz="3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Describe the trend in Australia’s terms of trade</a:t>
            </a:r>
            <a:endParaRPr lang="en-AU" sz="3000" b="1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E4E17D-0EAC-8A8E-3C02-2A98E8A3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101" y="1613152"/>
            <a:ext cx="6196899" cy="4076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04013C-AA0E-639C-E470-E1A5F8AAF66D}"/>
              </a:ext>
            </a:extLst>
          </p:cNvPr>
          <p:cNvSpPr txBox="1"/>
          <p:nvPr/>
        </p:nvSpPr>
        <p:spPr>
          <a:xfrm>
            <a:off x="1434076" y="2999963"/>
            <a:ext cx="40041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141AFF"/>
                </a:solidFill>
              </a:rPr>
              <a:t>The trend is increasing (</a:t>
            </a:r>
            <a:r>
              <a:rPr lang="en-US" sz="2600" b="1" i="1" dirty="0" err="1">
                <a:solidFill>
                  <a:srgbClr val="141AFF"/>
                </a:solidFill>
              </a:rPr>
              <a:t>favourable</a:t>
            </a:r>
            <a:r>
              <a:rPr lang="en-US" sz="2600" b="1" i="1" dirty="0">
                <a:solidFill>
                  <a:srgbClr val="141AFF"/>
                </a:solidFill>
              </a:rPr>
              <a:t>) – from 93 in June 2019 to 118 in June 2022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409D3C-A428-2E5D-29CF-89A146DA31D4}"/>
              </a:ext>
            </a:extLst>
          </p:cNvPr>
          <p:cNvCxnSpPr>
            <a:cxnSpLocks/>
          </p:cNvCxnSpPr>
          <p:nvPr/>
        </p:nvCxnSpPr>
        <p:spPr>
          <a:xfrm flipV="1">
            <a:off x="6749716" y="2334126"/>
            <a:ext cx="5029200" cy="195849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11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02825" y="34925"/>
            <a:ext cx="9307975" cy="1036638"/>
          </a:xfrm>
        </p:spPr>
        <p:txBody>
          <a:bodyPr/>
          <a:lstStyle/>
          <a:p>
            <a:pPr algn="l" eaLnBrk="1" hangingPunct="1"/>
            <a:r>
              <a:rPr lang="en-US" sz="54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3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02825" y="1156405"/>
            <a:ext cx="10683433" cy="2272595"/>
          </a:xfrm>
        </p:spPr>
        <p:txBody>
          <a:bodyPr/>
          <a:lstStyle/>
          <a:p>
            <a:pPr marL="541338" indent="-541338">
              <a:buNone/>
            </a:pPr>
            <a:r>
              <a:rPr lang="en-AU" sz="3000" b="1" dirty="0"/>
              <a:t>Unit 3  Question 28</a:t>
            </a:r>
          </a:p>
          <a:p>
            <a:pPr marL="669925" indent="-669925">
              <a:buNone/>
            </a:pPr>
            <a:r>
              <a:rPr lang="en-AU" sz="3000" dirty="0"/>
              <a:t>(b) 	</a:t>
            </a:r>
            <a:r>
              <a:rPr lang="en-AU" sz="3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Describe the contemporary trend in Australia’s terms of trade and explain </a:t>
            </a:r>
            <a:r>
              <a:rPr lang="en-AU" sz="3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four </a:t>
            </a:r>
            <a:r>
              <a:rPr lang="en-AU" sz="3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impacts of this trend on the level of economic activity.</a:t>
            </a:r>
            <a:r>
              <a:rPr lang="en-AU" sz="3000" dirty="0">
                <a:effectLst/>
                <a:cs typeface="Arial" panose="020B0604020202020204" pitchFamily="34" charset="0"/>
              </a:rPr>
              <a:t>   </a:t>
            </a:r>
            <a:r>
              <a:rPr lang="en-AU" sz="3000" dirty="0"/>
              <a:t>(10 marks)     </a:t>
            </a:r>
            <a:r>
              <a:rPr lang="en-AU" sz="3000" b="1" i="1" dirty="0">
                <a:solidFill>
                  <a:srgbClr val="FF0000"/>
                </a:solidFill>
              </a:rPr>
              <a:t>Mean = 47%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B68D4D-2FFB-224F-A5FB-7DE91A1B43C0}"/>
              </a:ext>
            </a:extLst>
          </p:cNvPr>
          <p:cNvSpPr txBox="1"/>
          <p:nvPr/>
        </p:nvSpPr>
        <p:spPr>
          <a:xfrm>
            <a:off x="1601718" y="3279725"/>
            <a:ext cx="8462873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FOUR impacts on economic activity – 8 marks</a:t>
            </a:r>
          </a:p>
          <a:p>
            <a:pPr marL="357188" indent="-35718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Increase in aggregate demand (AD)</a:t>
            </a:r>
          </a:p>
          <a:p>
            <a:pPr marL="357188" indent="-35718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Increase in real GDP and std of living</a:t>
            </a:r>
          </a:p>
          <a:p>
            <a:pPr marL="357188" indent="-35718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Increase in employment</a:t>
            </a:r>
          </a:p>
          <a:p>
            <a:pPr marL="357188" indent="-35718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Increase in rate of inflation </a:t>
            </a:r>
          </a:p>
          <a:p>
            <a:pPr marL="357188" indent="-357188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Increase in investment into the mining sector</a:t>
            </a:r>
          </a:p>
        </p:txBody>
      </p:sp>
    </p:spTree>
    <p:extLst>
      <p:ext uri="{BB962C8B-B14F-4D97-AF65-F5344CB8AC3E}">
        <p14:creationId xmlns:p14="http://schemas.microsoft.com/office/powerpoint/2010/main" val="1203007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02825" y="34925"/>
            <a:ext cx="9307975" cy="1036638"/>
          </a:xfrm>
        </p:spPr>
        <p:txBody>
          <a:bodyPr/>
          <a:lstStyle/>
          <a:p>
            <a:pPr algn="l" eaLnBrk="1" hangingPunct="1"/>
            <a:r>
              <a:rPr lang="en-US" sz="54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3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02825" y="1156405"/>
            <a:ext cx="10191161" cy="2272595"/>
          </a:xfrm>
        </p:spPr>
        <p:txBody>
          <a:bodyPr/>
          <a:lstStyle/>
          <a:p>
            <a:pPr marL="541338" indent="-541338">
              <a:buNone/>
            </a:pPr>
            <a:r>
              <a:rPr lang="en-AU" sz="3000" b="1" dirty="0"/>
              <a:t>Unit 3  Question 29</a:t>
            </a:r>
          </a:p>
          <a:p>
            <a:pPr marL="669925" indent="-669925">
              <a:buNone/>
            </a:pPr>
            <a:r>
              <a:rPr lang="en-AU" sz="3000" dirty="0">
                <a:cs typeface="Arial" panose="020B0604020202020204" pitchFamily="34" charset="0"/>
              </a:rPr>
              <a:t>(a) 	</a:t>
            </a:r>
            <a:r>
              <a:rPr lang="en-AU" sz="3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Describe the concept of ‘foreign liabilities’ and explain the influence of foreign liabilities on Australia’s current account.</a:t>
            </a:r>
            <a:r>
              <a:rPr lang="en-AU" sz="3000" dirty="0">
                <a:effectLst/>
                <a:cs typeface="Arial" panose="020B0604020202020204" pitchFamily="34" charset="0"/>
              </a:rPr>
              <a:t> </a:t>
            </a:r>
            <a:r>
              <a:rPr lang="en-AU" sz="3000" dirty="0">
                <a:cs typeface="Arial" panose="020B0604020202020204" pitchFamily="34" charset="0"/>
              </a:rPr>
              <a:t>(8 marks)     </a:t>
            </a:r>
            <a:r>
              <a:rPr lang="en-AU" sz="3000" b="1" i="1" dirty="0">
                <a:solidFill>
                  <a:srgbClr val="FF0000"/>
                </a:solidFill>
              </a:rPr>
              <a:t>Mean = 46%</a:t>
            </a:r>
          </a:p>
        </p:txBody>
      </p:sp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ABF8FE8D-EF1C-2D43-AECF-BF2ED503420C}"/>
              </a:ext>
            </a:extLst>
          </p:cNvPr>
          <p:cNvSpPr/>
          <p:nvPr/>
        </p:nvSpPr>
        <p:spPr>
          <a:xfrm flipH="1">
            <a:off x="5165692" y="768377"/>
            <a:ext cx="1233085" cy="479138"/>
          </a:xfrm>
          <a:prstGeom prst="borderCallout1">
            <a:avLst>
              <a:gd name="adj1" fmla="val 18750"/>
              <a:gd name="adj2" fmla="val -8333"/>
              <a:gd name="adj3" fmla="val 216211"/>
              <a:gd name="adj4" fmla="val -25579"/>
            </a:avLst>
          </a:prstGeom>
          <a:solidFill>
            <a:srgbClr val="34C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 marks</a:t>
            </a:r>
          </a:p>
        </p:txBody>
      </p:sp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04A870B2-23AC-B641-87F9-F129E664AE8B}"/>
              </a:ext>
            </a:extLst>
          </p:cNvPr>
          <p:cNvSpPr/>
          <p:nvPr/>
        </p:nvSpPr>
        <p:spPr>
          <a:xfrm flipH="1">
            <a:off x="8755540" y="3354636"/>
            <a:ext cx="1792705" cy="479138"/>
          </a:xfrm>
          <a:prstGeom prst="borderCallout1">
            <a:avLst>
              <a:gd name="adj1" fmla="val 39444"/>
              <a:gd name="adj2" fmla="val 105357"/>
              <a:gd name="adj3" fmla="val -153555"/>
              <a:gd name="adj4" fmla="val 112399"/>
            </a:avLst>
          </a:prstGeom>
          <a:solidFill>
            <a:srgbClr val="34C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 marks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B68D4D-2FFB-224F-A5FB-7DE91A1B43C0}"/>
              </a:ext>
            </a:extLst>
          </p:cNvPr>
          <p:cNvSpPr txBox="1"/>
          <p:nvPr/>
        </p:nvSpPr>
        <p:spPr>
          <a:xfrm>
            <a:off x="1643755" y="3513842"/>
            <a:ext cx="8462873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Define foreign liabilities – 1 mark</a:t>
            </a:r>
          </a:p>
          <a:p>
            <a:pPr>
              <a:spcAft>
                <a:spcPts val="900"/>
              </a:spcAft>
            </a:pP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Define foreign debt – 2 marks</a:t>
            </a:r>
          </a:p>
          <a:p>
            <a:pPr>
              <a:spcAft>
                <a:spcPts val="900"/>
              </a:spcAft>
            </a:pP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Define foreign equity – 2 marks</a:t>
            </a:r>
          </a:p>
          <a:p>
            <a:pPr>
              <a:spcAft>
                <a:spcPts val="900"/>
              </a:spcAft>
            </a:pP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Explain the influence on the current account – 3 marks</a:t>
            </a:r>
          </a:p>
        </p:txBody>
      </p:sp>
    </p:spTree>
    <p:extLst>
      <p:ext uri="{BB962C8B-B14F-4D97-AF65-F5344CB8AC3E}">
        <p14:creationId xmlns:p14="http://schemas.microsoft.com/office/powerpoint/2010/main" val="212619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02825" y="34925"/>
            <a:ext cx="9307975" cy="1036638"/>
          </a:xfrm>
        </p:spPr>
        <p:txBody>
          <a:bodyPr/>
          <a:lstStyle/>
          <a:p>
            <a:pPr algn="l" eaLnBrk="1" hangingPunct="1"/>
            <a:r>
              <a:rPr lang="en-US" sz="54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3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02826" y="1156405"/>
            <a:ext cx="10190290" cy="2093571"/>
          </a:xfrm>
        </p:spPr>
        <p:txBody>
          <a:bodyPr/>
          <a:lstStyle/>
          <a:p>
            <a:pPr marL="541338" indent="-541338">
              <a:buNone/>
            </a:pPr>
            <a:r>
              <a:rPr lang="en-AU" sz="3000" b="1" dirty="0"/>
              <a:t>Unit 3  Question 29</a:t>
            </a:r>
          </a:p>
          <a:p>
            <a:pPr marL="669925" indent="-669925">
              <a:buNone/>
            </a:pPr>
            <a:r>
              <a:rPr lang="en-AU" sz="3000" dirty="0">
                <a:cs typeface="Arial" panose="020B0604020202020204" pitchFamily="34" charset="0"/>
              </a:rPr>
              <a:t>(b) 	</a:t>
            </a:r>
            <a:r>
              <a:rPr lang="en-AU" sz="3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Discuss </a:t>
            </a:r>
            <a:r>
              <a:rPr lang="en-AU" sz="3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three</a:t>
            </a:r>
            <a:r>
              <a:rPr lang="en-AU" sz="3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ways in which foreign investment has affected the Australian economy in recent years.</a:t>
            </a:r>
            <a:r>
              <a:rPr lang="en-AU" sz="3000" dirty="0">
                <a:effectLst/>
                <a:cs typeface="Arial" panose="020B0604020202020204" pitchFamily="34" charset="0"/>
              </a:rPr>
              <a:t> </a:t>
            </a:r>
            <a:r>
              <a:rPr lang="en-AU" sz="3000" dirty="0">
                <a:cs typeface="Arial" panose="020B0604020202020204" pitchFamily="34" charset="0"/>
              </a:rPr>
              <a:t>(12 marks)       </a:t>
            </a:r>
            <a:r>
              <a:rPr lang="en-AU" sz="3000" b="1" i="1" dirty="0">
                <a:solidFill>
                  <a:srgbClr val="FF0000"/>
                </a:solidFill>
              </a:rPr>
              <a:t>Mean = 40%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B68D4D-2FFB-224F-A5FB-7DE91A1B43C0}"/>
              </a:ext>
            </a:extLst>
          </p:cNvPr>
          <p:cNvSpPr txBox="1"/>
          <p:nvPr/>
        </p:nvSpPr>
        <p:spPr>
          <a:xfrm>
            <a:off x="1583598" y="3259032"/>
            <a:ext cx="8462873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What is a ‘way’?</a:t>
            </a:r>
          </a:p>
          <a:p>
            <a:pPr>
              <a:spcAft>
                <a:spcPts val="300"/>
              </a:spcAft>
            </a:pP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This is not simply listing effects of foreign investment</a:t>
            </a:r>
          </a:p>
          <a:p>
            <a:pPr>
              <a:spcAft>
                <a:spcPts val="300"/>
              </a:spcAft>
            </a:pP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Need to think of THREE categories (4 marks each)</a:t>
            </a:r>
          </a:p>
          <a:p>
            <a:pPr marL="514350" indent="-514350">
              <a:spcAft>
                <a:spcPts val="300"/>
              </a:spcAft>
              <a:buAutoNum type="arabicParenR"/>
            </a:pPr>
            <a:r>
              <a:rPr lang="en-US" sz="2800" b="1" i="1" dirty="0">
                <a:solidFill>
                  <a:srgbClr val="141AFF"/>
                </a:solidFill>
                <a:latin typeface="+mn-lt"/>
              </a:rPr>
              <a:t>The macroeconomy</a:t>
            </a:r>
          </a:p>
          <a:p>
            <a:pPr marL="514350" indent="-514350">
              <a:spcAft>
                <a:spcPts val="300"/>
              </a:spcAft>
              <a:buAutoNum type="arabicParenR"/>
            </a:pPr>
            <a:r>
              <a:rPr lang="en-US" sz="2800" b="1" i="1" dirty="0">
                <a:solidFill>
                  <a:srgbClr val="141AFF"/>
                </a:solidFill>
                <a:latin typeface="+mn-lt"/>
              </a:rPr>
              <a:t>The savings-investment gap</a:t>
            </a:r>
          </a:p>
          <a:p>
            <a:pPr marL="514350" indent="-514350">
              <a:spcAft>
                <a:spcPts val="300"/>
              </a:spcAft>
              <a:buAutoNum type="arabicParenR"/>
            </a:pPr>
            <a:r>
              <a:rPr lang="en-US" sz="2800" b="1" i="1" dirty="0">
                <a:solidFill>
                  <a:srgbClr val="141AFF"/>
                </a:solidFill>
                <a:latin typeface="+mn-lt"/>
              </a:rPr>
              <a:t>The mining sector</a:t>
            </a:r>
          </a:p>
          <a:p>
            <a:pPr marL="514350" indent="-514350">
              <a:spcAft>
                <a:spcPts val="300"/>
              </a:spcAft>
              <a:buAutoNum type="arabicParenR"/>
            </a:pPr>
            <a:r>
              <a:rPr lang="en-US" sz="2800" b="1" i="1" dirty="0">
                <a:solidFill>
                  <a:srgbClr val="141AFF"/>
                </a:solidFill>
                <a:latin typeface="+mn-lt"/>
              </a:rPr>
              <a:t>The balance of payments</a:t>
            </a:r>
          </a:p>
        </p:txBody>
      </p:sp>
      <p:pic>
        <p:nvPicPr>
          <p:cNvPr id="2" name="Picture 2" descr="http://www.usdl.info/uploads/img51263a0c19dd2.gif">
            <a:extLst>
              <a:ext uri="{FF2B5EF4-FFF2-40B4-BE49-F238E27FC236}">
                <a16:creationId xmlns:a16="http://schemas.microsoft.com/office/drawing/2014/main" id="{5070752F-0F09-ADD1-7F5E-07F3E06D0A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542" y="612435"/>
            <a:ext cx="1329148" cy="9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>
            <a:extLst>
              <a:ext uri="{FF2B5EF4-FFF2-40B4-BE49-F238E27FC236}">
                <a16:creationId xmlns:a16="http://schemas.microsoft.com/office/drawing/2014/main" id="{C50754BB-9D66-038B-77A1-32F4D051723F}"/>
              </a:ext>
            </a:extLst>
          </p:cNvPr>
          <p:cNvSpPr/>
          <p:nvPr/>
        </p:nvSpPr>
        <p:spPr>
          <a:xfrm>
            <a:off x="9107906" y="3345476"/>
            <a:ext cx="3084094" cy="1431757"/>
          </a:xfrm>
          <a:prstGeom prst="borderCallout1">
            <a:avLst>
              <a:gd name="adj1" fmla="val 42279"/>
              <a:gd name="adj2" fmla="val -2871"/>
              <a:gd name="adj3" fmla="val -82678"/>
              <a:gd name="adj4" fmla="val -59940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Either foreign investment in or foreign investment out</a:t>
            </a:r>
          </a:p>
        </p:txBody>
      </p:sp>
    </p:spTree>
    <p:extLst>
      <p:ext uri="{BB962C8B-B14F-4D97-AF65-F5344CB8AC3E}">
        <p14:creationId xmlns:p14="http://schemas.microsoft.com/office/powerpoint/2010/main" val="22354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9978-CB48-8140-95FC-301ECC6C8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115" y="624110"/>
            <a:ext cx="6593305" cy="1280890"/>
          </a:xfrm>
        </p:spPr>
        <p:txBody>
          <a:bodyPr>
            <a:noAutofit/>
          </a:bodyPr>
          <a:lstStyle/>
          <a:p>
            <a:r>
              <a:rPr lang="en-US" sz="4800">
                <a:latin typeface="Arial Black" panose="020B0604020202020204" pitchFamily="34" charset="0"/>
                <a:cs typeface="Arial Black" panose="020B0604020202020204" pitchFamily="34" charset="0"/>
              </a:rPr>
              <a:t>Exam Papers</a:t>
            </a:r>
            <a:endParaRPr lang="en-US" sz="48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D2024-A262-4845-8E4B-844A5600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116" y="2040467"/>
            <a:ext cx="5618747" cy="3870755"/>
          </a:xfrm>
        </p:spPr>
        <p:txBody>
          <a:bodyPr>
            <a:normAutofit/>
          </a:bodyPr>
          <a:lstStyle/>
          <a:p>
            <a:pPr>
              <a:buClr>
                <a:srgbClr val="CEA060"/>
              </a:buClr>
            </a:pPr>
            <a:r>
              <a:rPr lang="en-US" sz="3200" dirty="0">
                <a:latin typeface="Abadi" panose="020B0604020104020204" pitchFamily="34" charset="0"/>
                <a:cs typeface="Cavolini" panose="03000502040302020204" pitchFamily="66" charset="0"/>
              </a:rPr>
              <a:t>Unit 3 – from </a:t>
            </a:r>
            <a:r>
              <a:rPr lang="en-US" sz="3200" dirty="0" err="1">
                <a:latin typeface="Abadi" panose="020B0604020104020204" pitchFamily="34" charset="0"/>
                <a:cs typeface="Cavolini" panose="03000502040302020204" pitchFamily="66" charset="0"/>
              </a:rPr>
              <a:t>etawa</a:t>
            </a:r>
            <a:endParaRPr lang="en-US" sz="3200" dirty="0">
              <a:latin typeface="Abadi" panose="020B0604020104020204" pitchFamily="34" charset="0"/>
              <a:cs typeface="Cavolini" panose="03000502040302020204" pitchFamily="66" charset="0"/>
            </a:endParaRPr>
          </a:p>
          <a:p>
            <a:pPr>
              <a:buClr>
                <a:srgbClr val="CEA060"/>
              </a:buClr>
            </a:pPr>
            <a:r>
              <a:rPr lang="en-US" sz="3200" dirty="0">
                <a:latin typeface="Abadi" panose="020B0604020104020204" pitchFamily="34" charset="0"/>
                <a:cs typeface="Cavolini" panose="03000502040302020204" pitchFamily="66" charset="0"/>
              </a:rPr>
              <a:t>If you want a </a:t>
            </a:r>
            <a:r>
              <a:rPr lang="en-US" sz="3200" b="1" dirty="0">
                <a:solidFill>
                  <a:srgbClr val="141AFF"/>
                </a:solidFill>
                <a:latin typeface="Abadi" panose="020B0604020104020204" pitchFamily="34" charset="0"/>
                <a:cs typeface="Cavolini" panose="03000502040302020204" pitchFamily="66" charset="0"/>
              </a:rPr>
              <a:t>Unit 4 exam </a:t>
            </a:r>
            <a:r>
              <a:rPr lang="en-US" sz="3200" dirty="0">
                <a:latin typeface="Abadi" panose="020B0604020104020204" pitchFamily="34" charset="0"/>
                <a:cs typeface="Cavolini" panose="03000502040302020204" pitchFamily="66" charset="0"/>
              </a:rPr>
              <a:t>paper/marking guide call or text me (0407986901)</a:t>
            </a:r>
          </a:p>
          <a:p>
            <a:pPr>
              <a:buClr>
                <a:srgbClr val="CEA060"/>
              </a:buClr>
            </a:pPr>
            <a:r>
              <a:rPr lang="en-US" sz="3200" dirty="0">
                <a:latin typeface="Abadi" panose="020B0604020104020204" pitchFamily="34" charset="0"/>
                <a:cs typeface="Cavolini" panose="03000502040302020204" pitchFamily="66" charset="0"/>
              </a:rPr>
              <a:t>Need around 10 schools to make it viable</a:t>
            </a:r>
          </a:p>
        </p:txBody>
      </p:sp>
      <p:pic>
        <p:nvPicPr>
          <p:cNvPr id="7" name="Picture 6" descr="Yes Dude">
            <a:extLst>
              <a:ext uri="{FF2B5EF4-FFF2-40B4-BE49-F238E27FC236}">
                <a16:creationId xmlns:a16="http://schemas.microsoft.com/office/drawing/2014/main" id="{C787C94D-B319-594C-90A2-FC0CD238D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69" r="-2" b="12411"/>
          <a:stretch/>
        </p:blipFill>
        <p:spPr>
          <a:xfrm>
            <a:off x="8169362" y="1392767"/>
            <a:ext cx="2902033" cy="2023257"/>
          </a:xfrm>
          <a:prstGeom prst="rect">
            <a:avLst/>
          </a:prstGeom>
        </p:spPr>
      </p:pic>
      <p:pic>
        <p:nvPicPr>
          <p:cNvPr id="28" name="Picture 27" descr="Glasses on top of a book">
            <a:extLst>
              <a:ext uri="{FF2B5EF4-FFF2-40B4-BE49-F238E27FC236}">
                <a16:creationId xmlns:a16="http://schemas.microsoft.com/office/drawing/2014/main" id="{6E48FABA-DFE0-418B-9BB6-3D7B8CE296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1" b="-4"/>
          <a:stretch/>
        </p:blipFill>
        <p:spPr>
          <a:xfrm>
            <a:off x="7736146" y="3416024"/>
            <a:ext cx="3768466" cy="262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21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02825" y="34925"/>
            <a:ext cx="9307975" cy="1036638"/>
          </a:xfrm>
        </p:spPr>
        <p:txBody>
          <a:bodyPr/>
          <a:lstStyle/>
          <a:p>
            <a:pPr algn="l" eaLnBrk="1" hangingPunct="1"/>
            <a:r>
              <a:rPr lang="en-US" sz="54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3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02826" y="1156405"/>
            <a:ext cx="10418890" cy="2093571"/>
          </a:xfrm>
        </p:spPr>
        <p:txBody>
          <a:bodyPr/>
          <a:lstStyle/>
          <a:p>
            <a:pPr marL="541338" indent="-541338">
              <a:buNone/>
            </a:pPr>
            <a:r>
              <a:rPr lang="en-AU" sz="3000" b="1" dirty="0"/>
              <a:t>Unit 4  Question 30</a:t>
            </a:r>
          </a:p>
          <a:p>
            <a:pPr marL="669925" indent="-669925">
              <a:buNone/>
            </a:pPr>
            <a:r>
              <a:rPr lang="en-AU" sz="2800" dirty="0">
                <a:cs typeface="Arial" panose="020B0604020202020204" pitchFamily="34" charset="0"/>
              </a:rPr>
              <a:t>(a) 	</a:t>
            </a: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Outline the economic policy objectives of the Australian Government and describe the extent to which these may conflict with </a:t>
            </a:r>
            <a:r>
              <a:rPr lang="en-A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complement each other.</a:t>
            </a:r>
            <a:r>
              <a:rPr lang="en-AU" sz="2800" dirty="0">
                <a:effectLst/>
              </a:rPr>
              <a:t> </a:t>
            </a:r>
            <a:r>
              <a:rPr lang="en-AU" sz="2800" dirty="0">
                <a:effectLst/>
                <a:cs typeface="Arial" panose="020B0604020202020204" pitchFamily="34" charset="0"/>
              </a:rPr>
              <a:t> </a:t>
            </a:r>
            <a:r>
              <a:rPr lang="en-AU" sz="2800" dirty="0">
                <a:cs typeface="Arial" panose="020B0604020202020204" pitchFamily="34" charset="0"/>
              </a:rPr>
              <a:t>(10 marks)   </a:t>
            </a:r>
            <a:r>
              <a:rPr lang="en-AU" sz="3000" b="1" i="1" dirty="0">
                <a:solidFill>
                  <a:srgbClr val="FF0000"/>
                </a:solidFill>
              </a:rPr>
              <a:t>Mean = 43%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B68D4D-2FFB-224F-A5FB-7DE91A1B43C0}"/>
              </a:ext>
            </a:extLst>
          </p:cNvPr>
          <p:cNvSpPr txBox="1"/>
          <p:nvPr/>
        </p:nvSpPr>
        <p:spPr>
          <a:xfrm>
            <a:off x="1511408" y="3608025"/>
            <a:ext cx="9016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C00000"/>
                </a:solidFill>
                <a:latin typeface="+mn-lt"/>
              </a:rPr>
              <a:t>Outline does not mean ‘list’!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C00000"/>
                </a:solidFill>
                <a:latin typeface="+mn-lt"/>
              </a:rPr>
              <a:t>Outline 5 separate objectives – 5 marks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C00000"/>
                </a:solidFill>
                <a:latin typeface="+mn-lt"/>
              </a:rPr>
              <a:t>For each objective describe whether it complements of conflicts with another objective – 5 marks</a:t>
            </a:r>
          </a:p>
        </p:txBody>
      </p:sp>
      <p:pic>
        <p:nvPicPr>
          <p:cNvPr id="2" name="Picture 2" descr="http://www.usdl.info/uploads/img51263a0c19dd2.gif">
            <a:extLst>
              <a:ext uri="{FF2B5EF4-FFF2-40B4-BE49-F238E27FC236}">
                <a16:creationId xmlns:a16="http://schemas.microsoft.com/office/drawing/2014/main" id="{4630077C-D3BC-154D-83FD-DEADAD5E29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542" y="612435"/>
            <a:ext cx="1329148" cy="9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579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02825" y="34925"/>
            <a:ext cx="9307975" cy="1036638"/>
          </a:xfrm>
        </p:spPr>
        <p:txBody>
          <a:bodyPr/>
          <a:lstStyle/>
          <a:p>
            <a:pPr algn="l" eaLnBrk="1" hangingPunct="1"/>
            <a:r>
              <a:rPr lang="en-US" sz="54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3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02826" y="1156405"/>
            <a:ext cx="10190290" cy="2573384"/>
          </a:xfrm>
        </p:spPr>
        <p:txBody>
          <a:bodyPr/>
          <a:lstStyle/>
          <a:p>
            <a:pPr marL="541338" indent="-541338">
              <a:buNone/>
            </a:pPr>
            <a:r>
              <a:rPr lang="en-AU" sz="3000" b="1" dirty="0"/>
              <a:t>Unit 4  Question 30</a:t>
            </a:r>
          </a:p>
          <a:p>
            <a:pPr marL="669925" indent="-669925">
              <a:buNone/>
            </a:pPr>
            <a:r>
              <a:rPr lang="en-AU" sz="2800" dirty="0">
                <a:cs typeface="Arial" panose="020B0604020202020204" pitchFamily="34" charset="0"/>
              </a:rPr>
              <a:t>(b) 	</a:t>
            </a: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Outline the </a:t>
            </a:r>
            <a:r>
              <a:rPr lang="en-A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methods used to measure productivity and, using an AD/AS model, illustrate and explain the impact of productivity growth on the achievement of any </a:t>
            </a:r>
            <a:r>
              <a:rPr lang="en-A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economic objectives</a:t>
            </a:r>
            <a:r>
              <a:rPr lang="en-AU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AU" sz="2800" dirty="0">
                <a:effectLst/>
              </a:rPr>
              <a:t> </a:t>
            </a:r>
            <a:r>
              <a:rPr lang="en-AU" sz="2800" dirty="0">
                <a:effectLst/>
                <a:cs typeface="Arial" panose="020B0604020202020204" pitchFamily="34" charset="0"/>
              </a:rPr>
              <a:t> </a:t>
            </a:r>
            <a:r>
              <a:rPr lang="en-AU" sz="2800" dirty="0">
                <a:cs typeface="Arial" panose="020B0604020202020204" pitchFamily="34" charset="0"/>
              </a:rPr>
              <a:t>(10 marks)       </a:t>
            </a:r>
            <a:r>
              <a:rPr lang="en-AU" sz="3000" b="1" i="1" dirty="0">
                <a:solidFill>
                  <a:srgbClr val="FF0000"/>
                </a:solidFill>
              </a:rPr>
              <a:t>Mean = 48%</a:t>
            </a:r>
          </a:p>
        </p:txBody>
      </p:sp>
      <p:graphicFrame>
        <p:nvGraphicFramePr>
          <p:cNvPr id="35845" name="TextBox 15">
            <a:extLst>
              <a:ext uri="{FF2B5EF4-FFF2-40B4-BE49-F238E27FC236}">
                <a16:creationId xmlns:a16="http://schemas.microsoft.com/office/drawing/2014/main" id="{FAFA751A-8EC2-1B51-9582-3E8E011DE541}"/>
              </a:ext>
            </a:extLst>
          </p:cNvPr>
          <p:cNvGraphicFramePr/>
          <p:nvPr/>
        </p:nvGraphicFramePr>
        <p:xfrm>
          <a:off x="1214909" y="3920768"/>
          <a:ext cx="9878207" cy="2195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803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02825" y="34925"/>
            <a:ext cx="9307975" cy="1036638"/>
          </a:xfrm>
        </p:spPr>
        <p:txBody>
          <a:bodyPr/>
          <a:lstStyle/>
          <a:p>
            <a:pPr algn="l" eaLnBrk="1" hangingPunct="1"/>
            <a:r>
              <a:rPr lang="en-US" sz="54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3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02826" y="1156405"/>
            <a:ext cx="10082006" cy="2573384"/>
          </a:xfrm>
        </p:spPr>
        <p:txBody>
          <a:bodyPr/>
          <a:lstStyle/>
          <a:p>
            <a:pPr marL="541338" indent="-541338">
              <a:buNone/>
            </a:pPr>
            <a:r>
              <a:rPr lang="en-AU" sz="3000" b="1" dirty="0"/>
              <a:t>Unit 4  Question 31</a:t>
            </a:r>
          </a:p>
          <a:p>
            <a:pPr marL="669925" indent="-669925">
              <a:buNone/>
            </a:pPr>
            <a:r>
              <a:rPr lang="en-AU" sz="2800" dirty="0">
                <a:cs typeface="Arial" panose="020B0604020202020204" pitchFamily="34" charset="0"/>
              </a:rPr>
              <a:t>(a) 	</a:t>
            </a: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Explain the meaning of a ‘budget deficit’ and describe </a:t>
            </a:r>
            <a:r>
              <a:rPr lang="en-A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methods the Australian Government can use to finance a budget deficit.</a:t>
            </a:r>
            <a:r>
              <a:rPr lang="en-AU" sz="2800" dirty="0">
                <a:effectLst/>
              </a:rPr>
              <a:t>  </a:t>
            </a:r>
            <a:r>
              <a:rPr lang="en-AU" sz="2800" dirty="0">
                <a:effectLst/>
                <a:cs typeface="Arial" panose="020B0604020202020204" pitchFamily="34" charset="0"/>
              </a:rPr>
              <a:t> </a:t>
            </a:r>
            <a:r>
              <a:rPr lang="en-AU" sz="2800" dirty="0">
                <a:cs typeface="Arial" panose="020B0604020202020204" pitchFamily="34" charset="0"/>
              </a:rPr>
              <a:t>(8 marks)       </a:t>
            </a:r>
            <a:r>
              <a:rPr lang="en-AU" sz="3000" b="1" i="1" dirty="0">
                <a:solidFill>
                  <a:srgbClr val="FF0000"/>
                </a:solidFill>
              </a:rPr>
              <a:t>Mean = 62%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C4CE2C-61A9-F6EC-6CEE-B1AE6F662342}"/>
              </a:ext>
            </a:extLst>
          </p:cNvPr>
          <p:cNvGrpSpPr/>
          <p:nvPr/>
        </p:nvGrpSpPr>
        <p:grpSpPr>
          <a:xfrm>
            <a:off x="1746443" y="3692979"/>
            <a:ext cx="7055378" cy="671580"/>
            <a:chOff x="-1" y="9726"/>
            <a:chExt cx="7055378" cy="67158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33C23A3-E45E-EAE5-6FC4-310B7964CE46}"/>
                </a:ext>
              </a:extLst>
            </p:cNvPr>
            <p:cNvSpPr/>
            <p:nvPr/>
          </p:nvSpPr>
          <p:spPr>
            <a:xfrm>
              <a:off x="-1" y="9726"/>
              <a:ext cx="6988481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434F8F12-DB91-6779-47A2-320DBE514C82}"/>
                </a:ext>
              </a:extLst>
            </p:cNvPr>
            <p:cNvSpPr txBox="1"/>
            <p:nvPr/>
          </p:nvSpPr>
          <p:spPr>
            <a:xfrm>
              <a:off x="32784" y="42510"/>
              <a:ext cx="7022593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i="1" dirty="0">
                  <a:solidFill>
                    <a:schemeClr val="bg1"/>
                  </a:solidFill>
                  <a:latin typeface="+mn-lt"/>
                </a:rPr>
                <a:t>      Meaning of budget deficit   </a:t>
              </a:r>
              <a:r>
                <a:rPr lang="en-US" sz="2800" b="1" i="1" kern="1200" dirty="0"/>
                <a:t>–   2 marks</a:t>
              </a:r>
              <a:endParaRPr lang="en-US" sz="28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8751907-6670-716F-0852-3FC476EA19AD}"/>
              </a:ext>
            </a:extLst>
          </p:cNvPr>
          <p:cNvGrpSpPr/>
          <p:nvPr/>
        </p:nvGrpSpPr>
        <p:grpSpPr>
          <a:xfrm>
            <a:off x="1746443" y="4591379"/>
            <a:ext cx="7669819" cy="671580"/>
            <a:chOff x="-1" y="9726"/>
            <a:chExt cx="7669819" cy="67158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48D2DEE-D52C-9E89-3B78-0048866AD4D7}"/>
                </a:ext>
              </a:extLst>
            </p:cNvPr>
            <p:cNvSpPr/>
            <p:nvPr/>
          </p:nvSpPr>
          <p:spPr>
            <a:xfrm>
              <a:off x="-1" y="9726"/>
              <a:ext cx="7022593" cy="6715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A7DCF91C-FEE2-1342-6247-681EC03E3055}"/>
                </a:ext>
              </a:extLst>
            </p:cNvPr>
            <p:cNvSpPr txBox="1"/>
            <p:nvPr/>
          </p:nvSpPr>
          <p:spPr>
            <a:xfrm>
              <a:off x="32784" y="42510"/>
              <a:ext cx="7637034" cy="60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i="1" dirty="0">
                  <a:solidFill>
                    <a:schemeClr val="bg1"/>
                  </a:solidFill>
                  <a:latin typeface="+mn-lt"/>
                </a:rPr>
                <a:t> Describe 3 methods of financing   </a:t>
              </a:r>
              <a:r>
                <a:rPr lang="en-US" sz="2800" b="1" i="1" kern="1200" dirty="0"/>
                <a:t>–   6 marks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0958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02825" y="34925"/>
            <a:ext cx="9307975" cy="1036638"/>
          </a:xfrm>
        </p:spPr>
        <p:txBody>
          <a:bodyPr/>
          <a:lstStyle/>
          <a:p>
            <a:pPr algn="l" eaLnBrk="1" hangingPunct="1"/>
            <a:r>
              <a:rPr lang="en-US" sz="54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3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02826" y="1156405"/>
            <a:ext cx="10082006" cy="2573384"/>
          </a:xfrm>
        </p:spPr>
        <p:txBody>
          <a:bodyPr/>
          <a:lstStyle/>
          <a:p>
            <a:pPr marL="541338" indent="-541338">
              <a:buNone/>
            </a:pPr>
            <a:r>
              <a:rPr lang="en-AU" sz="3000" b="1" dirty="0"/>
              <a:t>Unit 4  Question 31</a:t>
            </a:r>
          </a:p>
          <a:p>
            <a:pPr marL="669925" indent="-669925">
              <a:buNone/>
            </a:pPr>
            <a:r>
              <a:rPr lang="en-AU" sz="2800" dirty="0">
                <a:cs typeface="Arial" panose="020B0604020202020204" pitchFamily="34" charset="0"/>
              </a:rPr>
              <a:t>(b) 	</a:t>
            </a: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Using the aggregate expenditure (AE) model, explain the short and long-term implications of the contemporary fiscal policy measures adopted by the Australian Government.</a:t>
            </a:r>
            <a:r>
              <a:rPr lang="en-AU" sz="2800" dirty="0">
                <a:effectLst/>
              </a:rPr>
              <a:t> </a:t>
            </a:r>
            <a:r>
              <a:rPr lang="en-AU" sz="2800" dirty="0">
                <a:cs typeface="Arial" panose="020B0604020202020204" pitchFamily="34" charset="0"/>
              </a:rPr>
              <a:t>(12 marks)       </a:t>
            </a:r>
            <a:r>
              <a:rPr lang="en-AU" sz="3000" b="1" i="1" dirty="0">
                <a:solidFill>
                  <a:srgbClr val="FF0000"/>
                </a:solidFill>
              </a:rPr>
              <a:t>Mean = 35%</a:t>
            </a:r>
          </a:p>
        </p:txBody>
      </p:sp>
      <p:pic>
        <p:nvPicPr>
          <p:cNvPr id="2" name="Picture 2" descr="http://www.usdl.info/uploads/img51263a0c19dd2.gif">
            <a:extLst>
              <a:ext uri="{FF2B5EF4-FFF2-40B4-BE49-F238E27FC236}">
                <a16:creationId xmlns:a16="http://schemas.microsoft.com/office/drawing/2014/main" id="{EBE15354-5384-8288-CC38-0D1329EE6C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3134861"/>
            <a:ext cx="1329148" cy="9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EDBAF4-9691-E7F0-DBCB-776036849050}"/>
              </a:ext>
            </a:extLst>
          </p:cNvPr>
          <p:cNvSpPr txBox="1"/>
          <p:nvPr/>
        </p:nvSpPr>
        <p:spPr>
          <a:xfrm>
            <a:off x="1557768" y="3814631"/>
            <a:ext cx="8260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Is contemporary fiscal policy expansionary or contractionary?</a:t>
            </a:r>
          </a:p>
        </p:txBody>
      </p:sp>
    </p:spTree>
    <p:extLst>
      <p:ext uri="{BB962C8B-B14F-4D97-AF65-F5344CB8AC3E}">
        <p14:creationId xmlns:p14="http://schemas.microsoft.com/office/powerpoint/2010/main" val="1931165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02825" y="34925"/>
            <a:ext cx="9307975" cy="1036638"/>
          </a:xfrm>
        </p:spPr>
        <p:txBody>
          <a:bodyPr/>
          <a:lstStyle/>
          <a:p>
            <a:pPr algn="l" eaLnBrk="1" hangingPunct="1"/>
            <a:r>
              <a:rPr lang="en-US" sz="54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3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02825" y="1275647"/>
            <a:ext cx="10082006" cy="1036638"/>
          </a:xfrm>
        </p:spPr>
        <p:txBody>
          <a:bodyPr/>
          <a:lstStyle/>
          <a:p>
            <a:pPr marL="541338" indent="-541338">
              <a:buNone/>
            </a:pPr>
            <a:r>
              <a:rPr lang="en-AU" sz="3000" b="1" dirty="0"/>
              <a:t>Unit 4  Question 31</a:t>
            </a:r>
          </a:p>
          <a:p>
            <a:pPr marL="669925" indent="-669925">
              <a:buNone/>
            </a:pPr>
            <a:r>
              <a:rPr lang="en-AU" sz="2800" dirty="0">
                <a:cs typeface="Arial" panose="020B0604020202020204" pitchFamily="34" charset="0"/>
              </a:rPr>
              <a:t>Contemporary fiscal policy</a:t>
            </a:r>
            <a:r>
              <a:rPr lang="en-AU" sz="2800" dirty="0">
                <a:effectLst/>
              </a:rPr>
              <a:t> </a:t>
            </a:r>
            <a:endParaRPr lang="en-AU" sz="3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2E75DCA-2A6C-7CEA-3DAE-9D06335B8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23884"/>
              </p:ext>
            </p:extLst>
          </p:nvPr>
        </p:nvGraphicFramePr>
        <p:xfrm>
          <a:off x="902825" y="2516369"/>
          <a:ext cx="8534171" cy="3744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550">
                  <a:extLst>
                    <a:ext uri="{9D8B030D-6E8A-4147-A177-3AD203B41FA5}">
                      <a16:colId xmlns:a16="http://schemas.microsoft.com/office/drawing/2014/main" val="2082551347"/>
                    </a:ext>
                  </a:extLst>
                </a:gridCol>
                <a:gridCol w="2243450">
                  <a:extLst>
                    <a:ext uri="{9D8B030D-6E8A-4147-A177-3AD203B41FA5}">
                      <a16:colId xmlns:a16="http://schemas.microsoft.com/office/drawing/2014/main" val="691317995"/>
                    </a:ext>
                  </a:extLst>
                </a:gridCol>
                <a:gridCol w="2136044">
                  <a:extLst>
                    <a:ext uri="{9D8B030D-6E8A-4147-A177-3AD203B41FA5}">
                      <a16:colId xmlns:a16="http://schemas.microsoft.com/office/drawing/2014/main" val="919596171"/>
                    </a:ext>
                  </a:extLst>
                </a:gridCol>
                <a:gridCol w="2334127">
                  <a:extLst>
                    <a:ext uri="{9D8B030D-6E8A-4147-A177-3AD203B41FA5}">
                      <a16:colId xmlns:a16="http://schemas.microsoft.com/office/drawing/2014/main" val="2407529576"/>
                    </a:ext>
                  </a:extLst>
                </a:gridCol>
              </a:tblGrid>
              <a:tr h="525536">
                <a:tc>
                  <a:txBody>
                    <a:bodyPr/>
                    <a:lstStyle/>
                    <a:p>
                      <a:r>
                        <a:rPr lang="en-US" sz="2400" b="1" dirty="0"/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REVENUE $m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SPENDING $m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BALANCE $m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3717934"/>
                  </a:ext>
                </a:extLst>
              </a:tr>
              <a:tr h="536411">
                <a:tc>
                  <a:txBody>
                    <a:bodyPr/>
                    <a:lstStyle/>
                    <a:p>
                      <a:pPr algn="l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485,286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478,098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-690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2435663"/>
                  </a:ext>
                </a:extLst>
              </a:tr>
              <a:tr h="536411">
                <a:tc>
                  <a:txBody>
                    <a:bodyPr/>
                    <a:lstStyle/>
                    <a:p>
                      <a:pPr algn="l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469,398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549,634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-85,272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3340544"/>
                  </a:ext>
                </a:extLst>
              </a:tr>
              <a:tr h="536411">
                <a:tc>
                  <a:txBody>
                    <a:bodyPr/>
                    <a:lstStyle/>
                    <a:p>
                      <a:pPr algn="l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2020-21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519,913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654,084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-134,171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0320557"/>
                  </a:ext>
                </a:extLst>
              </a:tr>
              <a:tr h="536411">
                <a:tc>
                  <a:txBody>
                    <a:bodyPr/>
                    <a:lstStyle/>
                    <a:p>
                      <a:pPr algn="l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2021-22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584,358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616,320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-31,962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4478184"/>
                  </a:ext>
                </a:extLst>
              </a:tr>
              <a:tr h="536411">
                <a:tc>
                  <a:txBody>
                    <a:bodyPr/>
                    <a:lstStyle/>
                    <a:p>
                      <a:pPr algn="l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2022-23 (e)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607,229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644,080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-36,851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5369764"/>
                  </a:ext>
                </a:extLst>
              </a:tr>
              <a:tr h="536411">
                <a:tc>
                  <a:txBody>
                    <a:bodyPr/>
                    <a:lstStyle/>
                    <a:p>
                      <a:pPr algn="l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2023-24 (e)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621,441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665,489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-44,048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092273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0E3CACB-EC23-F49B-139C-D2E030B1141D}"/>
              </a:ext>
            </a:extLst>
          </p:cNvPr>
          <p:cNvSpPr/>
          <p:nvPr/>
        </p:nvSpPr>
        <p:spPr>
          <a:xfrm>
            <a:off x="9221117" y="3591500"/>
            <a:ext cx="2170323" cy="1018578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Highly expansionary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B666A9-8469-39E6-9AFF-08E97E06FE6E}"/>
              </a:ext>
            </a:extLst>
          </p:cNvPr>
          <p:cNvSpPr/>
          <p:nvPr/>
        </p:nvSpPr>
        <p:spPr>
          <a:xfrm>
            <a:off x="9221117" y="4664754"/>
            <a:ext cx="2170323" cy="159561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 Black" panose="020B0604020202020204" pitchFamily="34" charset="0"/>
                <a:cs typeface="Arial Black" panose="020B0604020202020204" pitchFamily="34" charset="0"/>
              </a:rPr>
              <a:t>Less expansionary</a:t>
            </a:r>
          </a:p>
        </p:txBody>
      </p:sp>
    </p:spTree>
    <p:extLst>
      <p:ext uri="{BB962C8B-B14F-4D97-AF65-F5344CB8AC3E}">
        <p14:creationId xmlns:p14="http://schemas.microsoft.com/office/powerpoint/2010/main" val="135009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50483" y="155185"/>
            <a:ext cx="11171662" cy="1058820"/>
          </a:xfrm>
        </p:spPr>
        <p:txBody>
          <a:bodyPr/>
          <a:lstStyle/>
          <a:p>
            <a:pPr algn="l" eaLnBrk="1" hangingPunct="1"/>
            <a:r>
              <a:rPr lang="en-US" sz="48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3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49371" y="1418973"/>
            <a:ext cx="4728266" cy="1444840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If the budget deficits are falling – does this mean that fiscal policy is contractionary? 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9DF3367F-D4C8-9744-8555-71E3345E4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12498"/>
              </p:ext>
            </p:extLst>
          </p:nvPr>
        </p:nvGraphicFramePr>
        <p:xfrm>
          <a:off x="589438" y="3412204"/>
          <a:ext cx="491878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016">
                  <a:extLst>
                    <a:ext uri="{9D8B030D-6E8A-4147-A177-3AD203B41FA5}">
                      <a16:colId xmlns:a16="http://schemas.microsoft.com/office/drawing/2014/main" val="3763389600"/>
                    </a:ext>
                  </a:extLst>
                </a:gridCol>
                <a:gridCol w="1239252">
                  <a:extLst>
                    <a:ext uri="{9D8B030D-6E8A-4147-A177-3AD203B41FA5}">
                      <a16:colId xmlns:a16="http://schemas.microsoft.com/office/drawing/2014/main" val="4077956118"/>
                    </a:ext>
                  </a:extLst>
                </a:gridCol>
                <a:gridCol w="1443790">
                  <a:extLst>
                    <a:ext uri="{9D8B030D-6E8A-4147-A177-3AD203B41FA5}">
                      <a16:colId xmlns:a16="http://schemas.microsoft.com/office/drawing/2014/main" val="3352109977"/>
                    </a:ext>
                  </a:extLst>
                </a:gridCol>
                <a:gridCol w="1419726">
                  <a:extLst>
                    <a:ext uri="{9D8B030D-6E8A-4147-A177-3AD203B41FA5}">
                      <a16:colId xmlns:a16="http://schemas.microsoft.com/office/drawing/2014/main" val="4876189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Budget 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Multiplier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Effect on 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97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$100bn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+$250bn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325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$60bn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+$150bn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360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$40bn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+$100bn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879455"/>
                  </a:ext>
                </a:extLst>
              </a:tr>
            </a:tbl>
          </a:graphicData>
        </a:graphic>
      </p:graphicFrame>
      <p:sp>
        <p:nvSpPr>
          <p:cNvPr id="7" name="Line 3">
            <a:extLst>
              <a:ext uri="{FF2B5EF4-FFF2-40B4-BE49-F238E27FC236}">
                <a16:creationId xmlns:a16="http://schemas.microsoft.com/office/drawing/2014/main" id="{067EF7B0-7DD5-6E4C-BFA5-7031176C9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7141" y="1735153"/>
            <a:ext cx="2" cy="423039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1218408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398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EC9A2FB-476A-DF43-B91A-FFD68850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750" y="1593377"/>
            <a:ext cx="568947" cy="39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40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998" dirty="0">
                <a:solidFill>
                  <a:srgbClr val="000000"/>
                </a:solidFill>
                <a:latin typeface="Verdana"/>
              </a:rPr>
              <a:t>PL</a:t>
            </a:r>
            <a:endParaRPr lang="en-AU" sz="1998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5F56D58-4C23-8440-A310-41F12F175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7015" y="5981146"/>
            <a:ext cx="1405130" cy="39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40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998" dirty="0">
                <a:solidFill>
                  <a:srgbClr val="000000"/>
                </a:solidFill>
                <a:latin typeface="Verdana"/>
              </a:rPr>
              <a:t>Real GDP </a:t>
            </a:r>
            <a:endParaRPr lang="en-AU" sz="1998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Line 15">
            <a:extLst>
              <a:ext uri="{FF2B5EF4-FFF2-40B4-BE49-F238E27FC236}">
                <a16:creationId xmlns:a16="http://schemas.microsoft.com/office/drawing/2014/main" id="{AA649726-1D35-C044-B250-5EC89058E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7726" y="2347255"/>
            <a:ext cx="2856171" cy="3231834"/>
          </a:xfrm>
          <a:prstGeom prst="line">
            <a:avLst/>
          </a:prstGeom>
          <a:noFill/>
          <a:ln w="31750">
            <a:solidFill>
              <a:srgbClr val="120AEC"/>
            </a:solidFill>
            <a:round/>
            <a:headEnd/>
            <a:tailEnd/>
          </a:ln>
        </p:spPr>
        <p:txBody>
          <a:bodyPr anchor="ctr"/>
          <a:lstStyle/>
          <a:p>
            <a:pPr defTabSz="1218408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398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2A630721-C8B6-954E-B4F3-9F593E012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8895" y="5544697"/>
            <a:ext cx="566766" cy="3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40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AD</a:t>
            </a:r>
            <a:endParaRPr lang="en-AU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3E732D75-0D94-3C4F-87A2-30B1821FC5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7143" y="5958461"/>
            <a:ext cx="5410956" cy="7086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defTabSz="1218408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398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ABAA8A4B-B754-A742-8FAA-E4FFBF6E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765" y="5550084"/>
            <a:ext cx="700387" cy="3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40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AD1</a:t>
            </a:r>
            <a:endParaRPr lang="en-AU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535999-3DD8-8243-8911-B09D1080637A}"/>
              </a:ext>
            </a:extLst>
          </p:cNvPr>
          <p:cNvCxnSpPr>
            <a:cxnSpLocks/>
          </p:cNvCxnSpPr>
          <p:nvPr/>
        </p:nvCxnSpPr>
        <p:spPr>
          <a:xfrm>
            <a:off x="7972045" y="4199719"/>
            <a:ext cx="777536" cy="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" name="Text Box 17">
            <a:extLst>
              <a:ext uri="{FF2B5EF4-FFF2-40B4-BE49-F238E27FC236}">
                <a16:creationId xmlns:a16="http://schemas.microsoft.com/office/drawing/2014/main" id="{C2AAA29D-E3E2-C843-9EED-CC5C3E2AC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852" y="3861165"/>
            <a:ext cx="9052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40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$250b</a:t>
            </a:r>
            <a:endParaRPr lang="en-AU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16EA2D44-13D1-A143-956E-A5AADBED7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862" y="2347255"/>
            <a:ext cx="2856171" cy="3231834"/>
          </a:xfrm>
          <a:prstGeom prst="line">
            <a:avLst/>
          </a:prstGeom>
          <a:noFill/>
          <a:ln w="31750">
            <a:solidFill>
              <a:srgbClr val="120AEC"/>
            </a:solidFill>
            <a:round/>
            <a:headEnd/>
            <a:tailEnd/>
          </a:ln>
        </p:spPr>
        <p:txBody>
          <a:bodyPr anchor="ctr"/>
          <a:lstStyle/>
          <a:p>
            <a:pPr defTabSz="1218408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398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F566B46A-F882-5345-A22C-77BB82C0C0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4193" y="2357116"/>
            <a:ext cx="2856171" cy="3231834"/>
          </a:xfrm>
          <a:prstGeom prst="line">
            <a:avLst/>
          </a:prstGeom>
          <a:noFill/>
          <a:ln w="31750">
            <a:solidFill>
              <a:srgbClr val="120AEC"/>
            </a:solidFill>
            <a:round/>
            <a:headEnd/>
            <a:tailEnd/>
          </a:ln>
        </p:spPr>
        <p:txBody>
          <a:bodyPr anchor="ctr"/>
          <a:lstStyle/>
          <a:p>
            <a:pPr defTabSz="1218408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398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3A7F255D-5E91-4F4D-A6DF-EF7AD7666F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2497" y="2368240"/>
            <a:ext cx="2856171" cy="3231834"/>
          </a:xfrm>
          <a:prstGeom prst="line">
            <a:avLst/>
          </a:prstGeom>
          <a:noFill/>
          <a:ln w="31750">
            <a:solidFill>
              <a:srgbClr val="120AEC"/>
            </a:solidFill>
            <a:round/>
            <a:headEnd/>
            <a:tailEnd/>
          </a:ln>
        </p:spPr>
        <p:txBody>
          <a:bodyPr anchor="ctr"/>
          <a:lstStyle/>
          <a:p>
            <a:pPr defTabSz="1218408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398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C0CEE36E-0054-8A44-987D-9434A6A3E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8252" y="5550083"/>
            <a:ext cx="700387" cy="3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40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AD2</a:t>
            </a:r>
            <a:endParaRPr lang="en-AU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3D9EF520-EADD-724A-8EED-C6D5B59BA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3594" y="5550082"/>
            <a:ext cx="700387" cy="3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40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AD3</a:t>
            </a:r>
            <a:endParaRPr lang="en-AU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1DA4B2-EB9C-AE4F-A28C-42023BD3BE47}"/>
              </a:ext>
            </a:extLst>
          </p:cNvPr>
          <p:cNvCxnSpPr>
            <a:cxnSpLocks/>
          </p:cNvCxnSpPr>
          <p:nvPr/>
        </p:nvCxnSpPr>
        <p:spPr>
          <a:xfrm>
            <a:off x="9178791" y="4549425"/>
            <a:ext cx="515974" cy="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A58BB9-E726-4D49-877B-84AB13F0A6F5}"/>
              </a:ext>
            </a:extLst>
          </p:cNvPr>
          <p:cNvCxnSpPr>
            <a:cxnSpLocks/>
          </p:cNvCxnSpPr>
          <p:nvPr/>
        </p:nvCxnSpPr>
        <p:spPr>
          <a:xfrm flipV="1">
            <a:off x="10044958" y="4876783"/>
            <a:ext cx="393294" cy="10811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Text Box 17">
            <a:extLst>
              <a:ext uri="{FF2B5EF4-FFF2-40B4-BE49-F238E27FC236}">
                <a16:creationId xmlns:a16="http://schemas.microsoft.com/office/drawing/2014/main" id="{FEB0515D-DC99-004C-8CC0-8C66A8EFE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7583" y="4201707"/>
            <a:ext cx="7526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40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$150b</a:t>
            </a:r>
            <a:endParaRPr lang="en-AU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29DC88B6-7400-DB4C-BEA4-ACA68380B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3401" y="4579817"/>
            <a:ext cx="7644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840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$100b</a:t>
            </a:r>
            <a:endParaRPr lang="en-AU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4754B-2507-D561-6132-B7623878BAFC}"/>
              </a:ext>
            </a:extLst>
          </p:cNvPr>
          <p:cNvSpPr txBox="1"/>
          <p:nvPr/>
        </p:nvSpPr>
        <p:spPr>
          <a:xfrm>
            <a:off x="2346891" y="2668952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42218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8" grpId="0" animBg="1"/>
      <p:bldP spid="19" grpId="0" animBg="1"/>
      <p:bldP spid="20" grpId="0"/>
      <p:bldP spid="21" grpId="0"/>
      <p:bldP spid="2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902825" y="34925"/>
            <a:ext cx="9307975" cy="1036638"/>
          </a:xfrm>
        </p:spPr>
        <p:txBody>
          <a:bodyPr/>
          <a:lstStyle/>
          <a:p>
            <a:pPr algn="l" eaLnBrk="1" hangingPunct="1"/>
            <a:r>
              <a:rPr lang="en-US" sz="5400" dirty="0">
                <a:solidFill>
                  <a:srgbClr val="0000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Section 3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02826" y="1156405"/>
            <a:ext cx="10082006" cy="2573384"/>
          </a:xfrm>
        </p:spPr>
        <p:txBody>
          <a:bodyPr/>
          <a:lstStyle/>
          <a:p>
            <a:pPr marL="541338" indent="-541338">
              <a:buNone/>
            </a:pPr>
            <a:r>
              <a:rPr lang="en-AU" sz="3000" b="1" dirty="0"/>
              <a:t>Unit 4  Question 31</a:t>
            </a:r>
          </a:p>
          <a:p>
            <a:pPr marL="669925" indent="-669925">
              <a:buNone/>
            </a:pPr>
            <a:r>
              <a:rPr lang="en-AU" sz="2800" dirty="0">
                <a:cs typeface="Arial" panose="020B0604020202020204" pitchFamily="34" charset="0"/>
              </a:rPr>
              <a:t>(b) 	</a:t>
            </a:r>
            <a:r>
              <a:rPr lang="en-A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Using the aggregate expenditure (AE) model, explain the short and long-term implications of the contemporary fiscal policy measures adopted by the Australian Government.</a:t>
            </a:r>
            <a:r>
              <a:rPr lang="en-AU" sz="2800" dirty="0">
                <a:effectLst/>
              </a:rPr>
              <a:t> </a:t>
            </a:r>
            <a:r>
              <a:rPr lang="en-AU" sz="2800" dirty="0">
                <a:cs typeface="Arial" panose="020B0604020202020204" pitchFamily="34" charset="0"/>
              </a:rPr>
              <a:t>(12 marks)       </a:t>
            </a:r>
            <a:r>
              <a:rPr lang="en-AU" sz="3000" b="1" i="1" dirty="0">
                <a:solidFill>
                  <a:srgbClr val="FF0000"/>
                </a:solidFill>
              </a:rPr>
              <a:t>Mean = 35%</a:t>
            </a:r>
          </a:p>
        </p:txBody>
      </p:sp>
      <p:pic>
        <p:nvPicPr>
          <p:cNvPr id="2" name="Picture 2" descr="http://www.usdl.info/uploads/img51263a0c19dd2.gif">
            <a:extLst>
              <a:ext uri="{FF2B5EF4-FFF2-40B4-BE49-F238E27FC236}">
                <a16:creationId xmlns:a16="http://schemas.microsoft.com/office/drawing/2014/main" id="{EBE15354-5384-8288-CC38-0D1329EE6C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252" y="1983969"/>
            <a:ext cx="1329148" cy="9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extBox 15">
            <a:extLst>
              <a:ext uri="{FF2B5EF4-FFF2-40B4-BE49-F238E27FC236}">
                <a16:creationId xmlns:a16="http://schemas.microsoft.com/office/drawing/2014/main" id="{1A5112F6-B2A4-3B51-4055-E4D39667B1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998569"/>
              </p:ext>
            </p:extLst>
          </p:nvPr>
        </p:nvGraphicFramePr>
        <p:xfrm>
          <a:off x="1385496" y="3917070"/>
          <a:ext cx="9878207" cy="2195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5216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1474-8C7C-F952-5132-4AA580A1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42" y="274638"/>
            <a:ext cx="10499557" cy="1143000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Topical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90701-10CE-C42C-8814-0D41B574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43" y="1600202"/>
            <a:ext cx="9709484" cy="3561346"/>
          </a:xfrm>
        </p:spPr>
        <p:txBody>
          <a:bodyPr/>
          <a:lstStyle/>
          <a:p>
            <a:pPr marL="0" indent="0">
              <a:buNone/>
            </a:pPr>
            <a:r>
              <a:rPr lang="en-AU" b="1" i="1" kern="1800" dirty="0">
                <a:solidFill>
                  <a:srgbClr val="141A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Australia records a current account deficit</a:t>
            </a:r>
            <a:endParaRPr lang="en-AU" i="1" dirty="0">
              <a:solidFill>
                <a:srgbClr val="141AFF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A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Australia recorded a $2.3 billion current account deficit in the September quarter 2022, following 13 consecutive quarters of a current account surplus. </a:t>
            </a:r>
          </a:p>
          <a:p>
            <a:r>
              <a:rPr lang="en-A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trade balance decreased by $11 billion but remained in a surplus of $31b, while the net primary income deficit widened by $6.4 billion to $33 billion in the September quarter 2022. </a:t>
            </a:r>
            <a:endParaRPr lang="en-AU" sz="2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97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1474-8C7C-F952-5132-4AA580A1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42" y="274638"/>
            <a:ext cx="10499557" cy="1143000"/>
          </a:xfrm>
        </p:spPr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Topical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90701-10CE-C42C-8814-0D41B574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843" y="1600201"/>
            <a:ext cx="9709484" cy="4367461"/>
          </a:xfrm>
        </p:spPr>
        <p:txBody>
          <a:bodyPr/>
          <a:lstStyle/>
          <a:p>
            <a:pPr marL="0" indent="0">
              <a:buNone/>
            </a:pPr>
            <a:r>
              <a:rPr lang="en-AU" b="1" i="1" kern="1800" dirty="0">
                <a:solidFill>
                  <a:srgbClr val="141A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New trade deal with India enters into force</a:t>
            </a:r>
            <a:endParaRPr lang="en-AU" i="1" dirty="0">
              <a:solidFill>
                <a:srgbClr val="141AFF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AU" sz="2800" b="0" i="0" dirty="0">
                <a:solidFill>
                  <a:srgbClr val="313131"/>
                </a:solidFill>
                <a:effectLst/>
                <a:latin typeface="-apple-system"/>
              </a:rPr>
              <a:t>The Australia-India Economic Cooperation and Trade Agreement (ECTA) was signed in December 2022.</a:t>
            </a:r>
          </a:p>
          <a:p>
            <a:r>
              <a:rPr lang="en-AU" sz="2800" b="0" i="0" dirty="0">
                <a:solidFill>
                  <a:srgbClr val="313131"/>
                </a:solidFill>
                <a:effectLst/>
                <a:latin typeface="-apple-system"/>
              </a:rPr>
              <a:t>Tariffs on 85 per cent of Australia's exports to India will be eliminated – this will save Australian exporters around $2 billion a year</a:t>
            </a:r>
          </a:p>
          <a:p>
            <a:r>
              <a:rPr lang="en-AU" sz="2800" b="0" i="0" dirty="0">
                <a:solidFill>
                  <a:srgbClr val="313131"/>
                </a:solidFill>
                <a:effectLst/>
                <a:latin typeface="-apple-system"/>
              </a:rPr>
              <a:t>Australian consumers and business will save on imports of finished goods, and inputs to our manufacturing sector.</a:t>
            </a:r>
          </a:p>
          <a:p>
            <a:r>
              <a:rPr lang="en-AU" sz="2800" dirty="0">
                <a:solidFill>
                  <a:srgbClr val="313131"/>
                </a:solidFill>
                <a:latin typeface="-apple-system"/>
              </a:rPr>
              <a:t>Education exports will be a big winner.</a:t>
            </a:r>
            <a:endParaRPr lang="en-AU" sz="2800" b="0" i="0" dirty="0">
              <a:solidFill>
                <a:srgbClr val="313131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endParaRPr lang="en-AU" sz="2800" b="0" i="0" dirty="0">
              <a:solidFill>
                <a:srgbClr val="313131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48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A4D5B-AAEA-444F-A474-9ADFD65AF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ulti-document 2">
            <a:extLst>
              <a:ext uri="{FF2B5EF4-FFF2-40B4-BE49-F238E27FC236}">
                <a16:creationId xmlns:a16="http://schemas.microsoft.com/office/drawing/2014/main" id="{A56F9395-3ED2-E045-49D3-E86D36A71606}"/>
              </a:ext>
            </a:extLst>
          </p:cNvPr>
          <p:cNvSpPr/>
          <p:nvPr/>
        </p:nvSpPr>
        <p:spPr>
          <a:xfrm>
            <a:off x="1792705" y="1515979"/>
            <a:ext cx="8807116" cy="3621506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latin typeface="Arial Black" panose="020B0604020202020204" pitchFamily="34" charset="0"/>
                <a:cs typeface="Arial Black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6821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9978-CB48-8140-95FC-301ECC6C8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597" y="551919"/>
            <a:ext cx="7688192" cy="128089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 Black" panose="020B0604020202020204" pitchFamily="34" charset="0"/>
                <a:cs typeface="Arial Black" panose="020B0604020202020204" pitchFamily="34" charset="0"/>
              </a:rPr>
              <a:t>Unit 1 Teaching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D2024-A262-4845-8E4B-844A5600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597" y="1832809"/>
            <a:ext cx="4802188" cy="3870755"/>
          </a:xfrm>
        </p:spPr>
        <p:txBody>
          <a:bodyPr>
            <a:normAutofit/>
          </a:bodyPr>
          <a:lstStyle/>
          <a:p>
            <a:pPr marL="457200" lvl="1" indent="0">
              <a:buClr>
                <a:srgbClr val="CEA060"/>
              </a:buClr>
              <a:buNone/>
            </a:pPr>
            <a:r>
              <a:rPr lang="en-US" sz="3200" b="1" i="1" dirty="0">
                <a:solidFill>
                  <a:srgbClr val="C00000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Now available - $90</a:t>
            </a:r>
          </a:p>
          <a:p>
            <a:pPr lvl="1">
              <a:buClr>
                <a:srgbClr val="CEA060"/>
              </a:buClr>
            </a:pPr>
            <a:r>
              <a:rPr lang="en-US" sz="3200" dirty="0">
                <a:latin typeface="Abadi" panose="020B0604020104020204" pitchFamily="34" charset="0"/>
                <a:cs typeface="Arial" panose="020B0604020202020204" pitchFamily="34" charset="0"/>
              </a:rPr>
              <a:t>What is economics</a:t>
            </a:r>
          </a:p>
          <a:p>
            <a:pPr lvl="1">
              <a:buClr>
                <a:srgbClr val="CEA060"/>
              </a:buClr>
            </a:pPr>
            <a:r>
              <a:rPr lang="en-US" sz="3200" dirty="0">
                <a:latin typeface="Abadi" panose="020B0604020104020204" pitchFamily="34" charset="0"/>
                <a:cs typeface="Arial" panose="020B0604020202020204" pitchFamily="34" charset="0"/>
              </a:rPr>
              <a:t>Demand &amp; supply</a:t>
            </a:r>
          </a:p>
          <a:p>
            <a:pPr lvl="1">
              <a:buClr>
                <a:srgbClr val="CEA060"/>
              </a:buClr>
            </a:pPr>
            <a:r>
              <a:rPr lang="en-US" sz="3200" dirty="0">
                <a:latin typeface="Abadi" panose="020B0604020104020204" pitchFamily="34" charset="0"/>
                <a:cs typeface="Arial" panose="020B0604020202020204" pitchFamily="34" charset="0"/>
              </a:rPr>
              <a:t>Elasticity</a:t>
            </a:r>
          </a:p>
          <a:p>
            <a:pPr lvl="1">
              <a:buClr>
                <a:srgbClr val="CEA060"/>
              </a:buClr>
            </a:pPr>
            <a:r>
              <a:rPr lang="en-US" sz="3200" dirty="0">
                <a:latin typeface="Abadi" panose="020B0604020104020204" pitchFamily="34" charset="0"/>
                <a:cs typeface="Arial" panose="020B0604020202020204" pitchFamily="34" charset="0"/>
              </a:rPr>
              <a:t>Market efficiency</a:t>
            </a:r>
          </a:p>
          <a:p>
            <a:pPr lvl="1">
              <a:buClr>
                <a:srgbClr val="CEA060"/>
              </a:buClr>
            </a:pPr>
            <a:r>
              <a:rPr lang="en-US" sz="3200" dirty="0">
                <a:latin typeface="Abadi" panose="020B0604020104020204" pitchFamily="34" charset="0"/>
                <a:cs typeface="Arial" panose="020B0604020202020204" pitchFamily="34" charset="0"/>
              </a:rPr>
              <a:t>Market failure</a:t>
            </a:r>
          </a:p>
        </p:txBody>
      </p:sp>
      <p:pic>
        <p:nvPicPr>
          <p:cNvPr id="28" name="Picture 27" descr="Glasses on top of a book">
            <a:extLst>
              <a:ext uri="{FF2B5EF4-FFF2-40B4-BE49-F238E27FC236}">
                <a16:creationId xmlns:a16="http://schemas.microsoft.com/office/drawing/2014/main" id="{6E48FABA-DFE0-418B-9BB6-3D7B8CE29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71" b="-4"/>
          <a:stretch/>
        </p:blipFill>
        <p:spPr>
          <a:xfrm>
            <a:off x="7736146" y="3416024"/>
            <a:ext cx="3768466" cy="2627323"/>
          </a:xfrm>
          <a:prstGeom prst="rect">
            <a:avLst/>
          </a:prstGeom>
        </p:spPr>
      </p:pic>
      <p:pic>
        <p:nvPicPr>
          <p:cNvPr id="4" name="Picture 3" descr="Yes Dude">
            <a:extLst>
              <a:ext uri="{FF2B5EF4-FFF2-40B4-BE49-F238E27FC236}">
                <a16:creationId xmlns:a16="http://schemas.microsoft.com/office/drawing/2014/main" id="{555EC128-6019-D82A-3225-2DFA96C251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69" r="-2" b="12411"/>
          <a:stretch/>
        </p:blipFill>
        <p:spPr>
          <a:xfrm>
            <a:off x="8169362" y="1392767"/>
            <a:ext cx="2902033" cy="20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9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4400" y="1041520"/>
            <a:ext cx="3725262" cy="3470321"/>
          </a:xfrm>
        </p:spPr>
        <p:txBody>
          <a:bodyPr>
            <a:normAutofit/>
          </a:bodyPr>
          <a:lstStyle/>
          <a:p>
            <a:r>
              <a:rPr lang="en-AU" sz="4000" b="1" dirty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2022     Exam Paper</a:t>
            </a:r>
            <a:br>
              <a:rPr lang="en-AU" sz="4000" b="1" dirty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</a:br>
            <a:br>
              <a:rPr lang="en-AU" b="1" dirty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AU" sz="3200" b="1" dirty="0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Section Means</a:t>
            </a:r>
            <a:endParaRPr lang="en-US" sz="3200" b="1" dirty="0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54300" y="563918"/>
            <a:ext cx="7534652" cy="5710965"/>
          </a:xfrm>
        </p:spPr>
        <p:txBody>
          <a:bodyPr anchor="ctr">
            <a:normAutofit fontScale="77500" lnSpcReduction="20000"/>
          </a:bodyPr>
          <a:lstStyle/>
          <a:p>
            <a:pPr marL="355600" indent="-355600">
              <a:buNone/>
              <a:tabLst>
                <a:tab pos="2481263" algn="l"/>
                <a:tab pos="4132263" algn="l"/>
                <a:tab pos="5634038" algn="l"/>
              </a:tabLst>
            </a:pPr>
            <a:r>
              <a:rPr lang="en-US" sz="1700" dirty="0">
                <a:latin typeface="Arial" panose="020B0604020202020204" pitchFamily="34" charset="0"/>
              </a:rPr>
              <a:t>		</a:t>
            </a:r>
            <a:r>
              <a:rPr lang="en-US" sz="3500" b="1" dirty="0">
                <a:solidFill>
                  <a:srgbClr val="141AFF"/>
                </a:solidFill>
                <a:latin typeface="Arial" panose="020B0604020202020204" pitchFamily="34" charset="0"/>
              </a:rPr>
              <a:t>2022</a:t>
            </a:r>
            <a:r>
              <a:rPr lang="en-US" sz="1700" dirty="0">
                <a:latin typeface="Arial" panose="020B0604020202020204" pitchFamily="34" charset="0"/>
              </a:rPr>
              <a:t>	</a:t>
            </a:r>
            <a:r>
              <a:rPr lang="en-US" sz="3500" dirty="0">
                <a:latin typeface="Arial" panose="020B0604020202020204" pitchFamily="34" charset="0"/>
              </a:rPr>
              <a:t>2021	2020			 		</a:t>
            </a:r>
          </a:p>
          <a:p>
            <a:pPr marL="355600" indent="-3556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tabLst>
                <a:tab pos="2619375" algn="l"/>
                <a:tab pos="4213225" algn="l"/>
                <a:tab pos="5772150" algn="l"/>
              </a:tabLst>
            </a:pPr>
            <a:r>
              <a:rPr lang="en-US" sz="3500" dirty="0">
                <a:latin typeface="Arial" panose="020B0604020202020204" pitchFamily="34" charset="0"/>
              </a:rPr>
              <a:t>Section 1	</a:t>
            </a:r>
            <a:r>
              <a:rPr lang="en-US" sz="3500" b="1" dirty="0">
                <a:solidFill>
                  <a:srgbClr val="141AFF"/>
                </a:solidFill>
                <a:latin typeface="Arial" panose="020B0604020202020204" pitchFamily="34" charset="0"/>
              </a:rPr>
              <a:t>73%</a:t>
            </a:r>
            <a:r>
              <a:rPr lang="en-US" sz="3500" dirty="0">
                <a:latin typeface="Arial" panose="020B0604020202020204" pitchFamily="34" charset="0"/>
              </a:rPr>
              <a:t>	68%	70%		 </a:t>
            </a:r>
          </a:p>
          <a:p>
            <a:pPr marL="355600" indent="-3556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tabLst>
                <a:tab pos="2619375" algn="l"/>
                <a:tab pos="4213225" algn="l"/>
                <a:tab pos="5772150" algn="l"/>
              </a:tabLst>
            </a:pPr>
            <a:r>
              <a:rPr lang="en-US" sz="3500" dirty="0">
                <a:latin typeface="Arial" panose="020B0604020202020204" pitchFamily="34" charset="0"/>
              </a:rPr>
              <a:t>Section 2	</a:t>
            </a:r>
            <a:r>
              <a:rPr lang="en-US" sz="3500" b="1" dirty="0">
                <a:solidFill>
                  <a:srgbClr val="141AFF"/>
                </a:solidFill>
                <a:latin typeface="Arial" panose="020B0604020202020204" pitchFamily="34" charset="0"/>
              </a:rPr>
              <a:t>54%</a:t>
            </a:r>
            <a:r>
              <a:rPr lang="en-US" sz="3500" dirty="0">
                <a:latin typeface="Arial" panose="020B0604020202020204" pitchFamily="34" charset="0"/>
              </a:rPr>
              <a:t>	54%	58%		</a:t>
            </a:r>
          </a:p>
          <a:p>
            <a:pPr marL="355600" indent="-3556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tabLst>
                <a:tab pos="2619375" algn="l"/>
                <a:tab pos="4213225" algn="l"/>
                <a:tab pos="5772150" algn="l"/>
              </a:tabLst>
            </a:pPr>
            <a:r>
              <a:rPr lang="en-US" sz="3500" dirty="0">
                <a:latin typeface="Arial" panose="020B0604020202020204" pitchFamily="34" charset="0"/>
              </a:rPr>
              <a:t>Section 3</a:t>
            </a:r>
            <a:r>
              <a:rPr lang="en-US" sz="3500" i="1" dirty="0">
                <a:latin typeface="Arial" panose="020B0604020202020204" pitchFamily="34" charset="0"/>
              </a:rPr>
              <a:t>	</a:t>
            </a:r>
            <a:r>
              <a:rPr lang="en-US" sz="3500" b="1" i="1" dirty="0">
                <a:solidFill>
                  <a:srgbClr val="141AFF"/>
                </a:solidFill>
                <a:latin typeface="Arial" panose="020B0604020202020204" pitchFamily="34" charset="0"/>
              </a:rPr>
              <a:t>45%</a:t>
            </a:r>
            <a:r>
              <a:rPr lang="en-US" sz="3500" i="1" dirty="0">
                <a:latin typeface="Arial" panose="020B0604020202020204" pitchFamily="34" charset="0"/>
              </a:rPr>
              <a:t>	54%	</a:t>
            </a:r>
            <a:r>
              <a:rPr lang="en-US" sz="3500" dirty="0">
                <a:latin typeface="Arial" panose="020B0604020202020204" pitchFamily="34" charset="0"/>
              </a:rPr>
              <a:t>53%</a:t>
            </a:r>
            <a:r>
              <a:rPr lang="en-US" sz="3500" i="1" dirty="0">
                <a:latin typeface="Arial" panose="020B0604020202020204" pitchFamily="34" charset="0"/>
              </a:rPr>
              <a:t>		</a:t>
            </a:r>
          </a:p>
          <a:p>
            <a:pPr marL="355600" indent="-35560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tabLst>
                <a:tab pos="2619375" algn="l"/>
                <a:tab pos="4213225" algn="l"/>
                <a:tab pos="5772150" algn="l"/>
              </a:tabLst>
            </a:pPr>
            <a:r>
              <a:rPr lang="en-US" sz="3500" dirty="0">
                <a:latin typeface="Arial" panose="020B0604020202020204" pitchFamily="34" charset="0"/>
              </a:rPr>
              <a:t>Total 	</a:t>
            </a:r>
            <a:r>
              <a:rPr lang="en-US" sz="3500" b="1" dirty="0">
                <a:solidFill>
                  <a:srgbClr val="141AFF"/>
                </a:solidFill>
                <a:latin typeface="Arial" panose="020B0604020202020204" pitchFamily="34" charset="0"/>
              </a:rPr>
              <a:t>55%</a:t>
            </a:r>
            <a:r>
              <a:rPr lang="en-US" sz="3500" dirty="0">
                <a:latin typeface="Arial" panose="020B0604020202020204" pitchFamily="34" charset="0"/>
              </a:rPr>
              <a:t>	57%	59%			</a:t>
            </a:r>
            <a:r>
              <a:rPr lang="en-US" dirty="0">
                <a:latin typeface="Arial" panose="020B0604020202020204" pitchFamily="34" charset="0"/>
              </a:rPr>
              <a:t>	</a:t>
            </a:r>
            <a:r>
              <a:rPr lang="en-US" b="1" dirty="0">
                <a:latin typeface="Arial" panose="020B0604020202020204" pitchFamily="34" charset="0"/>
              </a:rPr>
              <a:t> 	</a:t>
            </a:r>
          </a:p>
          <a:p>
            <a:pPr marL="185738" indent="-185738">
              <a:lnSpc>
                <a:spcPct val="100000"/>
              </a:lnSpc>
              <a:spcBef>
                <a:spcPts val="2200"/>
              </a:spcBef>
              <a:buNone/>
              <a:tabLst>
                <a:tab pos="2692400" algn="l"/>
                <a:tab pos="4572000" algn="l"/>
                <a:tab pos="6461125" algn="l"/>
              </a:tabLst>
            </a:pPr>
            <a:r>
              <a:rPr lang="en-AU" sz="2400" i="1" dirty="0">
                <a:latin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AU" i="1" dirty="0">
                <a:latin typeface="Arial" panose="020B0604020202020204" pitchFamily="34" charset="0"/>
                <a:cs typeface="Calibri" panose="020F0502020204030204" pitchFamily="34" charset="0"/>
              </a:rPr>
              <a:t>Range: 0 - 97</a:t>
            </a:r>
          </a:p>
          <a:p>
            <a:pPr marL="185738" indent="-185738">
              <a:lnSpc>
                <a:spcPct val="100000"/>
              </a:lnSpc>
              <a:buNone/>
              <a:tabLst>
                <a:tab pos="2692400" algn="l"/>
                <a:tab pos="4572000" algn="l"/>
                <a:tab pos="6461125" algn="l"/>
              </a:tabLst>
            </a:pPr>
            <a:r>
              <a:rPr lang="en-AU" i="1" dirty="0">
                <a:latin typeface="Arial" panose="020B0604020202020204" pitchFamily="34" charset="0"/>
                <a:cs typeface="Calibri" panose="020F0502020204030204" pitchFamily="34" charset="0"/>
              </a:rPr>
              <a:t>	The reliability of the exam (0.88) was higher than 2020</a:t>
            </a:r>
            <a:endParaRPr lang="en-US" b="1" i="1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6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6" name="Rectangle 12295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8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2" name="Freeform: Shape 12301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AU" sz="4000" b="1">
                <a:solidFill>
                  <a:srgbClr val="FFFFFF"/>
                </a:solidFill>
                <a:latin typeface="Arial Black" charset="0"/>
                <a:ea typeface="Arial Black" charset="0"/>
                <a:cs typeface="Arial Black" charset="0"/>
              </a:rPr>
              <a:t>Section One: Multiple Choice</a:t>
            </a:r>
            <a:endParaRPr lang="en-US" sz="4000" b="1">
              <a:solidFill>
                <a:srgbClr val="FFFFFF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2304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221862" y="1719618"/>
            <a:ext cx="6135949" cy="4334629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>
                <a:solidFill>
                  <a:srgbClr val="FEFFFF"/>
                </a:solidFill>
              </a:rPr>
              <a:t>Range: 0-24;   </a:t>
            </a:r>
            <a:r>
              <a:rPr lang="en-AU" b="1" i="1" dirty="0">
                <a:solidFill>
                  <a:srgbClr val="FEFFFF"/>
                </a:solidFill>
              </a:rPr>
              <a:t>Mean 73%  (last year 68%)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>
                <a:solidFill>
                  <a:srgbClr val="FEFFFF"/>
                </a:solidFill>
              </a:rPr>
              <a:t>Difficult questions ( &lt; 50%): </a:t>
            </a:r>
            <a:r>
              <a:rPr lang="en-AU" b="1" dirty="0">
                <a:solidFill>
                  <a:srgbClr val="FEFFFF"/>
                </a:solidFill>
              </a:rPr>
              <a:t>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>
                <a:solidFill>
                  <a:srgbClr val="FEFFFF"/>
                </a:solidFill>
              </a:rPr>
              <a:t>Easy questions: (&gt; 80%) </a:t>
            </a:r>
            <a:r>
              <a:rPr lang="en-AU" b="1" dirty="0">
                <a:solidFill>
                  <a:srgbClr val="FEFFFF"/>
                </a:solidFill>
              </a:rPr>
              <a:t>11</a:t>
            </a:r>
            <a:r>
              <a:rPr lang="en-AU" dirty="0">
                <a:solidFill>
                  <a:srgbClr val="FEFFFF"/>
                </a:solidFill>
              </a:rPr>
              <a:t> – last year 6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dirty="0">
                <a:solidFill>
                  <a:srgbClr val="FEFFFF"/>
                </a:solidFill>
              </a:rPr>
              <a:t>Reliability: 0.71 (last year 0.70)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AU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97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8545747" y="217556"/>
            <a:ext cx="12121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</a:rPr>
              <a:t>59%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1316" y="1360557"/>
            <a:ext cx="12271975" cy="5218331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16181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6.   </a:t>
            </a:r>
            <a:r>
              <a:rPr lang="en-US" spc="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pc="-75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financial</a:t>
            </a:r>
            <a:r>
              <a:rPr lang="en-US" spc="-5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account</a:t>
            </a:r>
            <a:r>
              <a:rPr lang="en-US" spc="-5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surplus</a:t>
            </a:r>
            <a:r>
              <a:rPr lang="en-US" spc="-3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would</a:t>
            </a:r>
            <a:r>
              <a:rPr lang="en-US" spc="5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result </a:t>
            </a:r>
            <a:r>
              <a:rPr lang="en-US" spc="-25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endParaRPr lang="en-AU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1200" marR="2162175" indent="-71120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AutoNum type="alphaLcParenBoth"/>
            </a:pP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pc="-2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decrease in</a:t>
            </a:r>
            <a:r>
              <a:rPr lang="en-US" spc="-10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Australia</a:t>
            </a:r>
            <a:r>
              <a:rPr lang="en-US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</a:t>
            </a: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 net</a:t>
            </a:r>
            <a:r>
              <a:rPr lang="en-US" spc="-1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foreign liabilities</a:t>
            </a:r>
            <a:r>
              <a:rPr lang="en-US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711200" marR="2162175" indent="-71120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AutoNum type="alphaLcParenBoth"/>
            </a:pP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</a:t>
            </a:r>
            <a:r>
              <a:rPr lang="en-US" spc="-15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increase</a:t>
            </a:r>
            <a:r>
              <a:rPr lang="en-US" spc="3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62D2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pc="-150" dirty="0">
                <a:solidFill>
                  <a:srgbClr val="262D2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Australia</a:t>
            </a:r>
            <a:r>
              <a:rPr lang="en-US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</a:t>
            </a: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spc="1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net</a:t>
            </a:r>
            <a:r>
              <a:rPr lang="en-US" spc="-30" dirty="0">
                <a:solidFill>
                  <a:srgbClr val="16181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foreign</a:t>
            </a:r>
            <a:r>
              <a:rPr lang="en-US" spc="1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liabilities.</a:t>
            </a:r>
          </a:p>
          <a:p>
            <a:pPr marL="711200" marR="2162175" indent="-71120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AutoNum type="alphaLcParenBoth"/>
            </a:pP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</a:t>
            </a:r>
            <a:r>
              <a:rPr lang="en-US" spc="-65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262D2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increase</a:t>
            </a:r>
            <a:r>
              <a:rPr lang="en-US" spc="15" dirty="0">
                <a:solidFill>
                  <a:srgbClr val="262D2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r>
              <a:rPr lang="en-US" spc="-135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Australia</a:t>
            </a:r>
            <a:r>
              <a:rPr lang="en-US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</a:t>
            </a: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 holding</a:t>
            </a:r>
            <a:r>
              <a:rPr lang="en-US" spc="15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US" spc="-3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foreign</a:t>
            </a:r>
            <a:r>
              <a:rPr lang="en-US" spc="-1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assets.</a:t>
            </a:r>
            <a:endParaRPr lang="en-AU" spc="-1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11200" marR="2162175" indent="-71120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AutoNum type="alphaLcParenBoth"/>
            </a:pP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pc="-55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reduction in</a:t>
            </a:r>
            <a:r>
              <a:rPr lang="en-US" spc="-5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inward</a:t>
            </a:r>
            <a:r>
              <a:rPr lang="en-US" spc="-45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foreign</a:t>
            </a:r>
            <a:r>
              <a:rPr lang="en-US" spc="3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investment into</a:t>
            </a:r>
            <a:r>
              <a:rPr lang="en-US" spc="-9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pc="-1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Australia</a:t>
            </a:r>
            <a:r>
              <a:rPr lang="en-US" spc="-10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AU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91689" y="0"/>
            <a:ext cx="9119111" cy="1143000"/>
          </a:xfrm>
        </p:spPr>
        <p:txBody>
          <a:bodyPr/>
          <a:lstStyle/>
          <a:p>
            <a:pPr algn="l"/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Section 1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7C1782C-B4A9-C847-9519-12046C1D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49" y="279112"/>
            <a:ext cx="33265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i="1" dirty="0">
                <a:solidFill>
                  <a:srgbClr val="FF0000"/>
                </a:solidFill>
              </a:rPr>
              <a:t>High correlation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5981B95E-8AAB-ED41-B7F7-D8A568E0148B}"/>
              </a:ext>
            </a:extLst>
          </p:cNvPr>
          <p:cNvSpPr/>
          <p:nvPr/>
        </p:nvSpPr>
        <p:spPr>
          <a:xfrm>
            <a:off x="1091689" y="2751082"/>
            <a:ext cx="491491" cy="488830"/>
          </a:xfrm>
          <a:prstGeom prst="hear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49D6117-E54C-0C40-A158-391781946F4E}"/>
              </a:ext>
            </a:extLst>
          </p:cNvPr>
          <p:cNvSpPr/>
          <p:nvPr/>
        </p:nvSpPr>
        <p:spPr>
          <a:xfrm>
            <a:off x="440887" y="1964394"/>
            <a:ext cx="813252" cy="6779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26%</a:t>
            </a:r>
          </a:p>
        </p:txBody>
      </p:sp>
      <p:pic>
        <p:nvPicPr>
          <p:cNvPr id="10" name="Picture 9" descr="Happy cartoon bee">
            <a:extLst>
              <a:ext uri="{FF2B5EF4-FFF2-40B4-BE49-F238E27FC236}">
                <a16:creationId xmlns:a16="http://schemas.microsoft.com/office/drawing/2014/main" id="{5CC04C21-3DF1-B397-B51D-4E99A296C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938" y="4305177"/>
            <a:ext cx="2069432" cy="22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8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734885" y="191006"/>
            <a:ext cx="3122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i="1" dirty="0">
                <a:solidFill>
                  <a:srgbClr val="FF0000"/>
                </a:solidFill>
              </a:rPr>
              <a:t>Low mean 47%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2368" y="1360556"/>
            <a:ext cx="9894162" cy="5218331"/>
          </a:xfrm>
        </p:spPr>
        <p:txBody>
          <a:bodyPr/>
          <a:lstStyle/>
          <a:p>
            <a:pPr marL="492125" indent="-492125">
              <a:spcBef>
                <a:spcPts val="0"/>
              </a:spcBef>
              <a:spcAft>
                <a:spcPts val="1200"/>
              </a:spcAft>
              <a:buAutoNum type="arabicPeriod" startAt="9"/>
            </a:pPr>
            <a:r>
              <a:rPr lang="en-US" sz="2800" spc="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2800" spc="-4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top</a:t>
            </a:r>
            <a:r>
              <a:rPr lang="en-US" sz="2800" spc="-75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four</a:t>
            </a:r>
            <a:r>
              <a:rPr lang="en-US" sz="2800" spc="1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currencies</a:t>
            </a:r>
            <a:r>
              <a:rPr lang="en-US" sz="2800" spc="6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by</a:t>
            </a:r>
            <a:r>
              <a:rPr lang="en-US" sz="2800" spc="5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weight</a:t>
            </a:r>
            <a:r>
              <a:rPr lang="en-US" sz="2800" spc="-15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US" sz="2800" spc="-12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Australia</a:t>
            </a:r>
            <a:r>
              <a:rPr lang="en-US" sz="2800" spc="0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'</a:t>
            </a:r>
            <a:r>
              <a:rPr lang="en-US" sz="2800" spc="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sz="2800" spc="-2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trade</a:t>
            </a:r>
            <a:r>
              <a:rPr lang="en-US" sz="2800" spc="-5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weighted</a:t>
            </a:r>
            <a:r>
              <a:rPr lang="en-US" sz="2800" spc="25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index </a:t>
            </a:r>
            <a:r>
              <a:rPr lang="en-US" sz="2800" spc="0" dirty="0">
                <a:solidFill>
                  <a:srgbClr val="262D2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(TWI)</a:t>
            </a:r>
            <a:r>
              <a:rPr lang="en-US" sz="2800" spc="-40" dirty="0">
                <a:solidFill>
                  <a:srgbClr val="262D2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spc="-25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endParaRPr lang="en-US" sz="2800" spc="-25" dirty="0">
              <a:solidFill>
                <a:srgbClr val="16181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66750" indent="-666750">
              <a:spcBef>
                <a:spcPts val="0"/>
              </a:spcBef>
              <a:spcAft>
                <a:spcPts val="1200"/>
              </a:spcAft>
              <a:buAutoNum type="alphaLcParenBoth"/>
            </a:pPr>
            <a:r>
              <a:rPr lang="en-US" sz="280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Chinese yuan</a:t>
            </a:r>
            <a:r>
              <a:rPr lang="en-US" sz="2800" dirty="0">
                <a:solidFill>
                  <a:srgbClr val="4B504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2800" spc="-35" dirty="0">
                <a:solidFill>
                  <a:srgbClr val="4B504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Japanese yen, United States dollar and Singapore dollar. </a:t>
            </a:r>
          </a:p>
          <a:p>
            <a:pPr marL="666750" indent="-666750">
              <a:spcBef>
                <a:spcPts val="0"/>
              </a:spcBef>
              <a:spcAft>
                <a:spcPts val="1200"/>
              </a:spcAft>
              <a:buAutoNum type="alphaLcParenBoth"/>
            </a:pPr>
            <a:r>
              <a:rPr lang="en-US" sz="280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United State</a:t>
            </a:r>
            <a:r>
              <a:rPr lang="en-US" sz="2800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sz="2800" spc="-25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dollar</a:t>
            </a:r>
            <a:r>
              <a:rPr lang="en-US" sz="2800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2800" spc="-65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Chinese yuan</a:t>
            </a:r>
            <a:r>
              <a:rPr lang="en-US" sz="2800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2800" spc="-75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Japanese yen</a:t>
            </a:r>
            <a:r>
              <a:rPr lang="en-US" sz="2800" spc="-5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United Kingdom pound </a:t>
            </a:r>
            <a:r>
              <a:rPr lang="en-US" sz="2800" spc="-1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sterl</a:t>
            </a:r>
            <a:r>
              <a:rPr lang="en-US" sz="2800" spc="-10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2800" spc="-1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ng.</a:t>
            </a:r>
            <a:endParaRPr lang="en-AU" sz="2800" spc="-1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66750" indent="-666750">
              <a:spcBef>
                <a:spcPts val="0"/>
              </a:spcBef>
              <a:spcAft>
                <a:spcPts val="1200"/>
              </a:spcAft>
              <a:buAutoNum type="alphaLcParenBoth"/>
            </a:pPr>
            <a:r>
              <a:rPr lang="en-US" sz="280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Chinese yuan</a:t>
            </a:r>
            <a:r>
              <a:rPr lang="en-US" sz="2800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United States dollar, Japanese yen and European euro</a:t>
            </a:r>
            <a:r>
              <a:rPr lang="en-US" sz="2800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marL="666750" indent="-666750">
              <a:spcBef>
                <a:spcPts val="0"/>
              </a:spcBef>
              <a:spcAft>
                <a:spcPts val="1200"/>
              </a:spcAft>
              <a:buAutoNum type="alphaLcParenBoth"/>
            </a:pPr>
            <a:r>
              <a:rPr lang="en-US" sz="280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United States dollar</a:t>
            </a:r>
            <a:r>
              <a:rPr lang="en-US" sz="2800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2800" spc="-80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Japanese yen</a:t>
            </a:r>
            <a:r>
              <a:rPr lang="en-US" sz="2800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en-US" sz="2800" spc="-70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Chinese yuan and</a:t>
            </a:r>
            <a:r>
              <a:rPr lang="en-US" sz="2800" spc="-3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South</a:t>
            </a:r>
            <a:r>
              <a:rPr lang="en-US" sz="2800" spc="-1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Korean</a:t>
            </a:r>
            <a:r>
              <a:rPr lang="en-US" sz="2800" spc="-1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161816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won</a:t>
            </a:r>
            <a:r>
              <a:rPr lang="en-US" sz="2800" dirty="0">
                <a:solidFill>
                  <a:srgbClr val="383B38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AU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1113" indent="0">
              <a:spcBef>
                <a:spcPts val="0"/>
              </a:spcBef>
              <a:spcAft>
                <a:spcPts val="1200"/>
              </a:spcAft>
              <a:buNone/>
            </a:pPr>
            <a:endParaRPr lang="en-AU" sz="2800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7C1782C-B4A9-C847-9519-12046C1D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885" y="700949"/>
            <a:ext cx="32351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i="1" dirty="0">
                <a:solidFill>
                  <a:srgbClr val="FF0000"/>
                </a:solidFill>
              </a:rPr>
              <a:t>Low correlation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5981B95E-8AAB-ED41-B7F7-D8A568E0148B}"/>
              </a:ext>
            </a:extLst>
          </p:cNvPr>
          <p:cNvSpPr/>
          <p:nvPr/>
        </p:nvSpPr>
        <p:spPr>
          <a:xfrm>
            <a:off x="992894" y="4442550"/>
            <a:ext cx="491491" cy="488830"/>
          </a:xfrm>
          <a:prstGeom prst="hear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D96837-ED0C-6645-B700-921E37C0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894" y="0"/>
            <a:ext cx="9217906" cy="1143000"/>
          </a:xfrm>
        </p:spPr>
        <p:txBody>
          <a:bodyPr/>
          <a:lstStyle/>
          <a:p>
            <a:pPr algn="l"/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Section 1</a:t>
            </a:r>
          </a:p>
        </p:txBody>
      </p:sp>
      <p:pic>
        <p:nvPicPr>
          <p:cNvPr id="5" name="Picture 4" descr="Angry Bee">
            <a:extLst>
              <a:ext uri="{FF2B5EF4-FFF2-40B4-BE49-F238E27FC236}">
                <a16:creationId xmlns:a16="http://schemas.microsoft.com/office/drawing/2014/main" id="{85980823-8342-A4A0-C15B-26C0F7CB9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804" y="75531"/>
            <a:ext cx="2134937" cy="2134937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CE7D087C-40E6-4D6C-1A39-F2BA06D57FC1}"/>
              </a:ext>
            </a:extLst>
          </p:cNvPr>
          <p:cNvSpPr/>
          <p:nvPr/>
        </p:nvSpPr>
        <p:spPr>
          <a:xfrm>
            <a:off x="495742" y="5280472"/>
            <a:ext cx="813252" cy="6779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24%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8BAF352-599B-D9E1-9B55-652837E947C7}"/>
              </a:ext>
            </a:extLst>
          </p:cNvPr>
          <p:cNvSpPr/>
          <p:nvPr/>
        </p:nvSpPr>
        <p:spPr>
          <a:xfrm>
            <a:off x="425387" y="3331354"/>
            <a:ext cx="813252" cy="6779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28619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D96837-ED0C-6645-B700-921E37C0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TWI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95154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Australian dollar </a:t>
            </a:r>
            <a:r>
              <a:rPr lang="en-AU" sz="28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trade-weighted index (TWI) </a:t>
            </a:r>
            <a:r>
              <a:rPr lang="en-AU" sz="28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the price of the Australian dollar in terms of a ‘basket’ of foreign currencies based on their share of trade with Australia. 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800" spc="0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basket contains 17 currencies</a:t>
            </a:r>
            <a:endParaRPr lang="en-AU" sz="2800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800" spc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 2023, the new weights are:</a:t>
            </a:r>
          </a:p>
          <a:p>
            <a:pPr marL="1077913" indent="-7191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019675" algn="l"/>
                <a:tab pos="5773738" algn="l"/>
              </a:tabLst>
            </a:pPr>
            <a:r>
              <a:rPr lang="en-AU" sz="2800" b="1" i="1" dirty="0">
                <a:solidFill>
                  <a:srgbClr val="FFF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1) 	Chinese renminbi	31%</a:t>
            </a:r>
          </a:p>
          <a:p>
            <a:pPr marL="1077913" indent="-7191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019675" algn="l"/>
                <a:tab pos="5773738" algn="l"/>
              </a:tabLst>
            </a:pPr>
            <a:r>
              <a:rPr lang="en-AU" sz="2800" b="1" i="1" dirty="0">
                <a:solidFill>
                  <a:srgbClr val="FFF10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2) 	Japanese yen	12.5%</a:t>
            </a:r>
          </a:p>
          <a:p>
            <a:pPr marL="1077913" indent="-7191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019675" algn="l"/>
                <a:tab pos="5773738" algn="l"/>
              </a:tabLst>
            </a:pPr>
            <a:r>
              <a:rPr lang="en-AU" sz="2800" b="1" i="1" dirty="0">
                <a:solidFill>
                  <a:srgbClr val="FFF10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3) 	European euro	9%</a:t>
            </a:r>
          </a:p>
          <a:p>
            <a:pPr marL="1077913" indent="-7191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5019675" algn="l"/>
                <a:tab pos="5773738" algn="l"/>
              </a:tabLst>
            </a:pPr>
            <a:r>
              <a:rPr lang="en-AU" sz="2800" b="1" i="1" dirty="0">
                <a:solidFill>
                  <a:srgbClr val="FFF10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4) 	US dollar	8%</a:t>
            </a:r>
            <a:endParaRPr lang="en-AU" sz="2800" b="1" i="1" dirty="0">
              <a:solidFill>
                <a:srgbClr val="FFF10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1113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AU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86019"/>
      </p:ext>
    </p:extLst>
  </p:cSld>
  <p:clrMapOvr>
    <a:masterClrMapping/>
  </p:clrMapOvr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1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CU Lect 10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igital blue design template">
  <a:themeElements>
    <a:clrScheme name="Digital blue design template 5">
      <a:dk1>
        <a:srgbClr val="336699"/>
      </a:dk1>
      <a:lt1>
        <a:srgbClr val="EBF1F7"/>
      </a:lt1>
      <a:dk2>
        <a:srgbClr val="5F5F5F"/>
      </a:dk2>
      <a:lt2>
        <a:srgbClr val="005A58"/>
      </a:lt2>
      <a:accent1>
        <a:srgbClr val="B2C7D6"/>
      </a:accent1>
      <a:accent2>
        <a:srgbClr val="698CCB"/>
      </a:accent2>
      <a:accent3>
        <a:srgbClr val="F3F7FA"/>
      </a:accent3>
      <a:accent4>
        <a:srgbClr val="2A5682"/>
      </a:accent4>
      <a:accent5>
        <a:srgbClr val="D5E0E8"/>
      </a:accent5>
      <a:accent6>
        <a:srgbClr val="5E7EB8"/>
      </a:accent6>
      <a:hlink>
        <a:srgbClr val="DFEFFF"/>
      </a:hlink>
      <a:folHlink>
        <a:srgbClr val="003399"/>
      </a:folHlink>
    </a:clrScheme>
    <a:fontScheme name="Digital blue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35000"/>
          </a:spcAft>
          <a:buClrTx/>
          <a:buSzTx/>
          <a:buFontTx/>
          <a:buNone/>
          <a:tabLst/>
          <a:defRPr kumimoji="0" lang="en-AU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35000"/>
          </a:spcAft>
          <a:buClrTx/>
          <a:buSzTx/>
          <a:buFontTx/>
          <a:buNone/>
          <a:tabLst/>
          <a:defRPr kumimoji="0" lang="en-AU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blue design templat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2">
        <a:dk1>
          <a:srgbClr val="006699"/>
        </a:dk1>
        <a:lt1>
          <a:srgbClr val="FFFFFF"/>
        </a:lt1>
        <a:dk2>
          <a:srgbClr val="000000"/>
        </a:dk2>
        <a:lt2>
          <a:srgbClr val="808080"/>
        </a:lt2>
        <a:accent1>
          <a:srgbClr val="B1CFE7"/>
        </a:accent1>
        <a:accent2>
          <a:srgbClr val="CCCCFF"/>
        </a:accent2>
        <a:accent3>
          <a:srgbClr val="FFFFFF"/>
        </a:accent3>
        <a:accent4>
          <a:srgbClr val="005682"/>
        </a:accent4>
        <a:accent5>
          <a:srgbClr val="D5E4F1"/>
        </a:accent5>
        <a:accent6>
          <a:srgbClr val="B9B9E7"/>
        </a:accent6>
        <a:hlink>
          <a:srgbClr val="4274BE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3">
        <a:dk1>
          <a:srgbClr val="003366"/>
        </a:dk1>
        <a:lt1>
          <a:srgbClr val="DEF6F1"/>
        </a:lt1>
        <a:dk2>
          <a:srgbClr val="003366"/>
        </a:dk2>
        <a:lt2>
          <a:srgbClr val="969696"/>
        </a:lt2>
        <a:accent1>
          <a:srgbClr val="FFFFFF"/>
        </a:accent1>
        <a:accent2>
          <a:srgbClr val="9CCAF0"/>
        </a:accent2>
        <a:accent3>
          <a:srgbClr val="ECFAF7"/>
        </a:accent3>
        <a:accent4>
          <a:srgbClr val="002A56"/>
        </a:accent4>
        <a:accent5>
          <a:srgbClr val="FFFFFF"/>
        </a:accent5>
        <a:accent6>
          <a:srgbClr val="8DB7D9"/>
        </a:accent6>
        <a:hlink>
          <a:srgbClr val="0066CC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4">
        <a:dk1>
          <a:srgbClr val="003366"/>
        </a:dk1>
        <a:lt1>
          <a:srgbClr val="FFFFD9"/>
        </a:lt1>
        <a:dk2>
          <a:srgbClr val="336699"/>
        </a:dk2>
        <a:lt2>
          <a:srgbClr val="777777"/>
        </a:lt2>
        <a:accent1>
          <a:srgbClr val="ECF9FE"/>
        </a:accent1>
        <a:accent2>
          <a:srgbClr val="2569A7"/>
        </a:accent2>
        <a:accent3>
          <a:srgbClr val="FFFFE9"/>
        </a:accent3>
        <a:accent4>
          <a:srgbClr val="002A56"/>
        </a:accent4>
        <a:accent5>
          <a:srgbClr val="F4FBFE"/>
        </a:accent5>
        <a:accent6>
          <a:srgbClr val="205E97"/>
        </a:accent6>
        <a:hlink>
          <a:srgbClr val="00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5">
        <a:dk1>
          <a:srgbClr val="336699"/>
        </a:dk1>
        <a:lt1>
          <a:srgbClr val="EBF1F7"/>
        </a:lt1>
        <a:dk2>
          <a:srgbClr val="5F5F5F"/>
        </a:dk2>
        <a:lt2>
          <a:srgbClr val="005A58"/>
        </a:lt2>
        <a:accent1>
          <a:srgbClr val="B2C7D6"/>
        </a:accent1>
        <a:accent2>
          <a:srgbClr val="698CCB"/>
        </a:accent2>
        <a:accent3>
          <a:srgbClr val="F3F7FA"/>
        </a:accent3>
        <a:accent4>
          <a:srgbClr val="2A5682"/>
        </a:accent4>
        <a:accent5>
          <a:srgbClr val="D5E0E8"/>
        </a:accent5>
        <a:accent6>
          <a:srgbClr val="5E7EB8"/>
        </a:accent6>
        <a:hlink>
          <a:srgbClr val="DFEFFF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6">
        <a:dk1>
          <a:srgbClr val="005A58"/>
        </a:dk1>
        <a:lt1>
          <a:srgbClr val="006699"/>
        </a:lt1>
        <a:dk2>
          <a:srgbClr val="0058B8"/>
        </a:dk2>
        <a:lt2>
          <a:srgbClr val="336699"/>
        </a:lt2>
        <a:accent1>
          <a:srgbClr val="98BED8"/>
        </a:accent1>
        <a:accent2>
          <a:srgbClr val="6D6FC7"/>
        </a:accent2>
        <a:accent3>
          <a:srgbClr val="AAB4D8"/>
        </a:accent3>
        <a:accent4>
          <a:srgbClr val="005682"/>
        </a:accent4>
        <a:accent5>
          <a:srgbClr val="CADBE9"/>
        </a:accent5>
        <a:accent6>
          <a:srgbClr val="6264B4"/>
        </a:accent6>
        <a:hlink>
          <a:srgbClr val="CCECFF"/>
        </a:hlink>
        <a:folHlink>
          <a:srgbClr val="00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blue design template 7">
        <a:dk1>
          <a:srgbClr val="336699"/>
        </a:dk1>
        <a:lt1>
          <a:srgbClr val="C0C0C0"/>
        </a:lt1>
        <a:dk2>
          <a:srgbClr val="49718D"/>
        </a:dk2>
        <a:lt2>
          <a:srgbClr val="5C1F00"/>
        </a:lt2>
        <a:accent1>
          <a:srgbClr val="DDDDDD"/>
        </a:accent1>
        <a:accent2>
          <a:srgbClr val="BE7960"/>
        </a:accent2>
        <a:accent3>
          <a:srgbClr val="DCDCDC"/>
        </a:accent3>
        <a:accent4>
          <a:srgbClr val="2A5682"/>
        </a:accent4>
        <a:accent5>
          <a:srgbClr val="EBEBEB"/>
        </a:accent5>
        <a:accent6>
          <a:srgbClr val="AC6D56"/>
        </a:accent6>
        <a:hlink>
          <a:srgbClr val="65A0BD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8">
        <a:dk1>
          <a:srgbClr val="336699"/>
        </a:dk1>
        <a:lt1>
          <a:srgbClr val="0099CC"/>
        </a:lt1>
        <a:dk2>
          <a:srgbClr val="000066"/>
        </a:dk2>
        <a:lt2>
          <a:srgbClr val="336699"/>
        </a:lt2>
        <a:accent1>
          <a:srgbClr val="336699"/>
        </a:accent1>
        <a:accent2>
          <a:srgbClr val="DDDDDD"/>
        </a:accent2>
        <a:accent3>
          <a:srgbClr val="AAAAB8"/>
        </a:accent3>
        <a:accent4>
          <a:srgbClr val="0082AE"/>
        </a:accent4>
        <a:accent5>
          <a:srgbClr val="ADB8CA"/>
        </a:accent5>
        <a:accent6>
          <a:srgbClr val="C8C8C8"/>
        </a:accent6>
        <a:hlink>
          <a:srgbClr val="7AC3EC"/>
        </a:hlink>
        <a:folHlink>
          <a:srgbClr val="D7E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blue design template 9">
        <a:dk1>
          <a:srgbClr val="2846A4"/>
        </a:dk1>
        <a:lt1>
          <a:srgbClr val="566272"/>
        </a:lt1>
        <a:dk2>
          <a:srgbClr val="004B70"/>
        </a:dk2>
        <a:lt2>
          <a:srgbClr val="777777"/>
        </a:lt2>
        <a:accent1>
          <a:srgbClr val="9CA5AA"/>
        </a:accent1>
        <a:accent2>
          <a:srgbClr val="88B2D2"/>
        </a:accent2>
        <a:accent3>
          <a:srgbClr val="B4B7BC"/>
        </a:accent3>
        <a:accent4>
          <a:srgbClr val="213A8B"/>
        </a:accent4>
        <a:accent5>
          <a:srgbClr val="CBCFD2"/>
        </a:accent5>
        <a:accent6>
          <a:srgbClr val="7BA1BE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10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B7D6E7"/>
        </a:accent1>
        <a:accent2>
          <a:srgbClr val="24446A"/>
        </a:accent2>
        <a:accent3>
          <a:srgbClr val="FFFFFF"/>
        </a:accent3>
        <a:accent4>
          <a:srgbClr val="002A56"/>
        </a:accent4>
        <a:accent5>
          <a:srgbClr val="D8E8F1"/>
        </a:accent5>
        <a:accent6>
          <a:srgbClr val="203D5F"/>
        </a:accent6>
        <a:hlink>
          <a:srgbClr val="518FB1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11">
        <a:dk1>
          <a:srgbClr val="336699"/>
        </a:dk1>
        <a:lt1>
          <a:srgbClr val="FFFFFF"/>
        </a:lt1>
        <a:dk2>
          <a:srgbClr val="003399"/>
        </a:dk2>
        <a:lt2>
          <a:srgbClr val="969696"/>
        </a:lt2>
        <a:accent1>
          <a:srgbClr val="CCECFF"/>
        </a:accent1>
        <a:accent2>
          <a:srgbClr val="6A90BA"/>
        </a:accent2>
        <a:accent3>
          <a:srgbClr val="FFFFFF"/>
        </a:accent3>
        <a:accent4>
          <a:srgbClr val="2A5682"/>
        </a:accent4>
        <a:accent5>
          <a:srgbClr val="E2F4FF"/>
        </a:accent5>
        <a:accent6>
          <a:srgbClr val="5F82A8"/>
        </a:accent6>
        <a:hlink>
          <a:srgbClr val="CC330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12">
        <a:dk1>
          <a:srgbClr val="4D4D4D"/>
        </a:dk1>
        <a:lt1>
          <a:srgbClr val="666699"/>
        </a:lt1>
        <a:dk2>
          <a:srgbClr val="36587E"/>
        </a:dk2>
        <a:lt2>
          <a:srgbClr val="3E3E5C"/>
        </a:lt2>
        <a:accent1>
          <a:srgbClr val="90AFCC"/>
        </a:accent1>
        <a:accent2>
          <a:srgbClr val="2170AB"/>
        </a:accent2>
        <a:accent3>
          <a:srgbClr val="B8B8CA"/>
        </a:accent3>
        <a:accent4>
          <a:srgbClr val="404040"/>
        </a:accent4>
        <a:accent5>
          <a:srgbClr val="C6D4E2"/>
        </a:accent5>
        <a:accent6>
          <a:srgbClr val="1D659B"/>
        </a:accent6>
        <a:hlink>
          <a:srgbClr val="A8CCF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blue design template 13">
        <a:dk1>
          <a:srgbClr val="2D5C8B"/>
        </a:dk1>
        <a:lt1>
          <a:srgbClr val="E0EAF4"/>
        </a:lt1>
        <a:dk2>
          <a:srgbClr val="35648B"/>
        </a:dk2>
        <a:lt2>
          <a:srgbClr val="2D2015"/>
        </a:lt2>
        <a:accent1>
          <a:srgbClr val="92A4B0"/>
        </a:accent1>
        <a:accent2>
          <a:srgbClr val="8F5F2F"/>
        </a:accent2>
        <a:accent3>
          <a:srgbClr val="EDF3F8"/>
        </a:accent3>
        <a:accent4>
          <a:srgbClr val="254D76"/>
        </a:accent4>
        <a:accent5>
          <a:srgbClr val="C7CFD4"/>
        </a:accent5>
        <a:accent6>
          <a:srgbClr val="81552A"/>
        </a:accent6>
        <a:hlink>
          <a:srgbClr val="EADF7A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08_Mishkin424332_02_Macro_C08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earson_orange">
  <a:themeElements>
    <a:clrScheme name="Pearson_orange 2">
      <a:dk1>
        <a:srgbClr val="000000"/>
      </a:dk1>
      <a:lt1>
        <a:srgbClr val="FBF5EA"/>
      </a:lt1>
      <a:dk2>
        <a:srgbClr val="ED6B06"/>
      </a:dk2>
      <a:lt2>
        <a:srgbClr val="FFFFFF"/>
      </a:lt2>
      <a:accent1>
        <a:srgbClr val="ED6B06"/>
      </a:accent1>
      <a:accent2>
        <a:srgbClr val="F18938"/>
      </a:accent2>
      <a:accent3>
        <a:srgbClr val="FDF9F3"/>
      </a:accent3>
      <a:accent4>
        <a:srgbClr val="000000"/>
      </a:accent4>
      <a:accent5>
        <a:srgbClr val="F4BAAA"/>
      </a:accent5>
      <a:accent6>
        <a:srgbClr val="DA7C32"/>
      </a:accent6>
      <a:hlink>
        <a:srgbClr val="F29751"/>
      </a:hlink>
      <a:folHlink>
        <a:srgbClr val="F4A66A"/>
      </a:folHlink>
    </a:clrScheme>
    <a:fontScheme name="Pearson_orang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/>
      <a:lstStyle>
        <a:defPPr marL="533400" indent="-533400">
          <a:spcBef>
            <a:spcPct val="20000"/>
          </a:spcBef>
          <a:buClr>
            <a:srgbClr val="A50021"/>
          </a:buClr>
          <a:buFont typeface="Arial" charset="0"/>
          <a:buChar char="–"/>
          <a:defRPr sz="24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earson_orange 1">
        <a:dk1>
          <a:srgbClr val="000000"/>
        </a:dk1>
        <a:lt1>
          <a:srgbClr val="FBF5EA"/>
        </a:lt1>
        <a:dk2>
          <a:srgbClr val="ED6B06"/>
        </a:dk2>
        <a:lt2>
          <a:srgbClr val="FFFFFF"/>
        </a:lt2>
        <a:accent1>
          <a:srgbClr val="9D1348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CCAAB1"/>
        </a:accent5>
        <a:accent6>
          <a:srgbClr val="007D53"/>
        </a:accent6>
        <a:hlink>
          <a:srgbClr val="364395"/>
        </a:hlink>
        <a:folHlink>
          <a:srgbClr val="ED6B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orange 2">
        <a:dk1>
          <a:srgbClr val="000000"/>
        </a:dk1>
        <a:lt1>
          <a:srgbClr val="FBF5EA"/>
        </a:lt1>
        <a:dk2>
          <a:srgbClr val="ED6B06"/>
        </a:dk2>
        <a:lt2>
          <a:srgbClr val="FFFFFF"/>
        </a:lt2>
        <a:accent1>
          <a:srgbClr val="ED6B06"/>
        </a:accent1>
        <a:accent2>
          <a:srgbClr val="F18938"/>
        </a:accent2>
        <a:accent3>
          <a:srgbClr val="FDF9F3"/>
        </a:accent3>
        <a:accent4>
          <a:srgbClr val="000000"/>
        </a:accent4>
        <a:accent5>
          <a:srgbClr val="F4BAAA"/>
        </a:accent5>
        <a:accent6>
          <a:srgbClr val="DA7C32"/>
        </a:accent6>
        <a:hlink>
          <a:srgbClr val="F29751"/>
        </a:hlink>
        <a:folHlink>
          <a:srgbClr val="F4A6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119021</TotalTime>
  <Words>2395</Words>
  <Application>Microsoft Macintosh PowerPoint</Application>
  <PresentationFormat>Widescreen</PresentationFormat>
  <Paragraphs>313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39</vt:i4>
      </vt:variant>
    </vt:vector>
  </HeadingPairs>
  <TitlesOfParts>
    <vt:vector size="65" baseType="lpstr">
      <vt:lpstr>-apple-system</vt:lpstr>
      <vt:lpstr>Abadi</vt:lpstr>
      <vt:lpstr>Arial</vt:lpstr>
      <vt:lpstr>Arial Black</vt:lpstr>
      <vt:lpstr>Arial Narrow</vt:lpstr>
      <vt:lpstr>Calibri</vt:lpstr>
      <vt:lpstr>Calibri Light</vt:lpstr>
      <vt:lpstr>Century Gothic</vt:lpstr>
      <vt:lpstr>Gill Sans MT</vt:lpstr>
      <vt:lpstr>Tw Cen MT</vt:lpstr>
      <vt:lpstr>Verdana</vt:lpstr>
      <vt:lpstr>Wingdings</vt:lpstr>
      <vt:lpstr>Wingdings 2</vt:lpstr>
      <vt:lpstr>Wingdings 3</vt:lpstr>
      <vt:lpstr>Office Theme</vt:lpstr>
      <vt:lpstr>ECU Lect 10</vt:lpstr>
      <vt:lpstr>1_Office Theme</vt:lpstr>
      <vt:lpstr>1_Solstice</vt:lpstr>
      <vt:lpstr>2_Solstice</vt:lpstr>
      <vt:lpstr>2_Custom Design</vt:lpstr>
      <vt:lpstr>2_Digital blue design template</vt:lpstr>
      <vt:lpstr>M08_Mishkin424332_02_Macro_C08</vt:lpstr>
      <vt:lpstr>Pearson_orange</vt:lpstr>
      <vt:lpstr>1_Wisp</vt:lpstr>
      <vt:lpstr>Circuit</vt:lpstr>
      <vt:lpstr>2_Office Theme</vt:lpstr>
      <vt:lpstr>etawa Sundowner 2023</vt:lpstr>
      <vt:lpstr>School Visits</vt:lpstr>
      <vt:lpstr>Exam Papers</vt:lpstr>
      <vt:lpstr>Unit 1 Teaching Slides</vt:lpstr>
      <vt:lpstr>2022     Exam Paper  Section Means</vt:lpstr>
      <vt:lpstr>Section One: Multiple Choice</vt:lpstr>
      <vt:lpstr>Section 1</vt:lpstr>
      <vt:lpstr>Section 1</vt:lpstr>
      <vt:lpstr>The TWI</vt:lpstr>
      <vt:lpstr>Section 1</vt:lpstr>
      <vt:lpstr>Section 1</vt:lpstr>
      <vt:lpstr>Section 2</vt:lpstr>
      <vt:lpstr>Section 2</vt:lpstr>
      <vt:lpstr>Section 2</vt:lpstr>
      <vt:lpstr>Section 2</vt:lpstr>
      <vt:lpstr>Section 2</vt:lpstr>
      <vt:lpstr>Section 2</vt:lpstr>
      <vt:lpstr>Section 2</vt:lpstr>
      <vt:lpstr>Section 2</vt:lpstr>
      <vt:lpstr>Section 1</vt:lpstr>
      <vt:lpstr>Section 3</vt:lpstr>
      <vt:lpstr>Section 3</vt:lpstr>
      <vt:lpstr>Section 3</vt:lpstr>
      <vt:lpstr>Section 3</vt:lpstr>
      <vt:lpstr>Section 3</vt:lpstr>
      <vt:lpstr>Section 3</vt:lpstr>
      <vt:lpstr>Section 3</vt:lpstr>
      <vt:lpstr>Section 3</vt:lpstr>
      <vt:lpstr>Section 3</vt:lpstr>
      <vt:lpstr>Section 3</vt:lpstr>
      <vt:lpstr>Section 3</vt:lpstr>
      <vt:lpstr>Section 3</vt:lpstr>
      <vt:lpstr>Section 3</vt:lpstr>
      <vt:lpstr>Section 3</vt:lpstr>
      <vt:lpstr>Section 3</vt:lpstr>
      <vt:lpstr>Section 3</vt:lpstr>
      <vt:lpstr>Topical</vt:lpstr>
      <vt:lpstr>Topical</vt:lpstr>
      <vt:lpstr>PowerPoint Presentation</vt:lpstr>
    </vt:vector>
  </TitlesOfParts>
  <Company>Curtin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Kemp</dc:creator>
  <cp:lastModifiedBy>Steven Kemp</cp:lastModifiedBy>
  <cp:revision>826</cp:revision>
  <cp:lastPrinted>2017-02-24T05:26:24Z</cp:lastPrinted>
  <dcterms:created xsi:type="dcterms:W3CDTF">2010-02-25T23:28:51Z</dcterms:created>
  <dcterms:modified xsi:type="dcterms:W3CDTF">2023-02-17T05:43:40Z</dcterms:modified>
</cp:coreProperties>
</file>