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drawings/drawing2.xml" ContentType="application/vnd.openxmlformats-officedocument.drawingml.chartshape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6"/>
  </p:sldMasterIdLst>
  <p:notesMasterIdLst>
    <p:notesMasterId r:id="rId24"/>
  </p:notesMasterIdLst>
  <p:sldIdLst>
    <p:sldId id="256" r:id="rId7"/>
    <p:sldId id="285" r:id="rId8"/>
    <p:sldId id="287" r:id="rId9"/>
    <p:sldId id="288" r:id="rId10"/>
    <p:sldId id="304" r:id="rId11"/>
    <p:sldId id="257" r:id="rId12"/>
    <p:sldId id="258" r:id="rId13"/>
    <p:sldId id="310" r:id="rId14"/>
    <p:sldId id="306" r:id="rId15"/>
    <p:sldId id="280" r:id="rId16"/>
    <p:sldId id="281" r:id="rId17"/>
    <p:sldId id="307" r:id="rId18"/>
    <p:sldId id="275" r:id="rId19"/>
    <p:sldId id="269" r:id="rId20"/>
    <p:sldId id="270" r:id="rId21"/>
    <p:sldId id="309" r:id="rId22"/>
    <p:sldId id="286" r:id="rId2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6FAF"/>
    <a:srgbClr val="002C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690" autoAdjust="0"/>
    <p:restoredTop sz="94660"/>
  </p:normalViewPr>
  <p:slideViewPr>
    <p:cSldViewPr>
      <p:cViewPr varScale="1">
        <p:scale>
          <a:sx n="100" d="100"/>
          <a:sy n="100" d="100"/>
        </p:scale>
        <p:origin x="102" y="24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1" d="100"/>
          <a:sy n="91" d="100"/>
        </p:scale>
        <p:origin x="3750"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http://tweb/sites/meg/mmpd/ana/Covid/Fiscal%20measures%20by%20category.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2.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3578914141414141E-2"/>
          <c:y val="4.1683333333333336E-2"/>
          <c:w val="0.90627878787878791"/>
          <c:h val="0.82536071428571434"/>
        </c:manualLayout>
      </c:layout>
      <c:barChart>
        <c:barDir val="col"/>
        <c:grouping val="clustered"/>
        <c:varyColors val="0"/>
        <c:ser>
          <c:idx val="0"/>
          <c:order val="0"/>
          <c:tx>
            <c:strRef>
              <c:f>'[Fiscal measures by category.xlsx]Sheet1'!$A$6</c:f>
              <c:strCache>
                <c:ptCount val="1"/>
                <c:pt idx="0">
                  <c:v>2019-20</c:v>
                </c:pt>
              </c:strCache>
            </c:strRef>
          </c:tx>
          <c:spPr>
            <a:solidFill>
              <a:schemeClr val="accent1"/>
            </a:solidFill>
            <a:ln>
              <a:noFill/>
            </a:ln>
            <a:effectLst/>
          </c:spPr>
          <c:invertIfNegative val="0"/>
          <c:cat>
            <c:strRef>
              <c:f>'[Fiscal measures by category.xlsx]Sheet1'!$B$5:$G$5</c:f>
              <c:strCache>
                <c:ptCount val="6"/>
                <c:pt idx="0">
                  <c:v>JobKeeper Payment</c:v>
                </c:pt>
                <c:pt idx="1">
                  <c:v>Boosting cash flow for employers</c:v>
                </c:pt>
                <c:pt idx="2">
                  <c:v>Income support for individuals </c:v>
                </c:pt>
                <c:pt idx="3">
                  <c:v>Payments to support households</c:v>
                </c:pt>
                <c:pt idx="4">
                  <c:v>Investment tax incentives</c:v>
                </c:pt>
                <c:pt idx="5">
                  <c:v>Other</c:v>
                </c:pt>
              </c:strCache>
            </c:strRef>
          </c:cat>
          <c:val>
            <c:numRef>
              <c:f>'[Fiscal measures by category.xlsx]Sheet1'!$B$6:$G$6</c:f>
              <c:numCache>
                <c:formatCode>#,##0</c:formatCode>
                <c:ptCount val="6"/>
                <c:pt idx="0">
                  <c:v>20576</c:v>
                </c:pt>
                <c:pt idx="1">
                  <c:v>14900</c:v>
                </c:pt>
                <c:pt idx="2">
                  <c:v>5945</c:v>
                </c:pt>
                <c:pt idx="3">
                  <c:v>5601</c:v>
                </c:pt>
                <c:pt idx="4">
                  <c:v>0</c:v>
                </c:pt>
                <c:pt idx="5">
                  <c:v>3417</c:v>
                </c:pt>
              </c:numCache>
            </c:numRef>
          </c:val>
          <c:extLst>
            <c:ext xmlns:c16="http://schemas.microsoft.com/office/drawing/2014/chart" uri="{C3380CC4-5D6E-409C-BE32-E72D297353CC}">
              <c16:uniqueId val="{00000000-5884-48C5-BB6F-FB7C55B1AA2C}"/>
            </c:ext>
          </c:extLst>
        </c:ser>
        <c:ser>
          <c:idx val="1"/>
          <c:order val="1"/>
          <c:tx>
            <c:strRef>
              <c:f>'[Fiscal measures by category.xlsx]Sheet1'!$A$7</c:f>
              <c:strCache>
                <c:ptCount val="1"/>
                <c:pt idx="0">
                  <c:v>2020-21</c:v>
                </c:pt>
              </c:strCache>
            </c:strRef>
          </c:tx>
          <c:spPr>
            <a:solidFill>
              <a:schemeClr val="accent5"/>
            </a:solidFill>
            <a:ln>
              <a:noFill/>
            </a:ln>
            <a:effectLst/>
          </c:spPr>
          <c:invertIfNegative val="0"/>
          <c:cat>
            <c:strRef>
              <c:f>'[Fiscal measures by category.xlsx]Sheet1'!$B$5:$G$5</c:f>
              <c:strCache>
                <c:ptCount val="6"/>
                <c:pt idx="0">
                  <c:v>JobKeeper Payment</c:v>
                </c:pt>
                <c:pt idx="1">
                  <c:v>Boosting cash flow for employers</c:v>
                </c:pt>
                <c:pt idx="2">
                  <c:v>Income support for individuals </c:v>
                </c:pt>
                <c:pt idx="3">
                  <c:v>Payments to support households</c:v>
                </c:pt>
                <c:pt idx="4">
                  <c:v>Investment tax incentives</c:v>
                </c:pt>
                <c:pt idx="5">
                  <c:v>Other</c:v>
                </c:pt>
              </c:strCache>
            </c:strRef>
          </c:cat>
          <c:val>
            <c:numRef>
              <c:f>'[Fiscal measures by category.xlsx]Sheet1'!$B$7:$G$7</c:f>
              <c:numCache>
                <c:formatCode>#,##0</c:formatCode>
                <c:ptCount val="6"/>
                <c:pt idx="0">
                  <c:v>65126</c:v>
                </c:pt>
                <c:pt idx="1">
                  <c:v>17000</c:v>
                </c:pt>
                <c:pt idx="2">
                  <c:v>11585</c:v>
                </c:pt>
                <c:pt idx="3">
                  <c:v>3727</c:v>
                </c:pt>
                <c:pt idx="4">
                  <c:v>3900</c:v>
                </c:pt>
                <c:pt idx="5">
                  <c:v>10477</c:v>
                </c:pt>
              </c:numCache>
            </c:numRef>
          </c:val>
          <c:extLst>
            <c:ext xmlns:c16="http://schemas.microsoft.com/office/drawing/2014/chart" uri="{C3380CC4-5D6E-409C-BE32-E72D297353CC}">
              <c16:uniqueId val="{00000001-5884-48C5-BB6F-FB7C55B1AA2C}"/>
            </c:ext>
          </c:extLst>
        </c:ser>
        <c:dLbls>
          <c:showLegendKey val="0"/>
          <c:showVal val="0"/>
          <c:showCatName val="0"/>
          <c:showSerName val="0"/>
          <c:showPercent val="0"/>
          <c:showBubbleSize val="0"/>
        </c:dLbls>
        <c:gapWidth val="50"/>
        <c:axId val="684190064"/>
        <c:axId val="684190720"/>
      </c:barChart>
      <c:barChart>
        <c:barDir val="col"/>
        <c:grouping val="clustered"/>
        <c:varyColors val="0"/>
        <c:ser>
          <c:idx val="2"/>
          <c:order val="2"/>
          <c:tx>
            <c:v>DUMMY</c:v>
          </c:tx>
          <c:spPr>
            <a:noFill/>
            <a:ln>
              <a:noFill/>
            </a:ln>
            <a:effectLst/>
            <a:extLst>
              <a:ext uri="{909E8E84-426E-40DD-AFC4-6F175D3DCCD1}">
                <a14:hiddenFill xmlns:a14="http://schemas.microsoft.com/office/drawing/2010/main">
                  <a:solidFill>
                    <a:srgbClr val="00827F"/>
                  </a:solidFill>
                </a14:hiddenFill>
              </a:ext>
              <a:ext uri="{91240B29-F687-4F45-9708-019B960494DF}">
                <a14:hiddenLine xmlns:a14="http://schemas.microsoft.com/office/drawing/2010/main">
                  <a:noFill/>
                </a14:hiddenLine>
              </a:ext>
            </a:extLst>
          </c:spPr>
          <c:invertIfNegative val="0"/>
          <c:val>
            <c:numLit>
              <c:formatCode>General</c:formatCode>
              <c:ptCount val="1"/>
              <c:pt idx="0">
                <c:v>0</c:v>
              </c:pt>
            </c:numLit>
          </c:val>
          <c:extLst>
            <c:ext xmlns:c16="http://schemas.microsoft.com/office/drawing/2014/chart" uri="{C3380CC4-5D6E-409C-BE32-E72D297353CC}">
              <c16:uniqueId val="{00000002-5884-48C5-BB6F-FB7C55B1AA2C}"/>
            </c:ext>
          </c:extLst>
        </c:ser>
        <c:dLbls>
          <c:showLegendKey val="0"/>
          <c:showVal val="0"/>
          <c:showCatName val="0"/>
          <c:showSerName val="0"/>
          <c:showPercent val="0"/>
          <c:showBubbleSize val="0"/>
        </c:dLbls>
        <c:gapWidth val="219"/>
        <c:overlap val="-27"/>
        <c:axId val="460231368"/>
        <c:axId val="460238584"/>
      </c:barChart>
      <c:catAx>
        <c:axId val="684190064"/>
        <c:scaling>
          <c:orientation val="minMax"/>
        </c:scaling>
        <c:delete val="0"/>
        <c:axPos val="b"/>
        <c:numFmt formatCode="General" sourceLinked="1"/>
        <c:majorTickMark val="in"/>
        <c:minorTickMark val="none"/>
        <c:tickLblPos val="low"/>
        <c:spPr>
          <a:noFill/>
          <a:ln w="12700" cap="flat" cmpd="sng" algn="ctr">
            <a:solidFill>
              <a:srgbClr val="808080"/>
            </a:solidFill>
            <a:prstDash val="solid"/>
            <a:round/>
          </a:ln>
          <a:effectLst/>
        </c:spPr>
        <c:txPr>
          <a:bodyPr rot="-60000000" spcFirstLastPara="1" vertOverflow="ellipsis" vert="horz" wrap="square" anchor="ctr" anchorCtr="1"/>
          <a:lstStyle/>
          <a:p>
            <a:pPr>
              <a:defRPr sz="1200" b="0" i="0" u="none" strike="noStrike" kern="1200" baseline="0">
                <a:solidFill>
                  <a:srgbClr val="000000"/>
                </a:solidFill>
                <a:latin typeface="Arial"/>
                <a:ea typeface="Arial"/>
                <a:cs typeface="Arial"/>
              </a:defRPr>
            </a:pPr>
            <a:endParaRPr lang="en-US"/>
          </a:p>
        </c:txPr>
        <c:crossAx val="684190720"/>
        <c:crosses val="autoZero"/>
        <c:auto val="1"/>
        <c:lblAlgn val="ctr"/>
        <c:lblOffset val="100"/>
        <c:tickMarkSkip val="1"/>
        <c:noMultiLvlLbl val="0"/>
      </c:catAx>
      <c:valAx>
        <c:axId val="684190720"/>
        <c:scaling>
          <c:orientation val="minMax"/>
        </c:scaling>
        <c:delete val="0"/>
        <c:axPos val="l"/>
        <c:majorGridlines>
          <c:spPr>
            <a:ln w="25400" cap="flat" cmpd="sng" algn="ctr">
              <a:noFill/>
              <a:round/>
            </a:ln>
            <a:effectLst/>
          </c:spPr>
        </c:majorGridlines>
        <c:title>
          <c:tx>
            <c:rich>
              <a:bodyPr rot="0" spcFirstLastPara="1" vertOverflow="ellipsis" wrap="square" anchor="ctr" anchorCtr="1"/>
              <a:lstStyle/>
              <a:p>
                <a:pPr>
                  <a:defRPr sz="1200" b="0" i="0" u="none" strike="noStrike" kern="1200" baseline="0">
                    <a:solidFill>
                      <a:srgbClr val="000000"/>
                    </a:solidFill>
                    <a:latin typeface="Arial"/>
                    <a:ea typeface="Arial"/>
                    <a:cs typeface="Arial"/>
                  </a:defRPr>
                </a:pPr>
                <a:r>
                  <a:rPr lang="en-US" dirty="0"/>
                  <a:t>$billion</a:t>
                </a:r>
              </a:p>
            </c:rich>
          </c:tx>
          <c:layout>
            <c:manualLayout>
              <c:xMode val="edge"/>
              <c:yMode val="edge"/>
              <c:x val="3.6363005050505048E-2"/>
              <c:y val="0"/>
            </c:manualLayout>
          </c:layout>
          <c:overlay val="0"/>
          <c:spPr>
            <a:noFill/>
            <a:ln>
              <a:noFill/>
            </a:ln>
            <a:effectLst/>
          </c:spPr>
          <c:txPr>
            <a:bodyPr rot="0" spcFirstLastPara="1" vertOverflow="ellipsis" wrap="square" anchor="ctr" anchorCtr="1"/>
            <a:lstStyle/>
            <a:p>
              <a:pPr>
                <a:defRPr sz="1200" b="0" i="0" u="none" strike="noStrike" kern="1200" baseline="0">
                  <a:solidFill>
                    <a:srgbClr val="000000"/>
                  </a:solidFill>
                  <a:latin typeface="Arial"/>
                  <a:ea typeface="Arial"/>
                  <a:cs typeface="Arial"/>
                </a:defRPr>
              </a:pPr>
              <a:endParaRPr lang="en-US"/>
            </a:p>
          </c:txPr>
        </c:title>
        <c:numFmt formatCode="0," sourceLinked="0"/>
        <c:majorTickMark val="in"/>
        <c:minorTickMark val="none"/>
        <c:tickLblPos val="nextTo"/>
        <c:spPr>
          <a:noFill/>
          <a:ln w="12700">
            <a:solidFill>
              <a:srgbClr val="808080"/>
            </a:solidFill>
            <a:prstDash val="solid"/>
          </a:ln>
          <a:effectLst/>
        </c:spPr>
        <c:txPr>
          <a:bodyPr rot="-60000000" spcFirstLastPara="1" vertOverflow="ellipsis" vert="horz" wrap="square" anchor="ctr" anchorCtr="1"/>
          <a:lstStyle/>
          <a:p>
            <a:pPr>
              <a:defRPr sz="1200" b="0" i="0" u="none" strike="noStrike" kern="1200" baseline="0">
                <a:solidFill>
                  <a:srgbClr val="000000"/>
                </a:solidFill>
                <a:latin typeface="Arial"/>
                <a:ea typeface="Arial"/>
                <a:cs typeface="Arial"/>
              </a:defRPr>
            </a:pPr>
            <a:endParaRPr lang="en-US"/>
          </a:p>
        </c:txPr>
        <c:crossAx val="684190064"/>
        <c:crosses val="autoZero"/>
        <c:crossBetween val="between"/>
      </c:valAx>
      <c:valAx>
        <c:axId val="460238584"/>
        <c:scaling>
          <c:orientation val="minMax"/>
          <c:max val="70000"/>
          <c:min val="0"/>
        </c:scaling>
        <c:delete val="0"/>
        <c:axPos val="r"/>
        <c:title>
          <c:tx>
            <c:rich>
              <a:bodyPr rot="0" spcFirstLastPara="1" vertOverflow="ellipsis" wrap="square" anchor="ctr" anchorCtr="1"/>
              <a:lstStyle/>
              <a:p>
                <a:pPr>
                  <a:defRPr sz="1200" b="0" i="0" u="none" strike="noStrike" kern="1200" baseline="0">
                    <a:solidFill>
                      <a:srgbClr val="000000"/>
                    </a:solidFill>
                    <a:latin typeface="Arial"/>
                    <a:ea typeface="Arial"/>
                    <a:cs typeface="Arial"/>
                  </a:defRPr>
                </a:pPr>
                <a:r>
                  <a:rPr lang="en-US" dirty="0"/>
                  <a:t>$billion</a:t>
                </a:r>
              </a:p>
            </c:rich>
          </c:tx>
          <c:layout>
            <c:manualLayout>
              <c:xMode val="edge"/>
              <c:yMode val="edge"/>
              <c:x val="0.88248522727272727"/>
              <c:y val="0"/>
            </c:manualLayout>
          </c:layout>
          <c:overlay val="0"/>
          <c:spPr>
            <a:noFill/>
            <a:ln>
              <a:noFill/>
            </a:ln>
            <a:effectLst/>
          </c:spPr>
          <c:txPr>
            <a:bodyPr rot="0" spcFirstLastPara="1" vertOverflow="ellipsis" wrap="square" anchor="ctr" anchorCtr="1"/>
            <a:lstStyle/>
            <a:p>
              <a:pPr>
                <a:defRPr sz="1200" b="0" i="0" u="none" strike="noStrike" kern="1200" baseline="0">
                  <a:solidFill>
                    <a:srgbClr val="000000"/>
                  </a:solidFill>
                  <a:latin typeface="Arial"/>
                  <a:ea typeface="Arial"/>
                  <a:cs typeface="Arial"/>
                </a:defRPr>
              </a:pPr>
              <a:endParaRPr lang="en-US"/>
            </a:p>
          </c:txPr>
        </c:title>
        <c:numFmt formatCode="0," sourceLinked="0"/>
        <c:majorTickMark val="in"/>
        <c:minorTickMark val="none"/>
        <c:tickLblPos val="nextTo"/>
        <c:spPr>
          <a:noFill/>
          <a:ln w="12700">
            <a:solidFill>
              <a:srgbClr val="808080"/>
            </a:solidFill>
            <a:prstDash val="solid"/>
          </a:ln>
          <a:effectLst/>
        </c:spPr>
        <c:txPr>
          <a:bodyPr rot="-60000000" spcFirstLastPara="1" vertOverflow="ellipsis" vert="horz" wrap="square" anchor="ctr" anchorCtr="1"/>
          <a:lstStyle/>
          <a:p>
            <a:pPr>
              <a:defRPr sz="1200" b="0" i="0" u="none" strike="noStrike" kern="1200" baseline="0">
                <a:solidFill>
                  <a:srgbClr val="000000"/>
                </a:solidFill>
                <a:latin typeface="Arial"/>
                <a:ea typeface="Arial"/>
                <a:cs typeface="Arial"/>
              </a:defRPr>
            </a:pPr>
            <a:endParaRPr lang="en-US"/>
          </a:p>
        </c:txPr>
        <c:crossAx val="460231368"/>
        <c:crosses val="max"/>
        <c:crossBetween val="between"/>
        <c:majorUnit val="10000"/>
        <c:minorUnit val="4000"/>
      </c:valAx>
      <c:catAx>
        <c:axId val="460231368"/>
        <c:scaling>
          <c:orientation val="minMax"/>
        </c:scaling>
        <c:delete val="1"/>
        <c:axPos val="b"/>
        <c:majorTickMark val="out"/>
        <c:minorTickMark val="none"/>
        <c:tickLblPos val="nextTo"/>
        <c:crossAx val="460238584"/>
        <c:crosses val="autoZero"/>
        <c:auto val="1"/>
        <c:lblAlgn val="ctr"/>
        <c:lblOffset val="100"/>
        <c:noMultiLvlLbl val="0"/>
      </c:catAx>
      <c:spPr>
        <a:noFill/>
        <a:ln w="25400">
          <a:noFill/>
        </a:ln>
        <a:effectLst/>
        <a:extLst>
          <a:ext uri="{909E8E84-426E-40DD-AFC4-6F175D3DCCD1}">
            <a14:hiddenFill xmlns:a14="http://schemas.microsoft.com/office/drawing/2010/main">
              <a:noFill/>
            </a14:hiddenFill>
          </a:ext>
        </a:extLst>
      </c:spPr>
    </c:plotArea>
    <c:plotVisOnly val="1"/>
    <c:dispBlanksAs val="gap"/>
    <c:showDLblsOverMax val="0"/>
  </c:chart>
  <c:spPr>
    <a:noFill/>
    <a:ln w="25400" cap="flat" cmpd="sng" algn="ctr">
      <a:noFill/>
      <a:round/>
    </a:ln>
    <a:effectLst/>
    <a:extLst>
      <a:ext uri="{909E8E84-426E-40DD-AFC4-6F175D3DCCD1}">
        <a14:hiddenFill xmlns:a14="http://schemas.microsoft.com/office/drawing/2010/main">
          <a:solidFill>
            <a:sysClr val="window" lastClr="FFFFFF"/>
          </a:solidFill>
        </a14:hiddenFill>
      </a:ext>
    </a:ex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6.4141414141414138E-3"/>
          <c:y val="2.9877777777777777E-2"/>
          <c:w val="0.98861792929292913"/>
          <c:h val="0.87113015873015875"/>
        </c:manualLayout>
      </c:layout>
      <c:areaChart>
        <c:grouping val="stacked"/>
        <c:varyColors val="0"/>
        <c:ser>
          <c:idx val="1"/>
          <c:order val="1"/>
          <c:tx>
            <c:strRef>
              <c:f>'Selected advanced economies'!$A$18</c:f>
              <c:strCache>
                <c:ptCount val="1"/>
                <c:pt idx="0">
                  <c:v>Minimum</c:v>
                </c:pt>
              </c:strCache>
            </c:strRef>
          </c:tx>
          <c:spPr>
            <a:noFill/>
            <a:ln w="28575">
              <a:noFill/>
            </a:ln>
            <a:effectLst/>
          </c:spPr>
          <c:val>
            <c:numRef>
              <c:f>'Selected advanced economies'!$L$18:$AG$18</c:f>
              <c:numCache>
                <c:formatCode>General</c:formatCode>
                <c:ptCount val="22"/>
                <c:pt idx="0">
                  <c:v>16.681989589680999</c:v>
                </c:pt>
                <c:pt idx="1">
                  <c:v>17.169360478937001</c:v>
                </c:pt>
                <c:pt idx="2">
                  <c:v>15.048887066392</c:v>
                </c:pt>
                <c:pt idx="3">
                  <c:v>13.225527802107999</c:v>
                </c:pt>
                <c:pt idx="4">
                  <c:v>11.943549372989001</c:v>
                </c:pt>
                <c:pt idx="5">
                  <c:v>10.89432417105</c:v>
                </c:pt>
                <c:pt idx="6">
                  <c:v>9.9652679344545998</c:v>
                </c:pt>
                <c:pt idx="7">
                  <c:v>9.6880125552254999</c:v>
                </c:pt>
                <c:pt idx="8">
                  <c:v>11.753288109005</c:v>
                </c:pt>
                <c:pt idx="9">
                  <c:v>16.653860199320999</c:v>
                </c:pt>
                <c:pt idx="10">
                  <c:v>20.394795796796998</c:v>
                </c:pt>
                <c:pt idx="11">
                  <c:v>24.069137782542001</c:v>
                </c:pt>
                <c:pt idx="12">
                  <c:v>27.535985088497</c:v>
                </c:pt>
                <c:pt idx="13">
                  <c:v>30.496962546039999</c:v>
                </c:pt>
                <c:pt idx="14">
                  <c:v>34.027316670712999</c:v>
                </c:pt>
                <c:pt idx="15">
                  <c:v>37.287319919109997</c:v>
                </c:pt>
                <c:pt idx="16">
                  <c:v>37.620243065204001</c:v>
                </c:pt>
                <c:pt idx="17">
                  <c:v>36.705285228397997</c:v>
                </c:pt>
                <c:pt idx="18">
                  <c:v>37.922339490248</c:v>
                </c:pt>
                <c:pt idx="19">
                  <c:v>40.700099181958997</c:v>
                </c:pt>
                <c:pt idx="20">
                  <c:v>49.5</c:v>
                </c:pt>
                <c:pt idx="21">
                  <c:v>53.4</c:v>
                </c:pt>
              </c:numCache>
            </c:numRef>
          </c:val>
          <c:extLst>
            <c:ext xmlns:c16="http://schemas.microsoft.com/office/drawing/2014/chart" uri="{C3380CC4-5D6E-409C-BE32-E72D297353CC}">
              <c16:uniqueId val="{00000000-4899-47F4-A9A8-0757493F3393}"/>
            </c:ext>
          </c:extLst>
        </c:ser>
        <c:dLbls>
          <c:showLegendKey val="0"/>
          <c:showVal val="0"/>
          <c:showCatName val="0"/>
          <c:showSerName val="0"/>
          <c:showPercent val="0"/>
          <c:showBubbleSize val="0"/>
        </c:dLbls>
        <c:axId val="685273480"/>
        <c:axId val="685275776"/>
      </c:areaChart>
      <c:lineChart>
        <c:grouping val="standard"/>
        <c:varyColors val="0"/>
        <c:ser>
          <c:idx val="0"/>
          <c:order val="0"/>
          <c:tx>
            <c:strRef>
              <c:f>'Selected advanced economies'!$A$3</c:f>
              <c:strCache>
                <c:ptCount val="1"/>
                <c:pt idx="0">
                  <c:v>Australia</c:v>
                </c:pt>
              </c:strCache>
            </c:strRef>
          </c:tx>
          <c:spPr>
            <a:ln w="28575" cap="rnd">
              <a:solidFill>
                <a:schemeClr val="accent6"/>
              </a:solidFill>
              <a:round/>
            </a:ln>
            <a:effectLst/>
          </c:spPr>
          <c:marker>
            <c:symbol val="none"/>
          </c:marker>
          <c:cat>
            <c:numRef>
              <c:f>'Selected advanced economies'!$L$1:$AG$1</c:f>
              <c:numCache>
                <c:formatCode>General</c:formatCode>
                <c:ptCount val="22"/>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numCache>
            </c:numRef>
          </c:cat>
          <c:val>
            <c:numRef>
              <c:f>'Selected advanced economies'!$L$3:$AG$3</c:f>
              <c:numCache>
                <c:formatCode>General</c:formatCode>
                <c:ptCount val="22"/>
                <c:pt idx="0">
                  <c:v>19.552806503572</c:v>
                </c:pt>
                <c:pt idx="1">
                  <c:v>17.169360478937001</c:v>
                </c:pt>
                <c:pt idx="2">
                  <c:v>15.048887066392</c:v>
                </c:pt>
                <c:pt idx="3">
                  <c:v>13.225527802107999</c:v>
                </c:pt>
                <c:pt idx="4">
                  <c:v>11.943549372989001</c:v>
                </c:pt>
                <c:pt idx="5">
                  <c:v>10.89432417105</c:v>
                </c:pt>
                <c:pt idx="6">
                  <c:v>9.9652679344545998</c:v>
                </c:pt>
                <c:pt idx="7">
                  <c:v>9.6880125552254999</c:v>
                </c:pt>
                <c:pt idx="8">
                  <c:v>11.753288109005</c:v>
                </c:pt>
                <c:pt idx="9">
                  <c:v>16.653860199320999</c:v>
                </c:pt>
                <c:pt idx="10">
                  <c:v>20.394795796796998</c:v>
                </c:pt>
                <c:pt idx="11">
                  <c:v>24.069137782542001</c:v>
                </c:pt>
                <c:pt idx="12">
                  <c:v>27.535985088497</c:v>
                </c:pt>
                <c:pt idx="13">
                  <c:v>30.496962546039999</c:v>
                </c:pt>
                <c:pt idx="14">
                  <c:v>34.027316670712999</c:v>
                </c:pt>
                <c:pt idx="15">
                  <c:v>37.699848172986002</c:v>
                </c:pt>
                <c:pt idx="16">
                  <c:v>40.492592351155999</c:v>
                </c:pt>
                <c:pt idx="17">
                  <c:v>41.069783490799999</c:v>
                </c:pt>
                <c:pt idx="18">
                  <c:v>41.456682773369003</c:v>
                </c:pt>
                <c:pt idx="19">
                  <c:v>45.047680322170002</c:v>
                </c:pt>
                <c:pt idx="20" formatCode="0.0">
                  <c:v>56.8</c:v>
                </c:pt>
                <c:pt idx="21" formatCode="0.0">
                  <c:v>64.3</c:v>
                </c:pt>
              </c:numCache>
            </c:numRef>
          </c:val>
          <c:smooth val="0"/>
          <c:extLst>
            <c:ext xmlns:c16="http://schemas.microsoft.com/office/drawing/2014/chart" uri="{C3380CC4-5D6E-409C-BE32-E72D297353CC}">
              <c16:uniqueId val="{00000002-4899-47F4-A9A8-0757493F3393}"/>
            </c:ext>
          </c:extLst>
        </c:ser>
        <c:ser>
          <c:idx val="3"/>
          <c:order val="2"/>
          <c:tx>
            <c:strRef>
              <c:f>'Selected advanced economies'!$A$22</c:f>
              <c:strCache>
                <c:ptCount val="1"/>
                <c:pt idx="0">
                  <c:v>Advanced economies</c:v>
                </c:pt>
              </c:strCache>
            </c:strRef>
          </c:tx>
          <c:spPr>
            <a:ln w="28575" cap="rnd">
              <a:solidFill>
                <a:schemeClr val="accent1"/>
              </a:solidFill>
              <a:round/>
            </a:ln>
            <a:effectLst/>
          </c:spPr>
          <c:marker>
            <c:symbol val="none"/>
          </c:marker>
          <c:cat>
            <c:numRef>
              <c:f>'Selected advanced economies'!$L$1:$AG$1</c:f>
              <c:numCache>
                <c:formatCode>General</c:formatCode>
                <c:ptCount val="22"/>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numCache>
            </c:numRef>
          </c:cat>
          <c:val>
            <c:numRef>
              <c:f>'Selected advanced economies'!$L$22:$AG$22</c:f>
              <c:numCache>
                <c:formatCode>General</c:formatCode>
                <c:ptCount val="22"/>
                <c:pt idx="0">
                  <c:v>82.732915300038002</c:v>
                </c:pt>
                <c:pt idx="1">
                  <c:v>70.214785990856001</c:v>
                </c:pt>
                <c:pt idx="2">
                  <c:v>71.380022603902006</c:v>
                </c:pt>
                <c:pt idx="3">
                  <c:v>73.462132075027995</c:v>
                </c:pt>
                <c:pt idx="4">
                  <c:v>77.155345091746</c:v>
                </c:pt>
                <c:pt idx="5">
                  <c:v>76.646501837070005</c:v>
                </c:pt>
                <c:pt idx="6">
                  <c:v>73.987383828722997</c:v>
                </c:pt>
                <c:pt idx="7">
                  <c:v>71.678836639048001</c:v>
                </c:pt>
                <c:pt idx="8">
                  <c:v>78.495130092234007</c:v>
                </c:pt>
                <c:pt idx="9">
                  <c:v>91.848210358157999</c:v>
                </c:pt>
                <c:pt idx="10">
                  <c:v>98.458416290572998</c:v>
                </c:pt>
                <c:pt idx="11">
                  <c:v>102.54579774861</c:v>
                </c:pt>
                <c:pt idx="12">
                  <c:v>106.65634957299</c:v>
                </c:pt>
                <c:pt idx="13">
                  <c:v>105.19273243278001</c:v>
                </c:pt>
                <c:pt idx="14">
                  <c:v>104.64887253726999</c:v>
                </c:pt>
                <c:pt idx="15">
                  <c:v>104.17945008354</c:v>
                </c:pt>
                <c:pt idx="16">
                  <c:v>106.73160742138001</c:v>
                </c:pt>
                <c:pt idx="17">
                  <c:v>104.46413733692999</c:v>
                </c:pt>
                <c:pt idx="18">
                  <c:v>103.94086105312</c:v>
                </c:pt>
                <c:pt idx="19">
                  <c:v>105.22156948536001</c:v>
                </c:pt>
                <c:pt idx="20" formatCode="0.0">
                  <c:v>131.19999999999999</c:v>
                </c:pt>
                <c:pt idx="21" formatCode="0.0">
                  <c:v>132.30000000000001</c:v>
                </c:pt>
              </c:numCache>
            </c:numRef>
          </c:val>
          <c:smooth val="0"/>
          <c:extLst>
            <c:ext xmlns:c16="http://schemas.microsoft.com/office/drawing/2014/chart" uri="{C3380CC4-5D6E-409C-BE32-E72D297353CC}">
              <c16:uniqueId val="{00000003-4899-47F4-A9A8-0757493F3393}"/>
            </c:ext>
          </c:extLst>
        </c:ser>
        <c:dLbls>
          <c:showLegendKey val="0"/>
          <c:showVal val="0"/>
          <c:showCatName val="0"/>
          <c:showSerName val="0"/>
          <c:showPercent val="0"/>
          <c:showBubbleSize val="0"/>
        </c:dLbls>
        <c:marker val="1"/>
        <c:smooth val="0"/>
        <c:axId val="685273480"/>
        <c:axId val="685275776"/>
      </c:lineChart>
      <c:lineChart>
        <c:grouping val="standard"/>
        <c:varyColors val="0"/>
        <c:ser>
          <c:idx val="4"/>
          <c:order val="3"/>
          <c:tx>
            <c:v>DUMMY</c:v>
          </c:tx>
          <c:spPr>
            <a:ln w="28575" cap="rnd">
              <a:solidFill>
                <a:schemeClr val="accent5"/>
              </a:solidFill>
              <a:round/>
            </a:ln>
            <a:effectLst/>
          </c:spPr>
          <c:marker>
            <c:symbol val="none"/>
          </c:marker>
          <c:val>
            <c:numLit>
              <c:formatCode>General</c:formatCode>
              <c:ptCount val="1"/>
              <c:pt idx="0">
                <c:v>0</c:v>
              </c:pt>
            </c:numLit>
          </c:val>
          <c:smooth val="0"/>
          <c:extLst>
            <c:ext xmlns:c16="http://schemas.microsoft.com/office/drawing/2014/chart" uri="{C3380CC4-5D6E-409C-BE32-E72D297353CC}">
              <c16:uniqueId val="{00000004-4899-47F4-A9A8-0757493F3393}"/>
            </c:ext>
          </c:extLst>
        </c:ser>
        <c:dLbls>
          <c:showLegendKey val="0"/>
          <c:showVal val="0"/>
          <c:showCatName val="0"/>
          <c:showSerName val="0"/>
          <c:showPercent val="0"/>
          <c:showBubbleSize val="0"/>
        </c:dLbls>
        <c:marker val="1"/>
        <c:smooth val="0"/>
        <c:axId val="687241624"/>
        <c:axId val="687235064"/>
      </c:lineChart>
      <c:catAx>
        <c:axId val="685273480"/>
        <c:scaling>
          <c:orientation val="minMax"/>
        </c:scaling>
        <c:delete val="0"/>
        <c:axPos val="b"/>
        <c:majorTickMark val="in"/>
        <c:minorTickMark val="none"/>
        <c:tickLblPos val="low"/>
        <c:spPr>
          <a:noFill/>
          <a:ln w="12700" cap="flat" cmpd="sng" algn="ctr">
            <a:solidFill>
              <a:srgbClr val="808080"/>
            </a:solidFill>
            <a:prstDash val="solid"/>
            <a:round/>
          </a:ln>
          <a:effectLst/>
        </c:spPr>
        <c:txPr>
          <a:bodyPr rot="-60000000" spcFirstLastPara="1" vertOverflow="ellipsis" vert="horz" wrap="square" anchor="ctr" anchorCtr="1"/>
          <a:lstStyle/>
          <a:p>
            <a:pPr>
              <a:defRPr sz="1200" b="0" i="0" u="none" strike="noStrike" kern="1200" baseline="0">
                <a:solidFill>
                  <a:srgbClr val="000000"/>
                </a:solidFill>
                <a:latin typeface="Arial"/>
                <a:ea typeface="Arial"/>
                <a:cs typeface="Arial"/>
              </a:defRPr>
            </a:pPr>
            <a:endParaRPr lang="en-US"/>
          </a:p>
        </c:txPr>
        <c:crossAx val="685275776"/>
        <c:crosses val="autoZero"/>
        <c:auto val="1"/>
        <c:lblAlgn val="ctr"/>
        <c:lblOffset val="100"/>
        <c:tickLblSkip val="3"/>
        <c:noMultiLvlLbl val="0"/>
      </c:catAx>
      <c:valAx>
        <c:axId val="685275776"/>
        <c:scaling>
          <c:orientation val="minMax"/>
          <c:max val="160"/>
        </c:scaling>
        <c:delete val="0"/>
        <c:axPos val="l"/>
        <c:majorGridlines>
          <c:spPr>
            <a:ln w="25400" cap="flat" cmpd="sng" algn="ctr">
              <a:noFill/>
              <a:round/>
            </a:ln>
            <a:effectLst/>
          </c:spPr>
        </c:majorGridlines>
        <c:title>
          <c:tx>
            <c:rich>
              <a:bodyPr rot="0" spcFirstLastPara="1" vertOverflow="ellipsis" wrap="square" anchor="ctr" anchorCtr="1"/>
              <a:lstStyle/>
              <a:p>
                <a:pPr>
                  <a:defRPr sz="1200" b="0" i="0" u="none" strike="noStrike" kern="1200" baseline="0">
                    <a:solidFill>
                      <a:srgbClr val="000000"/>
                    </a:solidFill>
                    <a:latin typeface="Arial"/>
                    <a:ea typeface="Arial"/>
                    <a:cs typeface="Arial"/>
                  </a:defRPr>
                </a:pPr>
                <a:r>
                  <a:rPr lang="en-US"/>
                  <a:t>Per cent of GDP</a:t>
                </a:r>
              </a:p>
            </c:rich>
          </c:tx>
          <c:layout>
            <c:manualLayout>
              <c:xMode val="edge"/>
              <c:yMode val="edge"/>
              <c:x val="5.0273737373737373E-2"/>
              <c:y val="0"/>
            </c:manualLayout>
          </c:layout>
          <c:overlay val="0"/>
          <c:spPr>
            <a:noFill/>
            <a:ln>
              <a:noFill/>
            </a:ln>
            <a:effectLst/>
          </c:spPr>
          <c:txPr>
            <a:bodyPr rot="0" spcFirstLastPara="1" vertOverflow="ellipsis" wrap="square" anchor="ctr" anchorCtr="1"/>
            <a:lstStyle/>
            <a:p>
              <a:pPr>
                <a:defRPr sz="1200" b="0" i="0" u="none" strike="noStrike" kern="1200" baseline="0">
                  <a:solidFill>
                    <a:srgbClr val="000000"/>
                  </a:solidFill>
                  <a:latin typeface="Arial"/>
                  <a:ea typeface="Arial"/>
                  <a:cs typeface="Arial"/>
                </a:defRPr>
              </a:pPr>
              <a:endParaRPr lang="en-US"/>
            </a:p>
          </c:txPr>
        </c:title>
        <c:numFmt formatCode="0" sourceLinked="0"/>
        <c:majorTickMark val="in"/>
        <c:minorTickMark val="none"/>
        <c:tickLblPos val="nextTo"/>
        <c:spPr>
          <a:noFill/>
          <a:ln w="12700">
            <a:solidFill>
              <a:srgbClr val="808080"/>
            </a:solidFill>
            <a:prstDash val="solid"/>
          </a:ln>
          <a:effectLst/>
        </c:spPr>
        <c:txPr>
          <a:bodyPr rot="-60000000" spcFirstLastPara="1" vertOverflow="ellipsis" vert="horz" wrap="square" anchor="ctr" anchorCtr="1"/>
          <a:lstStyle/>
          <a:p>
            <a:pPr>
              <a:defRPr sz="1200" b="0" i="0" u="none" strike="noStrike" kern="1200" baseline="0">
                <a:solidFill>
                  <a:srgbClr val="000000"/>
                </a:solidFill>
                <a:latin typeface="Arial"/>
                <a:ea typeface="Arial"/>
                <a:cs typeface="Arial"/>
              </a:defRPr>
            </a:pPr>
            <a:endParaRPr lang="en-US"/>
          </a:p>
        </c:txPr>
        <c:crossAx val="685273480"/>
        <c:crosses val="autoZero"/>
        <c:crossBetween val="midCat"/>
      </c:valAx>
      <c:valAx>
        <c:axId val="687235064"/>
        <c:scaling>
          <c:orientation val="minMax"/>
          <c:max val="160"/>
          <c:min val="0"/>
        </c:scaling>
        <c:delete val="0"/>
        <c:axPos val="r"/>
        <c:title>
          <c:tx>
            <c:rich>
              <a:bodyPr rot="0" spcFirstLastPara="1" vertOverflow="ellipsis" wrap="square" anchor="ctr" anchorCtr="1"/>
              <a:lstStyle/>
              <a:p>
                <a:pPr>
                  <a:defRPr sz="1200" b="0" i="0" u="none" strike="noStrike" kern="1200" baseline="0">
                    <a:solidFill>
                      <a:srgbClr val="000000"/>
                    </a:solidFill>
                    <a:latin typeface="Arial"/>
                    <a:ea typeface="Arial"/>
                    <a:cs typeface="Arial"/>
                  </a:defRPr>
                </a:pPr>
                <a:r>
                  <a:rPr lang="en-US"/>
                  <a:t>Per cent of GDP</a:t>
                </a:r>
              </a:p>
            </c:rich>
          </c:tx>
          <c:layout>
            <c:manualLayout>
              <c:xMode val="edge"/>
              <c:yMode val="edge"/>
              <c:x val="0.80063257575757585"/>
              <c:y val="0"/>
            </c:manualLayout>
          </c:layout>
          <c:overlay val="0"/>
          <c:spPr>
            <a:noFill/>
            <a:ln>
              <a:noFill/>
            </a:ln>
            <a:effectLst/>
          </c:spPr>
          <c:txPr>
            <a:bodyPr rot="0" spcFirstLastPara="1" vertOverflow="ellipsis" wrap="square" anchor="ctr" anchorCtr="1"/>
            <a:lstStyle/>
            <a:p>
              <a:pPr>
                <a:defRPr sz="1200" b="0" i="0" u="none" strike="noStrike" kern="1200" baseline="0">
                  <a:solidFill>
                    <a:srgbClr val="000000"/>
                  </a:solidFill>
                  <a:latin typeface="Arial"/>
                  <a:ea typeface="Arial"/>
                  <a:cs typeface="Arial"/>
                </a:defRPr>
              </a:pPr>
              <a:endParaRPr lang="en-US"/>
            </a:p>
          </c:txPr>
        </c:title>
        <c:numFmt formatCode="0" sourceLinked="0"/>
        <c:majorTickMark val="in"/>
        <c:minorTickMark val="none"/>
        <c:tickLblPos val="nextTo"/>
        <c:spPr>
          <a:noFill/>
          <a:ln w="12700">
            <a:solidFill>
              <a:srgbClr val="808080"/>
            </a:solidFill>
            <a:prstDash val="solid"/>
          </a:ln>
          <a:effectLst/>
        </c:spPr>
        <c:txPr>
          <a:bodyPr rot="-60000000" spcFirstLastPara="1" vertOverflow="ellipsis" vert="horz" wrap="square" anchor="ctr" anchorCtr="1"/>
          <a:lstStyle/>
          <a:p>
            <a:pPr>
              <a:defRPr sz="1200" b="0" i="0" u="none" strike="noStrike" kern="1200" baseline="0">
                <a:solidFill>
                  <a:srgbClr val="000000"/>
                </a:solidFill>
                <a:latin typeface="Arial"/>
                <a:ea typeface="Arial"/>
                <a:cs typeface="Arial"/>
              </a:defRPr>
            </a:pPr>
            <a:endParaRPr lang="en-US"/>
          </a:p>
        </c:txPr>
        <c:crossAx val="687241624"/>
        <c:crosses val="max"/>
        <c:crossBetween val="between"/>
        <c:majorUnit val="20"/>
      </c:valAx>
      <c:catAx>
        <c:axId val="687241624"/>
        <c:scaling>
          <c:orientation val="minMax"/>
        </c:scaling>
        <c:delete val="1"/>
        <c:axPos val="b"/>
        <c:majorTickMark val="out"/>
        <c:minorTickMark val="none"/>
        <c:tickLblPos val="nextTo"/>
        <c:crossAx val="687235064"/>
        <c:crosses val="autoZero"/>
        <c:auto val="1"/>
        <c:lblAlgn val="ctr"/>
        <c:lblOffset val="100"/>
        <c:noMultiLvlLbl val="0"/>
      </c:catAx>
      <c:spPr>
        <a:noFill/>
        <a:ln w="25400">
          <a:noFill/>
        </a:ln>
        <a:effectLst/>
        <a:extLst>
          <a:ext uri="{909E8E84-426E-40DD-AFC4-6F175D3DCCD1}">
            <a14:hiddenFill xmlns:a14="http://schemas.microsoft.com/office/drawing/2010/main">
              <a:noFill/>
            </a14:hiddenFill>
          </a:ext>
        </a:extLst>
      </c:spPr>
    </c:plotArea>
    <c:legend>
      <c:legendPos val="b"/>
      <c:legendEntry>
        <c:idx val="0"/>
        <c:delete val="1"/>
      </c:legendEntry>
      <c:legendEntry>
        <c:idx val="3"/>
        <c:delete val="1"/>
      </c:legendEntry>
      <c:layout>
        <c:manualLayout>
          <c:xMode val="edge"/>
          <c:yMode val="edge"/>
          <c:x val="0.24362222222222221"/>
          <c:y val="0.95016785714285712"/>
          <c:w val="0.51724797979797976"/>
          <c:h val="4.8572222222222225E-2"/>
        </c:manualLayout>
      </c:layout>
      <c:overlay val="0"/>
      <c:spPr>
        <a:noFill/>
        <a:ln>
          <a:noFill/>
        </a:ln>
        <a:effectLst/>
      </c:spPr>
      <c:txPr>
        <a:bodyPr rot="0" spcFirstLastPara="1" vertOverflow="ellipsis" vert="horz" wrap="square" anchor="ctr" anchorCtr="1"/>
        <a:lstStyle/>
        <a:p>
          <a:pPr>
            <a:defRPr sz="1200" b="0" i="0" u="none" strike="noStrike" kern="1200" baseline="0">
              <a:solidFill>
                <a:srgbClr val="000000"/>
              </a:solidFill>
              <a:latin typeface="Arial"/>
              <a:ea typeface="Arial"/>
              <a:cs typeface="Arial"/>
            </a:defRPr>
          </a:pPr>
          <a:endParaRPr lang="en-US"/>
        </a:p>
      </c:txPr>
    </c:legend>
    <c:plotVisOnly val="1"/>
    <c:dispBlanksAs val="gap"/>
    <c:showDLblsOverMax val="0"/>
  </c:chart>
  <c:spPr>
    <a:noFill/>
    <a:ln w="25400" cap="flat" cmpd="sng" algn="ctr">
      <a:noFill/>
      <a:round/>
    </a:ln>
    <a:effectLst/>
    <a:extLst>
      <a:ext uri="{909E8E84-426E-40DD-AFC4-6F175D3DCCD1}">
        <a14:hiddenFill xmlns:a14="http://schemas.microsoft.com/office/drawing/2010/main">
          <a:solidFill>
            <a:sysClr val="window" lastClr="FFFFFF"/>
          </a:solidFill>
        </a14:hiddenFill>
      </a:ext>
    </a:extLst>
  </c:spPr>
  <c:txPr>
    <a:bodyPr/>
    <a:lstStyle/>
    <a:p>
      <a:pPr>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0.45268</cdr:x>
      <cdr:y>0.24288</cdr:y>
    </cdr:from>
    <cdr:to>
      <cdr:x>0.54732</cdr:x>
      <cdr:y>0.29633</cdr:y>
    </cdr:to>
    <cdr:sp macro="" textlink="">
      <cdr:nvSpPr>
        <cdr:cNvPr id="2" name="Series Label"/>
        <cdr:cNvSpPr txBox="1"/>
      </cdr:nvSpPr>
      <cdr:spPr>
        <a:xfrm xmlns:a="http://schemas.openxmlformats.org/drawingml/2006/main">
          <a:off x="3585249" y="1224136"/>
          <a:ext cx="749501" cy="269369"/>
        </a:xfrm>
        <a:prstGeom xmlns:a="http://schemas.openxmlformats.org/drawingml/2006/main" prst="rect">
          <a:avLst/>
        </a:prstGeom>
      </cdr:spPr>
      <cdr:txBody>
        <a:bodyPr xmlns:a="http://schemas.openxmlformats.org/drawingml/2006/main" vert="horz"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AU" sz="1200" b="1" i="0">
              <a:solidFill>
                <a:schemeClr val="accent1"/>
              </a:solidFill>
              <a:latin typeface="Arial" panose="020B0604020202020204" pitchFamily="34" charset="0"/>
            </a:rPr>
            <a:t>2019-20</a:t>
          </a:r>
        </a:p>
      </cdr:txBody>
    </cdr:sp>
  </cdr:relSizeAnchor>
  <cdr:relSizeAnchor xmlns:cdr="http://schemas.openxmlformats.org/drawingml/2006/chartDrawing">
    <cdr:from>
      <cdr:x>0.45268</cdr:x>
      <cdr:y>0.31432</cdr:y>
    </cdr:from>
    <cdr:to>
      <cdr:x>0.54732</cdr:x>
      <cdr:y>0.36777</cdr:y>
    </cdr:to>
    <cdr:sp macro="" textlink="">
      <cdr:nvSpPr>
        <cdr:cNvPr id="3" name="Series Label"/>
        <cdr:cNvSpPr txBox="1"/>
      </cdr:nvSpPr>
      <cdr:spPr>
        <a:xfrm xmlns:a="http://schemas.openxmlformats.org/drawingml/2006/main">
          <a:off x="3585249" y="1584176"/>
          <a:ext cx="749501" cy="269369"/>
        </a:xfrm>
        <a:prstGeom xmlns:a="http://schemas.openxmlformats.org/drawingml/2006/main" prst="rect">
          <a:avLst/>
        </a:prstGeom>
      </cdr:spPr>
      <cdr:txBody>
        <a:bodyPr xmlns:a="http://schemas.openxmlformats.org/drawingml/2006/main" vert="horz"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AU" sz="1200" b="1" i="0">
              <a:solidFill>
                <a:schemeClr val="accent5"/>
              </a:solidFill>
              <a:latin typeface="Arial" panose="020B0604020202020204" pitchFamily="34" charset="0"/>
            </a:rPr>
            <a:t>2020-21</a:t>
          </a:r>
        </a:p>
      </cdr:txBody>
    </cdr:sp>
  </cdr:relSizeAnchor>
</c:userShapes>
</file>

<file path=ppt/drawings/drawing2.xml><?xml version="1.0" encoding="utf-8"?>
<c:userShapes xmlns:c="http://schemas.openxmlformats.org/drawingml/2006/chart">
  <cdr:relSizeAnchor xmlns:cdr="http://schemas.openxmlformats.org/drawingml/2006/chartDrawing">
    <cdr:from>
      <cdr:x>0.395</cdr:x>
      <cdr:y>0.03814</cdr:y>
    </cdr:from>
    <cdr:to>
      <cdr:x>0.92646</cdr:x>
      <cdr:y>0.8392</cdr:y>
    </cdr:to>
    <cdr:grpSp>
      <cdr:nvGrpSpPr>
        <cdr:cNvPr id="2" name="Group 1">
          <a:extLst xmlns:a="http://schemas.openxmlformats.org/drawingml/2006/main">
            <a:ext uri="{FF2B5EF4-FFF2-40B4-BE49-F238E27FC236}">
              <a16:creationId xmlns:a16="http://schemas.microsoft.com/office/drawing/2014/main" id="{8D492698-256C-4D5D-8B13-475CA432FA51}"/>
            </a:ext>
          </a:extLst>
        </cdr:cNvPr>
        <cdr:cNvGrpSpPr/>
      </cdr:nvGrpSpPr>
      <cdr:grpSpPr>
        <a:xfrm xmlns:a="http://schemas.openxmlformats.org/drawingml/2006/main">
          <a:off x="3250692" y="172620"/>
          <a:ext cx="4373703" cy="3625568"/>
          <a:chOff x="0" y="-81545"/>
          <a:chExt cx="4228291" cy="4105539"/>
        </a:xfrm>
      </cdr:grpSpPr>
      <cdr:cxnSp macro="">
        <cdr:nvCxnSpPr>
          <cdr:cNvPr id="3" name="ForecastLine_2019">
            <a:extLst xmlns:a="http://schemas.openxmlformats.org/drawingml/2006/main">
              <a:ext uri="{FF2B5EF4-FFF2-40B4-BE49-F238E27FC236}">
                <a16:creationId xmlns:a16="http://schemas.microsoft.com/office/drawing/2014/main" id="{F7416AF1-C99A-4E78-BF41-2F78215ECEA0}"/>
              </a:ext>
            </a:extLst>
          </cdr:cNvPr>
          <cdr:cNvCxnSpPr/>
        </cdr:nvCxnSpPr>
        <cdr:spPr>
          <a:xfrm xmlns:a="http://schemas.openxmlformats.org/drawingml/2006/main">
            <a:off x="3689548" y="0"/>
            <a:ext cx="0" cy="4023994"/>
          </a:xfrm>
          <a:prstGeom xmlns:a="http://schemas.openxmlformats.org/drawingml/2006/main" prst="line">
            <a:avLst/>
          </a:prstGeom>
          <a:ln xmlns:a="http://schemas.openxmlformats.org/drawingml/2006/main" w="6350">
            <a:solidFill>
              <a:srgbClr val="00000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sp macro="" textlink="">
        <cdr:nvSpPr>
          <cdr:cNvPr id="4" name="Forecast Label"/>
          <cdr:cNvSpPr txBox="1"/>
        </cdr:nvSpPr>
        <cdr:spPr>
          <a:xfrm xmlns:a="http://schemas.openxmlformats.org/drawingml/2006/main">
            <a:off x="3898392" y="-81545"/>
            <a:ext cx="329899" cy="269370"/>
          </a:xfrm>
          <a:prstGeom xmlns:a="http://schemas.openxmlformats.org/drawingml/2006/main" prst="rect">
            <a:avLst/>
          </a:prstGeom>
        </cdr:spPr>
        <cdr:txBody>
          <a:bodyPr xmlns:a="http://schemas.openxmlformats.org/drawingml/2006/main" vert="horz"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AU" sz="1200" dirty="0">
                <a:solidFill>
                  <a:srgbClr val="000000"/>
                </a:solidFill>
                <a:latin typeface="Arial" panose="020B0604020202020204" pitchFamily="34" charset="0"/>
              </a:rPr>
              <a:t>(f)</a:t>
            </a:r>
          </a:p>
        </cdr:txBody>
      </cdr:sp>
      <cdr:cxnSp macro="">
        <cdr:nvCxnSpPr>
          <cdr:cNvPr id="5" name="ForecastLine_2008">
            <a:extLst xmlns:a="http://schemas.openxmlformats.org/drawingml/2006/main">
              <a:ext uri="{FF2B5EF4-FFF2-40B4-BE49-F238E27FC236}">
                <a16:creationId xmlns:a16="http://schemas.microsoft.com/office/drawing/2014/main" id="{894AA466-4AF9-4866-B36D-E7E7219196D7}"/>
              </a:ext>
            </a:extLst>
          </cdr:cNvPr>
          <cdr:cNvCxnSpPr/>
        </cdr:nvCxnSpPr>
        <cdr:spPr>
          <a:xfrm xmlns:a="http://schemas.openxmlformats.org/drawingml/2006/main">
            <a:off x="0" y="0"/>
            <a:ext cx="0" cy="4023994"/>
          </a:xfrm>
          <a:prstGeom xmlns:a="http://schemas.openxmlformats.org/drawingml/2006/main" prst="line">
            <a:avLst/>
          </a:prstGeom>
          <a:ln xmlns:a="http://schemas.openxmlformats.org/drawingml/2006/main" w="6350">
            <a:solidFill>
              <a:srgbClr val="00000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sp macro="" textlink="">
        <cdr:nvSpPr>
          <cdr:cNvPr id="6" name="Forecast Label"/>
          <cdr:cNvSpPr txBox="1"/>
        </cdr:nvSpPr>
        <cdr:spPr>
          <a:xfrm xmlns:a="http://schemas.openxmlformats.org/drawingml/2006/main">
            <a:off x="139228" y="0"/>
            <a:ext cx="509498" cy="269370"/>
          </a:xfrm>
          <a:prstGeom xmlns:a="http://schemas.openxmlformats.org/drawingml/2006/main" prst="rect">
            <a:avLst/>
          </a:prstGeom>
        </cdr:spPr>
        <cdr:txBody>
          <a:bodyPr xmlns:a="http://schemas.openxmlformats.org/drawingml/2006/main" vert="horz"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AU" sz="1200" dirty="0">
                <a:solidFill>
                  <a:srgbClr val="000000"/>
                </a:solidFill>
                <a:latin typeface="Arial" panose="020B0604020202020204" pitchFamily="34" charset="0"/>
              </a:rPr>
              <a:t>GFC</a:t>
            </a:r>
          </a:p>
        </cdr:txBody>
      </cdr:sp>
    </cdr:grp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FCB0881-743D-47C4-9DEA-23B5D407FC68}" type="datetimeFigureOut">
              <a:rPr lang="en-AU" smtClean="0"/>
              <a:t>19/10/2020</a:t>
            </a:fld>
            <a:endParaRPr lang="en-AU"/>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819BE36-2C0F-45E7-AE4C-33DAFC5D75AB}" type="slidenum">
              <a:rPr lang="en-AU" smtClean="0"/>
              <a:t>‹#›</a:t>
            </a:fld>
            <a:endParaRPr lang="en-AU"/>
          </a:p>
        </p:txBody>
      </p:sp>
    </p:spTree>
    <p:extLst>
      <p:ext uri="{BB962C8B-B14F-4D97-AF65-F5344CB8AC3E}">
        <p14:creationId xmlns:p14="http://schemas.microsoft.com/office/powerpoint/2010/main" val="4221016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819BE36-2C0F-45E7-AE4C-33DAFC5D75AB}" type="slidenum">
              <a:rPr lang="en-AU" smtClean="0"/>
              <a:t>1</a:t>
            </a:fld>
            <a:endParaRPr lang="en-AU"/>
          </a:p>
        </p:txBody>
      </p:sp>
    </p:spTree>
    <p:extLst>
      <p:ext uri="{BB962C8B-B14F-4D97-AF65-F5344CB8AC3E}">
        <p14:creationId xmlns:p14="http://schemas.microsoft.com/office/powerpoint/2010/main" val="2411927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aseline="0" dirty="0"/>
              <a:t>So, what is fiscal policy?</a:t>
            </a:r>
          </a:p>
          <a:p>
            <a:endParaRPr lang="en-AU" baseline="0" dirty="0"/>
          </a:p>
          <a:p>
            <a:r>
              <a:rPr lang="en-AU" sz="1200" b="0" i="1" kern="1200" dirty="0">
                <a:solidFill>
                  <a:schemeClr val="tx1"/>
                </a:solidFill>
                <a:effectLst/>
                <a:latin typeface="Arial" charset="0"/>
                <a:ea typeface="+mn-ea"/>
                <a:cs typeface="+mn-cs"/>
              </a:rPr>
              <a:t>Fiscal policy</a:t>
            </a:r>
            <a:r>
              <a:rPr lang="en-AU" sz="1200" b="0" kern="1200" dirty="0">
                <a:solidFill>
                  <a:schemeClr val="tx1"/>
                </a:solidFill>
                <a:effectLst/>
                <a:latin typeface="Arial" charset="0"/>
                <a:ea typeface="+mn-ea"/>
                <a:cs typeface="+mn-cs"/>
              </a:rPr>
              <a:t> is the means by which a government adjusts its spending levels and tax rates to monitor and influence a nation's economy. It is the sister strategy to monetary </a:t>
            </a:r>
            <a:r>
              <a:rPr lang="en-AU" sz="1200" b="0" i="1" kern="1200" dirty="0">
                <a:solidFill>
                  <a:schemeClr val="tx1"/>
                </a:solidFill>
                <a:effectLst/>
                <a:latin typeface="Arial" charset="0"/>
                <a:ea typeface="+mn-ea"/>
                <a:cs typeface="+mn-cs"/>
              </a:rPr>
              <a:t>policy</a:t>
            </a:r>
            <a:r>
              <a:rPr lang="en-AU" sz="1200" b="0" kern="1200" dirty="0">
                <a:solidFill>
                  <a:schemeClr val="tx1"/>
                </a:solidFill>
                <a:effectLst/>
                <a:latin typeface="Arial" charset="0"/>
                <a:ea typeface="+mn-ea"/>
                <a:cs typeface="+mn-cs"/>
              </a:rPr>
              <a:t> through which a central bank influences a nation's money supply.</a:t>
            </a:r>
          </a:p>
          <a:p>
            <a:endParaRPr lang="en-AU" sz="1200" b="0" kern="1200" dirty="0">
              <a:solidFill>
                <a:schemeClr val="tx1"/>
              </a:solidFill>
              <a:effectLst/>
              <a:latin typeface="Arial" charset="0"/>
              <a:ea typeface="+mn-ea"/>
              <a:cs typeface="+mn-cs"/>
            </a:endParaRPr>
          </a:p>
          <a:p>
            <a:r>
              <a:rPr lang="en-AU" sz="1200" b="0" i="1" kern="1200" dirty="0">
                <a:solidFill>
                  <a:schemeClr val="tx1"/>
                </a:solidFill>
                <a:effectLst/>
                <a:latin typeface="Arial" charset="0"/>
                <a:ea typeface="+mn-ea"/>
                <a:cs typeface="+mn-cs"/>
              </a:rPr>
              <a:t>The objective of fiscal policy</a:t>
            </a:r>
            <a:r>
              <a:rPr lang="en-AU" sz="1200" b="0" kern="1200" dirty="0">
                <a:solidFill>
                  <a:schemeClr val="tx1"/>
                </a:solidFill>
                <a:effectLst/>
                <a:latin typeface="Arial" charset="0"/>
                <a:ea typeface="+mn-ea"/>
                <a:cs typeface="+mn-cs"/>
              </a:rPr>
              <a:t> is to maintain the condition of full employment, economic stability and to stabilize the rate of growth. </a:t>
            </a:r>
          </a:p>
          <a:p>
            <a:endParaRPr lang="en-AU" sz="1200" b="0" kern="1200" dirty="0">
              <a:solidFill>
                <a:schemeClr val="tx1"/>
              </a:solidFill>
              <a:effectLst/>
              <a:latin typeface="Arial" charset="0"/>
              <a:ea typeface="+mn-ea"/>
              <a:cs typeface="+mn-cs"/>
            </a:endParaRPr>
          </a:p>
          <a:p>
            <a:r>
              <a:rPr lang="en-AU" sz="1200" b="0" kern="1200" dirty="0">
                <a:solidFill>
                  <a:schemeClr val="tx1"/>
                </a:solidFill>
                <a:effectLst/>
                <a:latin typeface="Arial" charset="0"/>
                <a:ea typeface="+mn-ea"/>
                <a:cs typeface="+mn-cs"/>
              </a:rPr>
              <a:t>There are many ways</a:t>
            </a:r>
            <a:r>
              <a:rPr lang="en-AU" sz="1200" b="0" kern="1200" baseline="0" dirty="0">
                <a:solidFill>
                  <a:schemeClr val="tx1"/>
                </a:solidFill>
                <a:effectLst/>
                <a:latin typeface="Arial" charset="0"/>
                <a:ea typeface="+mn-ea"/>
                <a:cs typeface="+mn-cs"/>
              </a:rPr>
              <a:t> to meet this aim, and I’ll cover these in further detail in subsequent slides.</a:t>
            </a:r>
            <a:endParaRPr lang="en-AU" sz="1200" b="0" kern="1200" dirty="0">
              <a:solidFill>
                <a:schemeClr val="tx1"/>
              </a:solidFill>
              <a:effectLst/>
              <a:latin typeface="Arial" charset="0"/>
              <a:ea typeface="+mn-ea"/>
              <a:cs typeface="+mn-cs"/>
            </a:endParaRPr>
          </a:p>
          <a:p>
            <a:endParaRPr lang="en-AU"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AU" sz="1200" b="0" kern="1200" dirty="0">
                <a:solidFill>
                  <a:schemeClr val="tx1"/>
                </a:solidFill>
                <a:effectLst/>
                <a:latin typeface="Arial" charset="0"/>
                <a:ea typeface="+mn-ea"/>
                <a:cs typeface="+mn-cs"/>
              </a:rPr>
              <a:t>1. Fiscal measures, to a larger extent, promote </a:t>
            </a:r>
            <a:r>
              <a:rPr lang="en-AU" sz="1200" b="1" kern="1200" dirty="0">
                <a:solidFill>
                  <a:schemeClr val="tx1"/>
                </a:solidFill>
                <a:effectLst/>
                <a:latin typeface="Arial" charset="0"/>
                <a:ea typeface="+mn-ea"/>
                <a:cs typeface="+mn-cs"/>
              </a:rPr>
              <a:t>economic stability </a:t>
            </a:r>
            <a:r>
              <a:rPr lang="en-AU" sz="1200" b="0" kern="1200" dirty="0">
                <a:solidFill>
                  <a:schemeClr val="tx1"/>
                </a:solidFill>
                <a:effectLst/>
                <a:latin typeface="Arial" charset="0"/>
                <a:ea typeface="+mn-ea"/>
                <a:cs typeface="+mn-cs"/>
              </a:rPr>
              <a:t>in the face of short-run international cyclical fluctuations,</a:t>
            </a:r>
            <a:r>
              <a:rPr lang="en-AU" sz="1200" b="0" kern="1200" baseline="0" dirty="0">
                <a:solidFill>
                  <a:schemeClr val="tx1"/>
                </a:solidFill>
                <a:effectLst/>
                <a:latin typeface="Arial" charset="0"/>
                <a:ea typeface="+mn-ea"/>
                <a:cs typeface="+mn-cs"/>
              </a:rPr>
              <a:t> and in the case of a serious economic downturn, can be deployed through fiscal stimulus to bring the economy back on track. </a:t>
            </a:r>
            <a:endParaRPr lang="en-AU" baseline="0" dirty="0"/>
          </a:p>
          <a:p>
            <a:endParaRPr lang="en-AU" baseline="0" dirty="0"/>
          </a:p>
          <a:p>
            <a:r>
              <a:rPr lang="en-AU" baseline="0" dirty="0"/>
              <a:t>2. </a:t>
            </a:r>
            <a:r>
              <a:rPr lang="en-AU" b="1" baseline="0" dirty="0"/>
              <a:t>Redistribution</a:t>
            </a:r>
            <a:r>
              <a:rPr lang="en-AU" baseline="0" dirty="0"/>
              <a:t> alters the distribution of income and wealth between entities in the economy in order to promote fairness in line with society’s preferences. For example, Australia’s progressive income tax system taxes higher income earners at a higher rate than lower income earners.</a:t>
            </a:r>
          </a:p>
          <a:p>
            <a:endParaRPr lang="en-AU" baseline="0" dirty="0"/>
          </a:p>
          <a:p>
            <a:r>
              <a:rPr lang="en-AU" sz="1200" b="0" kern="1200" dirty="0">
                <a:solidFill>
                  <a:schemeClr val="tx1"/>
                </a:solidFill>
                <a:effectLst/>
                <a:latin typeface="Arial" charset="0"/>
                <a:ea typeface="+mn-ea"/>
                <a:cs typeface="+mn-cs"/>
              </a:rPr>
              <a:t>3. Fiscal measures like taxation and public expenditure programmes, can greatly affect the </a:t>
            </a:r>
            <a:r>
              <a:rPr lang="en-AU" sz="1200" b="1" kern="1200" dirty="0">
                <a:solidFill>
                  <a:schemeClr val="tx1"/>
                </a:solidFill>
                <a:effectLst/>
                <a:latin typeface="Arial" charset="0"/>
                <a:ea typeface="+mn-ea"/>
                <a:cs typeface="+mn-cs"/>
              </a:rPr>
              <a:t>allocation of resources </a:t>
            </a:r>
            <a:r>
              <a:rPr lang="en-AU" sz="1200" b="0" kern="1200" dirty="0">
                <a:solidFill>
                  <a:schemeClr val="tx1"/>
                </a:solidFill>
                <a:effectLst/>
                <a:latin typeface="Arial" charset="0"/>
                <a:ea typeface="+mn-ea"/>
                <a:cs typeface="+mn-cs"/>
              </a:rPr>
              <a:t>in various occupations and sectors.</a:t>
            </a:r>
          </a:p>
          <a:p>
            <a:r>
              <a:rPr lang="en-AU" baseline="0" dirty="0"/>
              <a:t>When the government changes its spending or revenue collection it influences their behaviour by changing their financial incentives.  For example a subsidy or a tax cut can encourage people to spend more in a particular area.</a:t>
            </a:r>
          </a:p>
          <a:p>
            <a:endParaRPr lang="en-AU" baseline="0" dirty="0"/>
          </a:p>
        </p:txBody>
      </p:sp>
      <p:sp>
        <p:nvSpPr>
          <p:cNvPr id="4" name="Footer Placeholder 3"/>
          <p:cNvSpPr>
            <a:spLocks noGrp="1"/>
          </p:cNvSpPr>
          <p:nvPr>
            <p:ph type="ftr" sz="quarter" idx="10"/>
          </p:nvPr>
        </p:nvSpPr>
        <p:spPr/>
        <p:txBody>
          <a:bodyPr/>
          <a:lstStyle/>
          <a:p>
            <a:pPr>
              <a:defRPr/>
            </a:pPr>
            <a:endParaRPr lang="en-AU"/>
          </a:p>
        </p:txBody>
      </p:sp>
      <p:sp>
        <p:nvSpPr>
          <p:cNvPr id="5" name="Slide Number Placeholder 4"/>
          <p:cNvSpPr>
            <a:spLocks noGrp="1"/>
          </p:cNvSpPr>
          <p:nvPr>
            <p:ph type="sldNum" sz="quarter" idx="11"/>
          </p:nvPr>
        </p:nvSpPr>
        <p:spPr/>
        <p:txBody>
          <a:bodyPr/>
          <a:lstStyle/>
          <a:p>
            <a:pPr>
              <a:defRPr/>
            </a:pPr>
            <a:fld id="{CAAD33C3-D9E9-4C1D-88E5-775EA400C012}" type="slidenum">
              <a:rPr lang="en-AU" smtClean="0"/>
              <a:pPr>
                <a:defRPr/>
              </a:pPr>
              <a:t>2</a:t>
            </a:fld>
            <a:endParaRPr lang="en-AU"/>
          </a:p>
        </p:txBody>
      </p:sp>
    </p:spTree>
    <p:extLst>
      <p:ext uri="{BB962C8B-B14F-4D97-AF65-F5344CB8AC3E}">
        <p14:creationId xmlns:p14="http://schemas.microsoft.com/office/powerpoint/2010/main" val="2967695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1819BE36-2C0F-45E7-AE4C-33DAFC5D75AB}" type="slidenum">
              <a:rPr lang="en-AU" smtClean="0"/>
              <a:t>3</a:t>
            </a:fld>
            <a:endParaRPr lang="en-AU"/>
          </a:p>
        </p:txBody>
      </p:sp>
    </p:spTree>
    <p:extLst>
      <p:ext uri="{BB962C8B-B14F-4D97-AF65-F5344CB8AC3E}">
        <p14:creationId xmlns:p14="http://schemas.microsoft.com/office/powerpoint/2010/main" val="99999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Stack bars charts</a:t>
            </a:r>
          </a:p>
        </p:txBody>
      </p:sp>
      <p:sp>
        <p:nvSpPr>
          <p:cNvPr id="4" name="Slide Number Placeholder 3"/>
          <p:cNvSpPr>
            <a:spLocks noGrp="1"/>
          </p:cNvSpPr>
          <p:nvPr>
            <p:ph type="sldNum" sz="quarter" idx="10"/>
          </p:nvPr>
        </p:nvSpPr>
        <p:spPr/>
        <p:txBody>
          <a:bodyPr/>
          <a:lstStyle/>
          <a:p>
            <a:fld id="{1819BE36-2C0F-45E7-AE4C-33DAFC5D75AB}" type="slidenum">
              <a:rPr lang="en-AU" smtClean="0"/>
              <a:t>13</a:t>
            </a:fld>
            <a:endParaRPr lang="en-AU"/>
          </a:p>
        </p:txBody>
      </p:sp>
      <p:sp>
        <p:nvSpPr>
          <p:cNvPr id="5" name="Footer Placeholder 4"/>
          <p:cNvSpPr>
            <a:spLocks noGrp="1"/>
          </p:cNvSpPr>
          <p:nvPr>
            <p:ph type="ftr" sz="quarter" idx="4"/>
          </p:nvPr>
        </p:nvSpPr>
        <p:spPr>
          <a:xfrm>
            <a:off x="2" y="10235579"/>
            <a:ext cx="2919748" cy="538813"/>
          </a:xfrm>
        </p:spPr>
        <p:txBody>
          <a:bodyPr/>
          <a:lstStyle/>
          <a:p>
            <a:endParaRPr lang="en-AU"/>
          </a:p>
        </p:txBody>
      </p:sp>
      <p:sp>
        <p:nvSpPr>
          <p:cNvPr id="6" name="Header Placeholder 5"/>
          <p:cNvSpPr>
            <a:spLocks noGrp="1"/>
          </p:cNvSpPr>
          <p:nvPr>
            <p:ph type="hdr" sz="quarter"/>
          </p:nvPr>
        </p:nvSpPr>
        <p:spPr>
          <a:xfrm>
            <a:off x="2" y="0"/>
            <a:ext cx="2919748" cy="538813"/>
          </a:xfrm>
        </p:spPr>
        <p:txBody>
          <a:bodyPr/>
          <a:lstStyle/>
          <a:p>
            <a:endParaRPr lang="en-AU"/>
          </a:p>
        </p:txBody>
      </p:sp>
    </p:spTree>
    <p:extLst>
      <p:ext uri="{BB962C8B-B14F-4D97-AF65-F5344CB8AC3E}">
        <p14:creationId xmlns:p14="http://schemas.microsoft.com/office/powerpoint/2010/main" val="30511170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819BE36-2C0F-45E7-AE4C-33DAFC5D75AB}" type="slidenum">
              <a:rPr lang="en-AU" smtClean="0"/>
              <a:t>14</a:t>
            </a:fld>
            <a:endParaRPr lang="en-AU"/>
          </a:p>
        </p:txBody>
      </p:sp>
      <p:sp>
        <p:nvSpPr>
          <p:cNvPr id="5" name="Footer Placeholder 4"/>
          <p:cNvSpPr>
            <a:spLocks noGrp="1"/>
          </p:cNvSpPr>
          <p:nvPr>
            <p:ph type="ftr" sz="quarter" idx="4"/>
          </p:nvPr>
        </p:nvSpPr>
        <p:spPr>
          <a:xfrm>
            <a:off x="2" y="10235579"/>
            <a:ext cx="2919748" cy="538813"/>
          </a:xfrm>
        </p:spPr>
        <p:txBody>
          <a:bodyPr/>
          <a:lstStyle/>
          <a:p>
            <a:endParaRPr lang="en-AU"/>
          </a:p>
        </p:txBody>
      </p:sp>
      <p:sp>
        <p:nvSpPr>
          <p:cNvPr id="6" name="Header Placeholder 5"/>
          <p:cNvSpPr>
            <a:spLocks noGrp="1"/>
          </p:cNvSpPr>
          <p:nvPr>
            <p:ph type="hdr" sz="quarter"/>
          </p:nvPr>
        </p:nvSpPr>
        <p:spPr>
          <a:xfrm>
            <a:off x="2" y="0"/>
            <a:ext cx="2919748" cy="538813"/>
          </a:xfrm>
        </p:spPr>
        <p:txBody>
          <a:bodyPr/>
          <a:lstStyle/>
          <a:p>
            <a:endParaRPr lang="en-AU"/>
          </a:p>
        </p:txBody>
      </p:sp>
    </p:spTree>
    <p:extLst>
      <p:ext uri="{BB962C8B-B14F-4D97-AF65-F5344CB8AC3E}">
        <p14:creationId xmlns:p14="http://schemas.microsoft.com/office/powerpoint/2010/main" val="3751616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819BE36-2C0F-45E7-AE4C-33DAFC5D75AB}" type="slidenum">
              <a:rPr lang="en-AU" smtClean="0"/>
              <a:t>15</a:t>
            </a:fld>
            <a:endParaRPr lang="en-AU"/>
          </a:p>
        </p:txBody>
      </p:sp>
      <p:sp>
        <p:nvSpPr>
          <p:cNvPr id="5" name="Footer Placeholder 4"/>
          <p:cNvSpPr>
            <a:spLocks noGrp="1"/>
          </p:cNvSpPr>
          <p:nvPr>
            <p:ph type="ftr" sz="quarter" idx="4"/>
          </p:nvPr>
        </p:nvSpPr>
        <p:spPr>
          <a:xfrm>
            <a:off x="2" y="10235579"/>
            <a:ext cx="2919748" cy="538813"/>
          </a:xfrm>
        </p:spPr>
        <p:txBody>
          <a:bodyPr/>
          <a:lstStyle/>
          <a:p>
            <a:endParaRPr lang="en-AU"/>
          </a:p>
        </p:txBody>
      </p:sp>
      <p:sp>
        <p:nvSpPr>
          <p:cNvPr id="6" name="Header Placeholder 5"/>
          <p:cNvSpPr>
            <a:spLocks noGrp="1"/>
          </p:cNvSpPr>
          <p:nvPr>
            <p:ph type="hdr" sz="quarter"/>
          </p:nvPr>
        </p:nvSpPr>
        <p:spPr>
          <a:xfrm>
            <a:off x="2" y="0"/>
            <a:ext cx="2919748" cy="538813"/>
          </a:xfrm>
        </p:spPr>
        <p:txBody>
          <a:bodyPr/>
          <a:lstStyle/>
          <a:p>
            <a:endParaRPr lang="en-AU"/>
          </a:p>
        </p:txBody>
      </p:sp>
    </p:spTree>
    <p:extLst>
      <p:ext uri="{BB962C8B-B14F-4D97-AF65-F5344CB8AC3E}">
        <p14:creationId xmlns:p14="http://schemas.microsoft.com/office/powerpoint/2010/main" val="4110007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819BE36-2C0F-45E7-AE4C-33DAFC5D75AB}" type="slidenum">
              <a:rPr lang="en-AU" smtClean="0"/>
              <a:t>17</a:t>
            </a:fld>
            <a:endParaRPr lang="en-AU"/>
          </a:p>
        </p:txBody>
      </p:sp>
    </p:spTree>
    <p:extLst>
      <p:ext uri="{BB962C8B-B14F-4D97-AF65-F5344CB8AC3E}">
        <p14:creationId xmlns:p14="http://schemas.microsoft.com/office/powerpoint/2010/main" val="446418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1"/>
            <a:ext cx="9143998" cy="6857998"/>
          </a:xfrm>
          <a:prstGeom prst="rect">
            <a:avLst/>
          </a:prstGeom>
        </p:spPr>
      </p:pic>
      <p:sp>
        <p:nvSpPr>
          <p:cNvPr id="7170" name="Rectangle 2"/>
          <p:cNvSpPr>
            <a:spLocks noGrp="1" noChangeArrowheads="1"/>
          </p:cNvSpPr>
          <p:nvPr>
            <p:ph type="ctrTitle"/>
          </p:nvPr>
        </p:nvSpPr>
        <p:spPr>
          <a:xfrm>
            <a:off x="684213" y="1556796"/>
            <a:ext cx="7772400" cy="1470025"/>
          </a:xfrm>
        </p:spPr>
        <p:txBody>
          <a:bodyPr/>
          <a:lstStyle>
            <a:lvl1pPr algn="ctr">
              <a:defRPr>
                <a:solidFill>
                  <a:schemeClr val="bg1"/>
                </a:solidFill>
              </a:defRPr>
            </a:lvl1pPr>
          </a:lstStyle>
          <a:p>
            <a:r>
              <a:rPr lang="en-US"/>
              <a:t>Click to edit Master title style</a:t>
            </a:r>
            <a:endParaRPr lang="en-AU" dirty="0"/>
          </a:p>
        </p:txBody>
      </p:sp>
      <p:sp>
        <p:nvSpPr>
          <p:cNvPr id="7171" name="Rectangle 3"/>
          <p:cNvSpPr>
            <a:spLocks noGrp="1" noChangeArrowheads="1"/>
          </p:cNvSpPr>
          <p:nvPr>
            <p:ph type="subTitle" idx="1"/>
          </p:nvPr>
        </p:nvSpPr>
        <p:spPr>
          <a:xfrm>
            <a:off x="1371600" y="3356992"/>
            <a:ext cx="6400800" cy="1752600"/>
          </a:xfrm>
        </p:spPr>
        <p:txBody>
          <a:bodyPr/>
          <a:lstStyle>
            <a:lvl1pPr marL="0" indent="0" algn="ctr">
              <a:buNone/>
              <a:defRPr>
                <a:solidFill>
                  <a:schemeClr val="bg1"/>
                </a:solidFill>
              </a:defRPr>
            </a:lvl1pPr>
          </a:lstStyle>
          <a:p>
            <a:r>
              <a:rPr lang="en-US"/>
              <a:t>Click to edit Master subtitle style</a:t>
            </a:r>
            <a:endParaRPr lang="en-AU" dirty="0"/>
          </a:p>
        </p:txBody>
      </p:sp>
      <p:sp>
        <p:nvSpPr>
          <p:cNvPr id="9" name="Slide Number Placeholder 1"/>
          <p:cNvSpPr>
            <a:spLocks noGrp="1" noChangeAspect="1"/>
          </p:cNvSpPr>
          <p:nvPr>
            <p:ph type="sldNum" sz="quarter" idx="4"/>
          </p:nvPr>
        </p:nvSpPr>
        <p:spPr>
          <a:xfrm>
            <a:off x="6553200" y="6356354"/>
            <a:ext cx="2133600" cy="365125"/>
          </a:xfrm>
          <a:prstGeom prst="rect">
            <a:avLst/>
          </a:prstGeom>
          <a:noFill/>
          <a:ln>
            <a:noFill/>
          </a:ln>
        </p:spPr>
        <p:txBody>
          <a:bodyPr vert="horz" lIns="91440" tIns="45720" rIns="91440" bIns="45720" rtlCol="0" anchor="ctr"/>
          <a:lstStyle>
            <a:lvl1pPr algn="r">
              <a:defRPr sz="900">
                <a:solidFill>
                  <a:schemeClr val="tx1"/>
                </a:solidFill>
              </a:defRPr>
            </a:lvl1pPr>
          </a:lstStyle>
          <a:p>
            <a:fld id="{507CB5FE-55B8-41A4-92BC-1FB748DDE98A}" type="slidenum">
              <a:rPr lang="en-AU" smtClean="0"/>
              <a:pPr/>
              <a:t>‹#›</a:t>
            </a:fld>
            <a:endParaRPr lang="en-AU" dirty="0"/>
          </a:p>
        </p:txBody>
      </p:sp>
    </p:spTree>
    <p:extLst>
      <p:ext uri="{BB962C8B-B14F-4D97-AF65-F5344CB8AC3E}">
        <p14:creationId xmlns:p14="http://schemas.microsoft.com/office/powerpoint/2010/main" val="427762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dirty="0"/>
          </a:p>
        </p:txBody>
      </p:sp>
      <p:sp>
        <p:nvSpPr>
          <p:cNvPr id="3" name="Content Placeholder 2"/>
          <p:cNvSpPr>
            <a:spLocks noGrp="1"/>
          </p:cNvSpPr>
          <p:nvPr>
            <p:ph idx="1" hasCustomPrompt="1"/>
          </p:nvPr>
        </p:nvSpPr>
        <p:spPr/>
        <p:txBody>
          <a:bodyPr/>
          <a:lstStyle>
            <a:lvl1pPr marL="257175" marR="0" indent="-257175" algn="l" defTabSz="914400" rtl="0" eaLnBrk="1" fontAlgn="base" latinLnBrk="0" hangingPunct="1">
              <a:lnSpc>
                <a:spcPct val="100000"/>
              </a:lnSpc>
              <a:spcBef>
                <a:spcPct val="20000"/>
              </a:spcBef>
              <a:spcAft>
                <a:spcPct val="0"/>
              </a:spcAft>
              <a:buClr>
                <a:srgbClr val="004A7F"/>
              </a:buClr>
              <a:buSzTx/>
              <a:buFontTx/>
              <a:buChar char="•"/>
              <a:tabLst/>
              <a:defRPr/>
            </a:lvl1pPr>
            <a:lvl2pPr marL="557213" marR="0" indent="-214313" algn="l" defTabSz="914400" rtl="0" eaLnBrk="1" fontAlgn="base" latinLnBrk="0" hangingPunct="1">
              <a:lnSpc>
                <a:spcPct val="100000"/>
              </a:lnSpc>
              <a:spcBef>
                <a:spcPct val="20000"/>
              </a:spcBef>
              <a:spcAft>
                <a:spcPct val="0"/>
              </a:spcAft>
              <a:buClr>
                <a:srgbClr val="97BF0D"/>
              </a:buClr>
              <a:buSzTx/>
              <a:buFont typeface="Calibri" pitchFamily="34" charset="0"/>
              <a:buChar char="–"/>
              <a:tabLst/>
              <a:defRPr/>
            </a:lvl2pPr>
            <a:lvl3pPr marL="857250" marR="0" indent="-171450" algn="l" defTabSz="914400" rtl="0" eaLnBrk="1" fontAlgn="base" latinLnBrk="0" hangingPunct="1">
              <a:lnSpc>
                <a:spcPct val="100000"/>
              </a:lnSpc>
              <a:spcBef>
                <a:spcPct val="20000"/>
              </a:spcBef>
              <a:spcAft>
                <a:spcPct val="0"/>
              </a:spcAft>
              <a:buClr>
                <a:srgbClr val="3A6FAF"/>
              </a:buClr>
              <a:buSzTx/>
              <a:buFont typeface="Wingdings" pitchFamily="2" charset="2"/>
              <a:buChar char="§"/>
              <a:tabLst/>
              <a:defRPr/>
            </a:lvl3pPr>
            <a:lvl4pPr marL="1200150" marR="0" indent="-171450" algn="l" defTabSz="914400" rtl="0" eaLnBrk="1" fontAlgn="base" latinLnBrk="0" hangingPunct="1">
              <a:lnSpc>
                <a:spcPct val="100000"/>
              </a:lnSpc>
              <a:spcBef>
                <a:spcPct val="20000"/>
              </a:spcBef>
              <a:spcAft>
                <a:spcPct val="0"/>
              </a:spcAft>
              <a:buClr>
                <a:srgbClr val="F7901E"/>
              </a:buClr>
              <a:buSzTx/>
              <a:buFont typeface="Arial" charset="0"/>
              <a:buChar char="»"/>
              <a:tabLst/>
              <a:defRPr/>
            </a:lvl4pPr>
            <a:lvl5pPr marL="1543050" marR="0" indent="-171450" algn="l" defTabSz="914400" rtl="0" eaLnBrk="1" fontAlgn="base" latinLnBrk="0" hangingPunct="1">
              <a:lnSpc>
                <a:spcPct val="100000"/>
              </a:lnSpc>
              <a:spcBef>
                <a:spcPct val="20000"/>
              </a:spcBef>
              <a:spcAft>
                <a:spcPct val="0"/>
              </a:spcAft>
              <a:buClr>
                <a:srgbClr val="00827F"/>
              </a:buClr>
              <a:buSzTx/>
              <a:buFont typeface="Arial" panose="020B0604020202020204" pitchFamily="34" charset="0"/>
              <a:buChar char="•"/>
              <a:tabLst/>
              <a:defRPr/>
            </a:lvl5pPr>
          </a:lstStyle>
          <a:p>
            <a:pPr marL="257175" marR="0" lvl="0" indent="-257175" algn="l" defTabSz="914400" rtl="0" eaLnBrk="1" fontAlgn="base" latinLnBrk="0" hangingPunct="1">
              <a:lnSpc>
                <a:spcPct val="100000"/>
              </a:lnSpc>
              <a:spcBef>
                <a:spcPct val="20000"/>
              </a:spcBef>
              <a:spcAft>
                <a:spcPct val="0"/>
              </a:spcAft>
              <a:buClr>
                <a:srgbClr val="004A7F"/>
              </a:buClr>
              <a:buSzTx/>
              <a:buFontTx/>
              <a:buChar char="•"/>
              <a:tabLst/>
              <a:defRPr/>
            </a:pPr>
            <a:r>
              <a:rPr kumimoji="0" lang="en-AU" sz="2400" b="0" i="0" u="none" strike="noStrike" kern="0" cap="none" spc="0" normalizeH="0" baseline="0" noProof="0" dirty="0">
                <a:ln>
                  <a:noFill/>
                </a:ln>
                <a:solidFill>
                  <a:prstClr val="black"/>
                </a:solidFill>
                <a:effectLst/>
                <a:uLnTx/>
                <a:uFillTx/>
                <a:latin typeface="+mn-lt"/>
                <a:ea typeface="+mn-ea"/>
                <a:cs typeface="+mn-cs"/>
              </a:rPr>
              <a:t>First level</a:t>
            </a:r>
          </a:p>
          <a:p>
            <a:pPr marL="557213" marR="0" lvl="1" indent="-214313" algn="l" defTabSz="914400" rtl="0" eaLnBrk="1" fontAlgn="base" latinLnBrk="0" hangingPunct="1">
              <a:lnSpc>
                <a:spcPct val="100000"/>
              </a:lnSpc>
              <a:spcBef>
                <a:spcPct val="20000"/>
              </a:spcBef>
              <a:spcAft>
                <a:spcPct val="0"/>
              </a:spcAft>
              <a:buClr>
                <a:srgbClr val="97BF0D"/>
              </a:buClr>
              <a:buSzTx/>
              <a:buFont typeface="Calibri" pitchFamily="34" charset="0"/>
              <a:buChar char="–"/>
              <a:tabLst/>
              <a:defRPr/>
            </a:pPr>
            <a:r>
              <a:rPr kumimoji="0" lang="en-AU" sz="2100" b="0" i="0" u="none" strike="noStrike" kern="0" cap="none" spc="0" normalizeH="0" baseline="0" noProof="0" dirty="0">
                <a:ln>
                  <a:noFill/>
                </a:ln>
                <a:solidFill>
                  <a:prstClr val="black"/>
                </a:solidFill>
                <a:effectLst/>
                <a:uLnTx/>
                <a:uFillTx/>
                <a:latin typeface="+mn-lt"/>
                <a:cs typeface="+mn-cs"/>
              </a:rPr>
              <a:t>Second level</a:t>
            </a:r>
          </a:p>
          <a:p>
            <a:pPr marL="857250" marR="0" lvl="2" indent="-171450" algn="l" defTabSz="914400" rtl="0" eaLnBrk="1" fontAlgn="base" latinLnBrk="0" hangingPunct="1">
              <a:lnSpc>
                <a:spcPct val="100000"/>
              </a:lnSpc>
              <a:spcBef>
                <a:spcPct val="20000"/>
              </a:spcBef>
              <a:spcAft>
                <a:spcPct val="0"/>
              </a:spcAft>
              <a:buClr>
                <a:srgbClr val="3A6FAF"/>
              </a:buClr>
              <a:buSzTx/>
              <a:buFont typeface="Wingdings" pitchFamily="2" charset="2"/>
              <a:buChar char="§"/>
              <a:tabLst/>
              <a:defRPr/>
            </a:pPr>
            <a:r>
              <a:rPr kumimoji="0" lang="en-AU" sz="1800" b="0" i="0" u="none" strike="noStrike" kern="0" cap="none" spc="0" normalizeH="0" baseline="0" noProof="0" dirty="0">
                <a:ln>
                  <a:noFill/>
                </a:ln>
                <a:solidFill>
                  <a:prstClr val="black"/>
                </a:solidFill>
                <a:effectLst/>
                <a:uLnTx/>
                <a:uFillTx/>
                <a:latin typeface="+mn-lt"/>
                <a:cs typeface="+mn-cs"/>
              </a:rPr>
              <a:t>Third level</a:t>
            </a:r>
          </a:p>
          <a:p>
            <a:pPr marL="1200150" marR="0" lvl="3" indent="-171450" algn="l" defTabSz="914400" rtl="0" eaLnBrk="1" fontAlgn="base" latinLnBrk="0" hangingPunct="1">
              <a:lnSpc>
                <a:spcPct val="100000"/>
              </a:lnSpc>
              <a:spcBef>
                <a:spcPct val="20000"/>
              </a:spcBef>
              <a:spcAft>
                <a:spcPct val="0"/>
              </a:spcAft>
              <a:buClr>
                <a:srgbClr val="F7901E"/>
              </a:buClr>
              <a:buSzTx/>
              <a:buFont typeface="Arial" charset="0"/>
              <a:buChar char="»"/>
              <a:tabLst/>
              <a:defRPr/>
            </a:pPr>
            <a:r>
              <a:rPr kumimoji="0" lang="en-AU" sz="1500" b="0" i="0" u="none" strike="noStrike" kern="0" cap="none" spc="0" normalizeH="0" baseline="0" noProof="0" dirty="0">
                <a:ln>
                  <a:noFill/>
                </a:ln>
                <a:solidFill>
                  <a:prstClr val="black"/>
                </a:solidFill>
                <a:effectLst/>
                <a:uLnTx/>
                <a:uFillTx/>
                <a:latin typeface="+mn-lt"/>
                <a:cs typeface="+mn-cs"/>
              </a:rPr>
              <a:t>Fourth level</a:t>
            </a:r>
          </a:p>
          <a:p>
            <a:pPr marL="1543050" marR="0" lvl="4" indent="-171450" algn="l" defTabSz="914400" rtl="0" eaLnBrk="1" fontAlgn="base" latinLnBrk="0" hangingPunct="1">
              <a:lnSpc>
                <a:spcPct val="100000"/>
              </a:lnSpc>
              <a:spcBef>
                <a:spcPct val="20000"/>
              </a:spcBef>
              <a:spcAft>
                <a:spcPct val="0"/>
              </a:spcAft>
              <a:buClr>
                <a:srgbClr val="00827F"/>
              </a:buClr>
              <a:buSzTx/>
              <a:buFont typeface="Arial" panose="020B0604020202020204" pitchFamily="34" charset="0"/>
              <a:buChar char="•"/>
              <a:tabLst/>
              <a:defRPr/>
            </a:pPr>
            <a:r>
              <a:rPr kumimoji="0" lang="en-AU" sz="1500" b="0" i="0" u="none" strike="noStrike" kern="0" cap="none" spc="0" normalizeH="0" baseline="0" noProof="0" dirty="0">
                <a:ln>
                  <a:noFill/>
                </a:ln>
                <a:solidFill>
                  <a:prstClr val="black"/>
                </a:solidFill>
                <a:effectLst/>
                <a:uLnTx/>
                <a:uFillTx/>
                <a:latin typeface="+mn-lt"/>
                <a:cs typeface="+mn-cs"/>
              </a:rPr>
              <a:t>Fifth level</a:t>
            </a:r>
          </a:p>
        </p:txBody>
      </p:sp>
      <p:sp>
        <p:nvSpPr>
          <p:cNvPr id="4" name="Slide Number Placeholder 1"/>
          <p:cNvSpPr>
            <a:spLocks noGrp="1" noChangeAspect="1"/>
          </p:cNvSpPr>
          <p:nvPr>
            <p:ph type="sldNum" sz="quarter" idx="4"/>
          </p:nvPr>
        </p:nvSpPr>
        <p:spPr>
          <a:xfrm>
            <a:off x="6553200" y="6356354"/>
            <a:ext cx="2133600" cy="365125"/>
          </a:xfrm>
          <a:prstGeom prst="rect">
            <a:avLst/>
          </a:prstGeom>
          <a:noFill/>
          <a:ln>
            <a:noFill/>
          </a:ln>
        </p:spPr>
        <p:txBody>
          <a:bodyPr vert="horz" lIns="91440" tIns="45720" rIns="91440" bIns="45720" rtlCol="0" anchor="ctr"/>
          <a:lstStyle>
            <a:lvl1pPr algn="r">
              <a:defRPr sz="900">
                <a:solidFill>
                  <a:schemeClr val="bg1"/>
                </a:solidFill>
              </a:defRPr>
            </a:lvl1pPr>
          </a:lstStyle>
          <a:p>
            <a:fld id="{507CB5FE-55B8-41A4-92BC-1FB748DDE98A}" type="slidenum">
              <a:rPr lang="en-AU" smtClean="0"/>
              <a:pPr/>
              <a:t>‹#›</a:t>
            </a:fld>
            <a:endParaRPr lang="en-AU" dirty="0"/>
          </a:p>
        </p:txBody>
      </p:sp>
    </p:spTree>
    <p:extLst>
      <p:ext uri="{BB962C8B-B14F-4D97-AF65-F5344CB8AC3E}">
        <p14:creationId xmlns:p14="http://schemas.microsoft.com/office/powerpoint/2010/main" val="1290243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3000" b="1" cap="all">
                <a:solidFill>
                  <a:schemeClr val="accent1"/>
                </a:solidFill>
              </a:defRPr>
            </a:lvl1pPr>
          </a:lstStyle>
          <a:p>
            <a:r>
              <a:rPr lang="en-US"/>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Slide Number Placeholder 1"/>
          <p:cNvSpPr>
            <a:spLocks noGrp="1" noChangeAspect="1"/>
          </p:cNvSpPr>
          <p:nvPr>
            <p:ph type="sldNum" sz="quarter" idx="4"/>
          </p:nvPr>
        </p:nvSpPr>
        <p:spPr>
          <a:xfrm>
            <a:off x="6553200" y="6356354"/>
            <a:ext cx="2133600" cy="365125"/>
          </a:xfrm>
          <a:prstGeom prst="rect">
            <a:avLst/>
          </a:prstGeom>
          <a:noFill/>
          <a:ln>
            <a:noFill/>
          </a:ln>
        </p:spPr>
        <p:txBody>
          <a:bodyPr vert="horz" lIns="91440" tIns="45720" rIns="91440" bIns="45720" rtlCol="0" anchor="ctr"/>
          <a:lstStyle>
            <a:lvl1pPr algn="r">
              <a:defRPr sz="900">
                <a:solidFill>
                  <a:schemeClr val="bg1"/>
                </a:solidFill>
              </a:defRPr>
            </a:lvl1pPr>
          </a:lstStyle>
          <a:p>
            <a:fld id="{507CB5FE-55B8-41A4-92BC-1FB748DDE98A}" type="slidenum">
              <a:rPr lang="en-AU" smtClean="0"/>
              <a:pPr/>
              <a:t>‹#›</a:t>
            </a:fld>
            <a:endParaRPr lang="en-AU" dirty="0"/>
          </a:p>
        </p:txBody>
      </p:sp>
    </p:spTree>
    <p:extLst>
      <p:ext uri="{BB962C8B-B14F-4D97-AF65-F5344CB8AC3E}">
        <p14:creationId xmlns:p14="http://schemas.microsoft.com/office/powerpoint/2010/main" val="2925686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a:t>Click to edit Master title style</a:t>
            </a:r>
            <a:endParaRPr lang="en-AU" dirty="0"/>
          </a:p>
        </p:txBody>
      </p:sp>
      <p:sp>
        <p:nvSpPr>
          <p:cNvPr id="3" name="Content Placeholder 2"/>
          <p:cNvSpPr>
            <a:spLocks noGrp="1"/>
          </p:cNvSpPr>
          <p:nvPr>
            <p:ph sz="half" idx="1" hasCustomPrompt="1"/>
          </p:nvPr>
        </p:nvSpPr>
        <p:spPr>
          <a:xfrm>
            <a:off x="457200" y="1600204"/>
            <a:ext cx="4038600" cy="4525963"/>
          </a:xfrm>
        </p:spPr>
        <p:txBody>
          <a:bodyPr/>
          <a:lstStyle>
            <a:lvl1pPr marL="257175" marR="0" indent="-257175" algn="l" defTabSz="914400" rtl="0" eaLnBrk="1" fontAlgn="base" latinLnBrk="0" hangingPunct="1">
              <a:lnSpc>
                <a:spcPct val="100000"/>
              </a:lnSpc>
              <a:spcBef>
                <a:spcPct val="20000"/>
              </a:spcBef>
              <a:spcAft>
                <a:spcPct val="0"/>
              </a:spcAft>
              <a:buClr>
                <a:srgbClr val="004A7F"/>
              </a:buClr>
              <a:buSzTx/>
              <a:buFontTx/>
              <a:buChar char="•"/>
              <a:tabLst/>
              <a:defRPr sz="2100"/>
            </a:lvl1pPr>
            <a:lvl2pPr marL="557213" marR="0" indent="-214313" algn="l" defTabSz="914400" rtl="0" eaLnBrk="1" fontAlgn="base" latinLnBrk="0" hangingPunct="1">
              <a:lnSpc>
                <a:spcPct val="100000"/>
              </a:lnSpc>
              <a:spcBef>
                <a:spcPct val="20000"/>
              </a:spcBef>
              <a:spcAft>
                <a:spcPct val="0"/>
              </a:spcAft>
              <a:buClr>
                <a:srgbClr val="97BF0D"/>
              </a:buClr>
              <a:buSzTx/>
              <a:buFont typeface="Calibri" pitchFamily="34" charset="0"/>
              <a:buChar char="–"/>
              <a:tabLst/>
              <a:defRPr sz="1800"/>
            </a:lvl2pPr>
            <a:lvl3pPr marL="857250" marR="0" indent="-171450" algn="l" defTabSz="914400" rtl="0" eaLnBrk="1" fontAlgn="base" latinLnBrk="0" hangingPunct="1">
              <a:lnSpc>
                <a:spcPct val="100000"/>
              </a:lnSpc>
              <a:spcBef>
                <a:spcPct val="20000"/>
              </a:spcBef>
              <a:spcAft>
                <a:spcPct val="0"/>
              </a:spcAft>
              <a:buClr>
                <a:srgbClr val="3A6FAF"/>
              </a:buClr>
              <a:buSzTx/>
              <a:buFont typeface="Wingdings" pitchFamily="2" charset="2"/>
              <a:buChar char="§"/>
              <a:tabLst/>
              <a:defRPr sz="1500"/>
            </a:lvl3pPr>
            <a:lvl4pPr marL="1200150" marR="0" indent="-171450" algn="l" defTabSz="914400" rtl="0" eaLnBrk="1" fontAlgn="base" latinLnBrk="0" hangingPunct="1">
              <a:lnSpc>
                <a:spcPct val="100000"/>
              </a:lnSpc>
              <a:spcBef>
                <a:spcPct val="20000"/>
              </a:spcBef>
              <a:spcAft>
                <a:spcPct val="0"/>
              </a:spcAft>
              <a:buClr>
                <a:srgbClr val="F7901E"/>
              </a:buClr>
              <a:buSzTx/>
              <a:buFont typeface="Arial" charset="0"/>
              <a:buChar char="»"/>
              <a:tabLst/>
              <a:defRPr sz="1350"/>
            </a:lvl4pPr>
            <a:lvl5pPr marL="1543050" marR="0" indent="-171450" algn="l" defTabSz="914400" rtl="0" eaLnBrk="1" fontAlgn="base" latinLnBrk="0" hangingPunct="1">
              <a:lnSpc>
                <a:spcPct val="100000"/>
              </a:lnSpc>
              <a:spcBef>
                <a:spcPct val="20000"/>
              </a:spcBef>
              <a:spcAft>
                <a:spcPct val="0"/>
              </a:spcAft>
              <a:buClr>
                <a:srgbClr val="00827F"/>
              </a:buClr>
              <a:buSzTx/>
              <a:buFont typeface="Arial" panose="020B0604020202020204" pitchFamily="34" charset="0"/>
              <a:buChar char="•"/>
              <a:tabLst/>
              <a:defRPr sz="1350"/>
            </a:lvl5pPr>
            <a:lvl6pPr>
              <a:defRPr sz="1350"/>
            </a:lvl6pPr>
            <a:lvl7pPr>
              <a:defRPr sz="1350"/>
            </a:lvl7pPr>
            <a:lvl8pPr>
              <a:defRPr sz="1350"/>
            </a:lvl8pPr>
            <a:lvl9pPr>
              <a:defRPr sz="1350"/>
            </a:lvl9pPr>
          </a:lstStyle>
          <a:p>
            <a:pPr marL="257175" marR="0" lvl="0" indent="-257175" algn="l" defTabSz="914400" rtl="0" eaLnBrk="1" fontAlgn="base" latinLnBrk="0" hangingPunct="1">
              <a:lnSpc>
                <a:spcPct val="100000"/>
              </a:lnSpc>
              <a:spcBef>
                <a:spcPct val="20000"/>
              </a:spcBef>
              <a:spcAft>
                <a:spcPct val="0"/>
              </a:spcAft>
              <a:buClr>
                <a:srgbClr val="004A7F"/>
              </a:buClr>
              <a:buSzTx/>
              <a:buFontTx/>
              <a:buChar char="•"/>
              <a:tabLst/>
              <a:defRPr/>
            </a:pPr>
            <a:r>
              <a:rPr kumimoji="0" lang="en-AU" sz="2400" b="0" i="0" u="none" strike="noStrike" kern="0" cap="none" spc="0" normalizeH="0" baseline="0" noProof="0" dirty="0">
                <a:ln>
                  <a:noFill/>
                </a:ln>
                <a:solidFill>
                  <a:prstClr val="black"/>
                </a:solidFill>
                <a:effectLst/>
                <a:uLnTx/>
                <a:uFillTx/>
                <a:latin typeface="+mn-lt"/>
                <a:ea typeface="+mn-ea"/>
                <a:cs typeface="+mn-cs"/>
              </a:rPr>
              <a:t>First level</a:t>
            </a:r>
          </a:p>
          <a:p>
            <a:pPr marL="557213" marR="0" lvl="1" indent="-214313" algn="l" defTabSz="914400" rtl="0" eaLnBrk="1" fontAlgn="base" latinLnBrk="0" hangingPunct="1">
              <a:lnSpc>
                <a:spcPct val="100000"/>
              </a:lnSpc>
              <a:spcBef>
                <a:spcPct val="20000"/>
              </a:spcBef>
              <a:spcAft>
                <a:spcPct val="0"/>
              </a:spcAft>
              <a:buClr>
                <a:srgbClr val="97BF0D"/>
              </a:buClr>
              <a:buSzTx/>
              <a:buFont typeface="Calibri" pitchFamily="34" charset="0"/>
              <a:buChar char="–"/>
              <a:tabLst/>
              <a:defRPr/>
            </a:pPr>
            <a:r>
              <a:rPr kumimoji="0" lang="en-AU" sz="2100" b="0" i="0" u="none" strike="noStrike" kern="0" cap="none" spc="0" normalizeH="0" baseline="0" noProof="0" dirty="0">
                <a:ln>
                  <a:noFill/>
                </a:ln>
                <a:solidFill>
                  <a:prstClr val="black"/>
                </a:solidFill>
                <a:effectLst/>
                <a:uLnTx/>
                <a:uFillTx/>
                <a:latin typeface="+mn-lt"/>
                <a:cs typeface="+mn-cs"/>
              </a:rPr>
              <a:t>Second level</a:t>
            </a:r>
          </a:p>
          <a:p>
            <a:pPr marL="857250" marR="0" lvl="2" indent="-171450" algn="l" defTabSz="914400" rtl="0" eaLnBrk="1" fontAlgn="base" latinLnBrk="0" hangingPunct="1">
              <a:lnSpc>
                <a:spcPct val="100000"/>
              </a:lnSpc>
              <a:spcBef>
                <a:spcPct val="20000"/>
              </a:spcBef>
              <a:spcAft>
                <a:spcPct val="0"/>
              </a:spcAft>
              <a:buClr>
                <a:srgbClr val="3A6FAF"/>
              </a:buClr>
              <a:buSzTx/>
              <a:buFont typeface="Wingdings" pitchFamily="2" charset="2"/>
              <a:buChar char="§"/>
              <a:tabLst/>
              <a:defRPr/>
            </a:pPr>
            <a:r>
              <a:rPr kumimoji="0" lang="en-AU" sz="1800" b="0" i="0" u="none" strike="noStrike" kern="0" cap="none" spc="0" normalizeH="0" baseline="0" noProof="0" dirty="0">
                <a:ln>
                  <a:noFill/>
                </a:ln>
                <a:solidFill>
                  <a:prstClr val="black"/>
                </a:solidFill>
                <a:effectLst/>
                <a:uLnTx/>
                <a:uFillTx/>
                <a:latin typeface="+mn-lt"/>
                <a:cs typeface="+mn-cs"/>
              </a:rPr>
              <a:t>Third level</a:t>
            </a:r>
          </a:p>
          <a:p>
            <a:pPr marL="1200150" marR="0" lvl="3" indent="-171450" algn="l" defTabSz="914400" rtl="0" eaLnBrk="1" fontAlgn="base" latinLnBrk="0" hangingPunct="1">
              <a:lnSpc>
                <a:spcPct val="100000"/>
              </a:lnSpc>
              <a:spcBef>
                <a:spcPct val="20000"/>
              </a:spcBef>
              <a:spcAft>
                <a:spcPct val="0"/>
              </a:spcAft>
              <a:buClr>
                <a:srgbClr val="F7901E"/>
              </a:buClr>
              <a:buSzTx/>
              <a:buFont typeface="Arial" charset="0"/>
              <a:buChar char="»"/>
              <a:tabLst/>
              <a:defRPr/>
            </a:pPr>
            <a:r>
              <a:rPr kumimoji="0" lang="en-AU" sz="1500" b="0" i="0" u="none" strike="noStrike" kern="0" cap="none" spc="0" normalizeH="0" baseline="0" noProof="0" dirty="0">
                <a:ln>
                  <a:noFill/>
                </a:ln>
                <a:solidFill>
                  <a:prstClr val="black"/>
                </a:solidFill>
                <a:effectLst/>
                <a:uLnTx/>
                <a:uFillTx/>
                <a:latin typeface="+mn-lt"/>
                <a:cs typeface="+mn-cs"/>
              </a:rPr>
              <a:t>Fourth level</a:t>
            </a:r>
          </a:p>
          <a:p>
            <a:pPr marL="1543050" marR="0" lvl="4" indent="-171450" algn="l" defTabSz="914400" rtl="0" eaLnBrk="1" fontAlgn="base" latinLnBrk="0" hangingPunct="1">
              <a:lnSpc>
                <a:spcPct val="100000"/>
              </a:lnSpc>
              <a:spcBef>
                <a:spcPct val="20000"/>
              </a:spcBef>
              <a:spcAft>
                <a:spcPct val="0"/>
              </a:spcAft>
              <a:buClr>
                <a:srgbClr val="00827F"/>
              </a:buClr>
              <a:buSzTx/>
              <a:buFont typeface="Arial" panose="020B0604020202020204" pitchFamily="34" charset="0"/>
              <a:buChar char="•"/>
              <a:tabLst/>
              <a:defRPr/>
            </a:pPr>
            <a:r>
              <a:rPr kumimoji="0" lang="en-AU" sz="1500" b="0" i="0" u="none" strike="noStrike" kern="0" cap="none" spc="0" normalizeH="0" baseline="0" noProof="0" dirty="0">
                <a:ln>
                  <a:noFill/>
                </a:ln>
                <a:solidFill>
                  <a:prstClr val="black"/>
                </a:solidFill>
                <a:effectLst/>
                <a:uLnTx/>
                <a:uFillTx/>
                <a:latin typeface="+mn-lt"/>
                <a:cs typeface="+mn-cs"/>
              </a:rPr>
              <a:t>Fifth level</a:t>
            </a:r>
          </a:p>
        </p:txBody>
      </p:sp>
      <p:sp>
        <p:nvSpPr>
          <p:cNvPr id="4" name="Content Placeholder 3"/>
          <p:cNvSpPr>
            <a:spLocks noGrp="1"/>
          </p:cNvSpPr>
          <p:nvPr>
            <p:ph sz="half" idx="2" hasCustomPrompt="1"/>
          </p:nvPr>
        </p:nvSpPr>
        <p:spPr>
          <a:xfrm>
            <a:off x="4648200" y="1600204"/>
            <a:ext cx="4038600" cy="4525963"/>
          </a:xfrm>
        </p:spPr>
        <p:txBody>
          <a:bodyPr/>
          <a:lstStyle>
            <a:lvl1pPr marL="257175" marR="0" indent="-257175" algn="l" defTabSz="914400" rtl="0" eaLnBrk="1" fontAlgn="base" latinLnBrk="0" hangingPunct="1">
              <a:lnSpc>
                <a:spcPct val="100000"/>
              </a:lnSpc>
              <a:spcBef>
                <a:spcPct val="20000"/>
              </a:spcBef>
              <a:spcAft>
                <a:spcPct val="0"/>
              </a:spcAft>
              <a:buClr>
                <a:srgbClr val="004A7F"/>
              </a:buClr>
              <a:buSzTx/>
              <a:buFontTx/>
              <a:buChar char="•"/>
              <a:tabLst/>
              <a:defRPr sz="2100"/>
            </a:lvl1pPr>
            <a:lvl2pPr marL="557213" marR="0" indent="-214313" algn="l" defTabSz="914400" rtl="0" eaLnBrk="1" fontAlgn="base" latinLnBrk="0" hangingPunct="1">
              <a:lnSpc>
                <a:spcPct val="100000"/>
              </a:lnSpc>
              <a:spcBef>
                <a:spcPct val="20000"/>
              </a:spcBef>
              <a:spcAft>
                <a:spcPct val="0"/>
              </a:spcAft>
              <a:buClr>
                <a:srgbClr val="97BF0D"/>
              </a:buClr>
              <a:buSzTx/>
              <a:buFont typeface="Calibri" pitchFamily="34" charset="0"/>
              <a:buChar char="–"/>
              <a:tabLst/>
              <a:defRPr sz="1800"/>
            </a:lvl2pPr>
            <a:lvl3pPr marL="857250" marR="0" indent="-171450" algn="l" defTabSz="914400" rtl="0" eaLnBrk="1" fontAlgn="base" latinLnBrk="0" hangingPunct="1">
              <a:lnSpc>
                <a:spcPct val="100000"/>
              </a:lnSpc>
              <a:spcBef>
                <a:spcPct val="20000"/>
              </a:spcBef>
              <a:spcAft>
                <a:spcPct val="0"/>
              </a:spcAft>
              <a:buClr>
                <a:srgbClr val="3A6FAF"/>
              </a:buClr>
              <a:buSzTx/>
              <a:buFont typeface="Wingdings" pitchFamily="2" charset="2"/>
              <a:buChar char="§"/>
              <a:tabLst/>
              <a:defRPr sz="1500"/>
            </a:lvl3pPr>
            <a:lvl4pPr marL="1200150" marR="0" indent="-171450" algn="l" defTabSz="914400" rtl="0" eaLnBrk="1" fontAlgn="base" latinLnBrk="0" hangingPunct="1">
              <a:lnSpc>
                <a:spcPct val="100000"/>
              </a:lnSpc>
              <a:spcBef>
                <a:spcPct val="20000"/>
              </a:spcBef>
              <a:spcAft>
                <a:spcPct val="0"/>
              </a:spcAft>
              <a:buClr>
                <a:srgbClr val="F7901E"/>
              </a:buClr>
              <a:buSzTx/>
              <a:buFont typeface="Arial" charset="0"/>
              <a:buChar char="»"/>
              <a:tabLst/>
              <a:defRPr sz="1350"/>
            </a:lvl4pPr>
            <a:lvl5pPr marL="1543050" marR="0" indent="-171450" algn="l" defTabSz="914400" rtl="0" eaLnBrk="1" fontAlgn="base" latinLnBrk="0" hangingPunct="1">
              <a:lnSpc>
                <a:spcPct val="100000"/>
              </a:lnSpc>
              <a:spcBef>
                <a:spcPct val="20000"/>
              </a:spcBef>
              <a:spcAft>
                <a:spcPct val="0"/>
              </a:spcAft>
              <a:buClr>
                <a:srgbClr val="00827F"/>
              </a:buClr>
              <a:buSzTx/>
              <a:buFont typeface="Arial" panose="020B0604020202020204" pitchFamily="34" charset="0"/>
              <a:buChar char="•"/>
              <a:tabLst/>
              <a:defRPr sz="1350"/>
            </a:lvl5pPr>
            <a:lvl6pPr>
              <a:defRPr sz="1350"/>
            </a:lvl6pPr>
            <a:lvl7pPr>
              <a:defRPr sz="1350"/>
            </a:lvl7pPr>
            <a:lvl8pPr>
              <a:defRPr sz="1350"/>
            </a:lvl8pPr>
            <a:lvl9pPr>
              <a:defRPr sz="1350"/>
            </a:lvl9pPr>
          </a:lstStyle>
          <a:p>
            <a:pPr marL="257175" marR="0" lvl="0" indent="-257175" algn="l" defTabSz="914400" rtl="0" eaLnBrk="1" fontAlgn="base" latinLnBrk="0" hangingPunct="1">
              <a:lnSpc>
                <a:spcPct val="100000"/>
              </a:lnSpc>
              <a:spcBef>
                <a:spcPct val="20000"/>
              </a:spcBef>
              <a:spcAft>
                <a:spcPct val="0"/>
              </a:spcAft>
              <a:buClr>
                <a:srgbClr val="004A7F"/>
              </a:buClr>
              <a:buSzTx/>
              <a:buFontTx/>
              <a:buChar char="•"/>
              <a:tabLst/>
              <a:defRPr/>
            </a:pPr>
            <a:r>
              <a:rPr kumimoji="0" lang="en-AU" sz="2400" b="0" i="0" u="none" strike="noStrike" kern="0" cap="none" spc="0" normalizeH="0" baseline="0" noProof="0" dirty="0">
                <a:ln>
                  <a:noFill/>
                </a:ln>
                <a:solidFill>
                  <a:prstClr val="black"/>
                </a:solidFill>
                <a:effectLst/>
                <a:uLnTx/>
                <a:uFillTx/>
                <a:latin typeface="+mn-lt"/>
                <a:ea typeface="+mn-ea"/>
                <a:cs typeface="+mn-cs"/>
              </a:rPr>
              <a:t>First level</a:t>
            </a:r>
          </a:p>
          <a:p>
            <a:pPr marL="557213" marR="0" lvl="1" indent="-214313" algn="l" defTabSz="914400" rtl="0" eaLnBrk="1" fontAlgn="base" latinLnBrk="0" hangingPunct="1">
              <a:lnSpc>
                <a:spcPct val="100000"/>
              </a:lnSpc>
              <a:spcBef>
                <a:spcPct val="20000"/>
              </a:spcBef>
              <a:spcAft>
                <a:spcPct val="0"/>
              </a:spcAft>
              <a:buClr>
                <a:srgbClr val="97BF0D"/>
              </a:buClr>
              <a:buSzTx/>
              <a:buFont typeface="Calibri" pitchFamily="34" charset="0"/>
              <a:buChar char="–"/>
              <a:tabLst/>
              <a:defRPr/>
            </a:pPr>
            <a:r>
              <a:rPr kumimoji="0" lang="en-AU" sz="2100" b="0" i="0" u="none" strike="noStrike" kern="0" cap="none" spc="0" normalizeH="0" baseline="0" noProof="0" dirty="0">
                <a:ln>
                  <a:noFill/>
                </a:ln>
                <a:solidFill>
                  <a:prstClr val="black"/>
                </a:solidFill>
                <a:effectLst/>
                <a:uLnTx/>
                <a:uFillTx/>
                <a:latin typeface="+mn-lt"/>
                <a:cs typeface="+mn-cs"/>
              </a:rPr>
              <a:t>Second level</a:t>
            </a:r>
          </a:p>
          <a:p>
            <a:pPr marL="857250" marR="0" lvl="2" indent="-171450" algn="l" defTabSz="914400" rtl="0" eaLnBrk="1" fontAlgn="base" latinLnBrk="0" hangingPunct="1">
              <a:lnSpc>
                <a:spcPct val="100000"/>
              </a:lnSpc>
              <a:spcBef>
                <a:spcPct val="20000"/>
              </a:spcBef>
              <a:spcAft>
                <a:spcPct val="0"/>
              </a:spcAft>
              <a:buClr>
                <a:srgbClr val="3A6FAF"/>
              </a:buClr>
              <a:buSzTx/>
              <a:buFont typeface="Wingdings" pitchFamily="2" charset="2"/>
              <a:buChar char="§"/>
              <a:tabLst/>
              <a:defRPr/>
            </a:pPr>
            <a:r>
              <a:rPr kumimoji="0" lang="en-AU" sz="1800" b="0" i="0" u="none" strike="noStrike" kern="0" cap="none" spc="0" normalizeH="0" baseline="0" noProof="0" dirty="0">
                <a:ln>
                  <a:noFill/>
                </a:ln>
                <a:solidFill>
                  <a:prstClr val="black"/>
                </a:solidFill>
                <a:effectLst/>
                <a:uLnTx/>
                <a:uFillTx/>
                <a:latin typeface="+mn-lt"/>
                <a:cs typeface="+mn-cs"/>
              </a:rPr>
              <a:t>Third level</a:t>
            </a:r>
          </a:p>
          <a:p>
            <a:pPr marL="1200150" marR="0" lvl="3" indent="-171450" algn="l" defTabSz="914400" rtl="0" eaLnBrk="1" fontAlgn="base" latinLnBrk="0" hangingPunct="1">
              <a:lnSpc>
                <a:spcPct val="100000"/>
              </a:lnSpc>
              <a:spcBef>
                <a:spcPct val="20000"/>
              </a:spcBef>
              <a:spcAft>
                <a:spcPct val="0"/>
              </a:spcAft>
              <a:buClr>
                <a:srgbClr val="F7901E"/>
              </a:buClr>
              <a:buSzTx/>
              <a:buFont typeface="Arial" charset="0"/>
              <a:buChar char="»"/>
              <a:tabLst/>
              <a:defRPr/>
            </a:pPr>
            <a:r>
              <a:rPr kumimoji="0" lang="en-AU" sz="1500" b="0" i="0" u="none" strike="noStrike" kern="0" cap="none" spc="0" normalizeH="0" baseline="0" noProof="0" dirty="0">
                <a:ln>
                  <a:noFill/>
                </a:ln>
                <a:solidFill>
                  <a:prstClr val="black"/>
                </a:solidFill>
                <a:effectLst/>
                <a:uLnTx/>
                <a:uFillTx/>
                <a:latin typeface="+mn-lt"/>
                <a:cs typeface="+mn-cs"/>
              </a:rPr>
              <a:t>Fourth level</a:t>
            </a:r>
          </a:p>
          <a:p>
            <a:pPr marL="1543050" marR="0" lvl="4" indent="-171450" algn="l" defTabSz="914400" rtl="0" eaLnBrk="1" fontAlgn="base" latinLnBrk="0" hangingPunct="1">
              <a:lnSpc>
                <a:spcPct val="100000"/>
              </a:lnSpc>
              <a:spcBef>
                <a:spcPct val="20000"/>
              </a:spcBef>
              <a:spcAft>
                <a:spcPct val="0"/>
              </a:spcAft>
              <a:buClr>
                <a:srgbClr val="00827F"/>
              </a:buClr>
              <a:buSzTx/>
              <a:buFont typeface="Arial" panose="020B0604020202020204" pitchFamily="34" charset="0"/>
              <a:buChar char="•"/>
              <a:tabLst/>
              <a:defRPr/>
            </a:pPr>
            <a:r>
              <a:rPr kumimoji="0" lang="en-AU" sz="1500" b="0" i="0" u="none" strike="noStrike" kern="0" cap="none" spc="0" normalizeH="0" baseline="0" noProof="0" dirty="0">
                <a:ln>
                  <a:noFill/>
                </a:ln>
                <a:solidFill>
                  <a:prstClr val="black"/>
                </a:solidFill>
                <a:effectLst/>
                <a:uLnTx/>
                <a:uFillTx/>
                <a:latin typeface="+mn-lt"/>
                <a:cs typeface="+mn-cs"/>
              </a:rPr>
              <a:t>Fifth level</a:t>
            </a:r>
          </a:p>
        </p:txBody>
      </p:sp>
      <p:sp>
        <p:nvSpPr>
          <p:cNvPr id="5" name="Slide Number Placeholder 1"/>
          <p:cNvSpPr>
            <a:spLocks noGrp="1" noChangeAspect="1"/>
          </p:cNvSpPr>
          <p:nvPr>
            <p:ph type="sldNum" sz="quarter" idx="4"/>
          </p:nvPr>
        </p:nvSpPr>
        <p:spPr>
          <a:xfrm>
            <a:off x="6553200" y="6356354"/>
            <a:ext cx="2133600" cy="365125"/>
          </a:xfrm>
          <a:prstGeom prst="rect">
            <a:avLst/>
          </a:prstGeom>
          <a:noFill/>
          <a:ln>
            <a:noFill/>
          </a:ln>
        </p:spPr>
        <p:txBody>
          <a:bodyPr vert="horz" lIns="91440" tIns="45720" rIns="91440" bIns="45720" rtlCol="0" anchor="ctr"/>
          <a:lstStyle>
            <a:lvl1pPr algn="r">
              <a:defRPr sz="900">
                <a:solidFill>
                  <a:schemeClr val="bg1"/>
                </a:solidFill>
              </a:defRPr>
            </a:lvl1pPr>
          </a:lstStyle>
          <a:p>
            <a:fld id="{507CB5FE-55B8-41A4-92BC-1FB748DDE98A}" type="slidenum">
              <a:rPr lang="en-AU" smtClean="0"/>
              <a:pPr/>
              <a:t>‹#›</a:t>
            </a:fld>
            <a:endParaRPr lang="en-AU" dirty="0"/>
          </a:p>
        </p:txBody>
      </p:sp>
    </p:spTree>
    <p:extLst>
      <p:ext uri="{BB962C8B-B14F-4D97-AF65-F5344CB8AC3E}">
        <p14:creationId xmlns:p14="http://schemas.microsoft.com/office/powerpoint/2010/main" val="3780851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Slide Number Placeholder 1"/>
          <p:cNvSpPr>
            <a:spLocks noGrp="1" noChangeAspect="1"/>
          </p:cNvSpPr>
          <p:nvPr>
            <p:ph type="sldNum" sz="quarter" idx="10"/>
          </p:nvPr>
        </p:nvSpPr>
        <p:spPr>
          <a:xfrm>
            <a:off x="6553200" y="6356354"/>
            <a:ext cx="2133600" cy="365125"/>
          </a:xfrm>
          <a:prstGeom prst="rect">
            <a:avLst/>
          </a:prstGeom>
          <a:noFill/>
          <a:ln>
            <a:noFill/>
          </a:ln>
        </p:spPr>
        <p:txBody>
          <a:bodyPr vert="horz" lIns="91440" tIns="45720" rIns="91440" bIns="45720" rtlCol="0" anchor="ctr"/>
          <a:lstStyle>
            <a:lvl1pPr algn="r">
              <a:defRPr sz="900">
                <a:solidFill>
                  <a:schemeClr val="bg1"/>
                </a:solidFill>
              </a:defRPr>
            </a:lvl1pPr>
          </a:lstStyle>
          <a:p>
            <a:fld id="{507CB5FE-55B8-41A4-92BC-1FB748DDE98A}" type="slidenum">
              <a:rPr lang="en-AU" smtClean="0"/>
              <a:pPr/>
              <a:t>‹#›</a:t>
            </a:fld>
            <a:endParaRPr lang="en-AU" dirty="0"/>
          </a:p>
        </p:txBody>
      </p:sp>
    </p:spTree>
    <p:extLst>
      <p:ext uri="{BB962C8B-B14F-4D97-AF65-F5344CB8AC3E}">
        <p14:creationId xmlns:p14="http://schemas.microsoft.com/office/powerpoint/2010/main" val="1935735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Slide Number Placeholder 1"/>
          <p:cNvSpPr>
            <a:spLocks noGrp="1" noChangeAspect="1"/>
          </p:cNvSpPr>
          <p:nvPr>
            <p:ph type="sldNum" sz="quarter" idx="4"/>
          </p:nvPr>
        </p:nvSpPr>
        <p:spPr>
          <a:xfrm>
            <a:off x="6553200" y="6356354"/>
            <a:ext cx="2133600" cy="365125"/>
          </a:xfrm>
          <a:prstGeom prst="rect">
            <a:avLst/>
          </a:prstGeom>
          <a:noFill/>
          <a:ln>
            <a:noFill/>
          </a:ln>
        </p:spPr>
        <p:txBody>
          <a:bodyPr vert="horz" lIns="91440" tIns="45720" rIns="91440" bIns="45720" rtlCol="0" anchor="ctr"/>
          <a:lstStyle>
            <a:lvl1pPr algn="r">
              <a:defRPr sz="900">
                <a:solidFill>
                  <a:schemeClr val="bg1"/>
                </a:solidFill>
              </a:defRPr>
            </a:lvl1pPr>
          </a:lstStyle>
          <a:p>
            <a:fld id="{507CB5FE-55B8-41A4-92BC-1FB748DDE98A}" type="slidenum">
              <a:rPr lang="en-AU" smtClean="0"/>
              <a:pPr/>
              <a:t>‹#›</a:t>
            </a:fld>
            <a:endParaRPr lang="en-AU" dirty="0"/>
          </a:p>
        </p:txBody>
      </p:sp>
    </p:spTree>
    <p:extLst>
      <p:ext uri="{BB962C8B-B14F-4D97-AF65-F5344CB8AC3E}">
        <p14:creationId xmlns:p14="http://schemas.microsoft.com/office/powerpoint/2010/main" val="2139799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noChangeAspect="1"/>
          </p:cNvSpPr>
          <p:nvPr>
            <p:ph type="sldNum" sz="quarter" idx="4"/>
          </p:nvPr>
        </p:nvSpPr>
        <p:spPr>
          <a:xfrm>
            <a:off x="6553200" y="6356354"/>
            <a:ext cx="2133600" cy="365125"/>
          </a:xfrm>
          <a:prstGeom prst="rect">
            <a:avLst/>
          </a:prstGeom>
          <a:noFill/>
          <a:ln>
            <a:noFill/>
          </a:ln>
        </p:spPr>
        <p:txBody>
          <a:bodyPr vert="horz" lIns="91440" tIns="45720" rIns="91440" bIns="45720" rtlCol="0" anchor="ctr"/>
          <a:lstStyle>
            <a:lvl1pPr algn="r">
              <a:defRPr sz="900">
                <a:solidFill>
                  <a:schemeClr val="bg1"/>
                </a:solidFill>
              </a:defRPr>
            </a:lvl1pPr>
          </a:lstStyle>
          <a:p>
            <a:fld id="{507CB5FE-55B8-41A4-92BC-1FB748DDE98A}" type="slidenum">
              <a:rPr lang="en-AU" smtClean="0"/>
              <a:pPr/>
              <a:t>‹#›</a:t>
            </a:fld>
            <a:endParaRPr lang="en-AU" dirty="0"/>
          </a:p>
        </p:txBody>
      </p:sp>
    </p:spTree>
    <p:extLst>
      <p:ext uri="{BB962C8B-B14F-4D97-AF65-F5344CB8AC3E}">
        <p14:creationId xmlns:p14="http://schemas.microsoft.com/office/powerpoint/2010/main" val="2051211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1500" b="1"/>
            </a:lvl1pPr>
          </a:lstStyle>
          <a:p>
            <a:r>
              <a:rPr lang="en-US"/>
              <a:t>Click to edit Master title style</a:t>
            </a:r>
            <a:endParaRPr lang="en-AU"/>
          </a:p>
        </p:txBody>
      </p:sp>
      <p:sp>
        <p:nvSpPr>
          <p:cNvPr id="3" name="Content Placeholder 2"/>
          <p:cNvSpPr>
            <a:spLocks noGrp="1"/>
          </p:cNvSpPr>
          <p:nvPr>
            <p:ph idx="1"/>
          </p:nvPr>
        </p:nvSpPr>
        <p:spPr>
          <a:xfrm>
            <a:off x="3575050" y="273054"/>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Slide Number Placeholder 1"/>
          <p:cNvSpPr>
            <a:spLocks noGrp="1" noChangeAspect="1"/>
          </p:cNvSpPr>
          <p:nvPr>
            <p:ph type="sldNum" sz="quarter" idx="4"/>
          </p:nvPr>
        </p:nvSpPr>
        <p:spPr>
          <a:xfrm>
            <a:off x="6553200" y="6356354"/>
            <a:ext cx="2133600" cy="365125"/>
          </a:xfrm>
          <a:prstGeom prst="rect">
            <a:avLst/>
          </a:prstGeom>
          <a:noFill/>
          <a:ln>
            <a:noFill/>
          </a:ln>
        </p:spPr>
        <p:txBody>
          <a:bodyPr vert="horz" lIns="91440" tIns="45720" rIns="91440" bIns="45720" rtlCol="0" anchor="ctr"/>
          <a:lstStyle>
            <a:lvl1pPr algn="r">
              <a:defRPr sz="900">
                <a:solidFill>
                  <a:schemeClr val="bg1"/>
                </a:solidFill>
              </a:defRPr>
            </a:lvl1pPr>
          </a:lstStyle>
          <a:p>
            <a:fld id="{507CB5FE-55B8-41A4-92BC-1FB748DDE98A}" type="slidenum">
              <a:rPr lang="en-AU" smtClean="0"/>
              <a:pPr/>
              <a:t>‹#›</a:t>
            </a:fld>
            <a:endParaRPr lang="en-AU" dirty="0"/>
          </a:p>
        </p:txBody>
      </p:sp>
    </p:spTree>
    <p:extLst>
      <p:ext uri="{BB962C8B-B14F-4D97-AF65-F5344CB8AC3E}">
        <p14:creationId xmlns:p14="http://schemas.microsoft.com/office/powerpoint/2010/main" val="63783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Slide Number Placeholder 1"/>
          <p:cNvSpPr>
            <a:spLocks noGrp="1" noChangeAspect="1"/>
          </p:cNvSpPr>
          <p:nvPr>
            <p:ph type="sldNum" sz="quarter" idx="4"/>
          </p:nvPr>
        </p:nvSpPr>
        <p:spPr>
          <a:xfrm>
            <a:off x="6553200" y="6356354"/>
            <a:ext cx="2133600" cy="365125"/>
          </a:xfrm>
          <a:prstGeom prst="rect">
            <a:avLst/>
          </a:prstGeom>
          <a:noFill/>
          <a:ln>
            <a:noFill/>
          </a:ln>
        </p:spPr>
        <p:txBody>
          <a:bodyPr vert="horz" lIns="91440" tIns="45720" rIns="91440" bIns="45720" rtlCol="0" anchor="ctr"/>
          <a:lstStyle>
            <a:lvl1pPr algn="r">
              <a:defRPr sz="900">
                <a:solidFill>
                  <a:schemeClr val="bg1"/>
                </a:solidFill>
              </a:defRPr>
            </a:lvl1pPr>
          </a:lstStyle>
          <a:p>
            <a:fld id="{507CB5FE-55B8-41A4-92BC-1FB748DDE98A}" type="slidenum">
              <a:rPr lang="en-AU" smtClean="0"/>
              <a:pPr/>
              <a:t>‹#›</a:t>
            </a:fld>
            <a:endParaRPr lang="en-AU" dirty="0"/>
          </a:p>
        </p:txBody>
      </p:sp>
    </p:spTree>
    <p:extLst>
      <p:ext uri="{BB962C8B-B14F-4D97-AF65-F5344CB8AC3E}">
        <p14:creationId xmlns:p14="http://schemas.microsoft.com/office/powerpoint/2010/main" val="408704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AU" dirty="0"/>
          </a:p>
        </p:txBody>
      </p:sp>
      <p:sp>
        <p:nvSpPr>
          <p:cNvPr id="6152" name="Rectangle 8"/>
          <p:cNvSpPr>
            <a:spLocks noGrp="1" noChangeArrowheads="1"/>
          </p:cNvSpPr>
          <p:nvPr>
            <p:ph type="body" idx="1"/>
          </p:nvPr>
        </p:nvSpPr>
        <p:spPr bwMode="auto">
          <a:xfrm>
            <a:off x="457200" y="1600204"/>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257175" marR="0" lvl="0" indent="-257175" algn="l" defTabSz="914400" rtl="0" eaLnBrk="1" fontAlgn="base" latinLnBrk="0" hangingPunct="1">
              <a:lnSpc>
                <a:spcPct val="100000"/>
              </a:lnSpc>
              <a:spcBef>
                <a:spcPct val="20000"/>
              </a:spcBef>
              <a:spcAft>
                <a:spcPct val="0"/>
              </a:spcAft>
              <a:buClr>
                <a:srgbClr val="004A7F"/>
              </a:buClr>
              <a:buSzTx/>
              <a:buFontTx/>
              <a:buChar char="•"/>
              <a:tabLst/>
              <a:defRPr/>
            </a:pPr>
            <a:r>
              <a:rPr kumimoji="0" lang="en-AU" sz="2400" b="0" i="0" u="none" strike="noStrike" kern="0" cap="none" spc="0" normalizeH="0" baseline="0" noProof="0" dirty="0">
                <a:ln>
                  <a:noFill/>
                </a:ln>
                <a:solidFill>
                  <a:prstClr val="black"/>
                </a:solidFill>
                <a:effectLst/>
                <a:uLnTx/>
                <a:uFillTx/>
                <a:latin typeface="+mn-lt"/>
                <a:ea typeface="+mn-ea"/>
                <a:cs typeface="+mn-cs"/>
              </a:rPr>
              <a:t>First level</a:t>
            </a:r>
          </a:p>
          <a:p>
            <a:pPr marL="557213" marR="0" lvl="1" indent="-214313" algn="l" defTabSz="914400" rtl="0" eaLnBrk="1" fontAlgn="base" latinLnBrk="0" hangingPunct="1">
              <a:lnSpc>
                <a:spcPct val="100000"/>
              </a:lnSpc>
              <a:spcBef>
                <a:spcPct val="20000"/>
              </a:spcBef>
              <a:spcAft>
                <a:spcPct val="0"/>
              </a:spcAft>
              <a:buClr>
                <a:srgbClr val="97BF0D"/>
              </a:buClr>
              <a:buSzTx/>
              <a:buFont typeface="Calibri" pitchFamily="34" charset="0"/>
              <a:buChar char="–"/>
              <a:tabLst/>
              <a:defRPr/>
            </a:pPr>
            <a:r>
              <a:rPr kumimoji="0" lang="en-AU" sz="2100" b="0" i="0" u="none" strike="noStrike" kern="0" cap="none" spc="0" normalizeH="0" baseline="0" noProof="0" dirty="0">
                <a:ln>
                  <a:noFill/>
                </a:ln>
                <a:solidFill>
                  <a:prstClr val="black"/>
                </a:solidFill>
                <a:effectLst/>
                <a:uLnTx/>
                <a:uFillTx/>
                <a:latin typeface="+mn-lt"/>
                <a:cs typeface="+mn-cs"/>
              </a:rPr>
              <a:t>Second level</a:t>
            </a:r>
          </a:p>
          <a:p>
            <a:pPr marL="857250" marR="0" lvl="2" indent="-171450" algn="l" defTabSz="914400" rtl="0" eaLnBrk="1" fontAlgn="base" latinLnBrk="0" hangingPunct="1">
              <a:lnSpc>
                <a:spcPct val="100000"/>
              </a:lnSpc>
              <a:spcBef>
                <a:spcPct val="20000"/>
              </a:spcBef>
              <a:spcAft>
                <a:spcPct val="0"/>
              </a:spcAft>
              <a:buClr>
                <a:srgbClr val="3A6FAF"/>
              </a:buClr>
              <a:buSzTx/>
              <a:buFont typeface="Wingdings" pitchFamily="2" charset="2"/>
              <a:buChar char="§"/>
              <a:tabLst/>
              <a:defRPr/>
            </a:pPr>
            <a:r>
              <a:rPr kumimoji="0" lang="en-AU" sz="1800" b="0" i="0" u="none" strike="noStrike" kern="0" cap="none" spc="0" normalizeH="0" baseline="0" noProof="0" dirty="0">
                <a:ln>
                  <a:noFill/>
                </a:ln>
                <a:solidFill>
                  <a:prstClr val="black"/>
                </a:solidFill>
                <a:effectLst/>
                <a:uLnTx/>
                <a:uFillTx/>
                <a:latin typeface="+mn-lt"/>
                <a:cs typeface="+mn-cs"/>
              </a:rPr>
              <a:t>Third level</a:t>
            </a:r>
          </a:p>
          <a:p>
            <a:pPr marL="1200150" marR="0" lvl="3" indent="-171450" algn="l" defTabSz="914400" rtl="0" eaLnBrk="1" fontAlgn="base" latinLnBrk="0" hangingPunct="1">
              <a:lnSpc>
                <a:spcPct val="100000"/>
              </a:lnSpc>
              <a:spcBef>
                <a:spcPct val="20000"/>
              </a:spcBef>
              <a:spcAft>
                <a:spcPct val="0"/>
              </a:spcAft>
              <a:buClr>
                <a:srgbClr val="F7901E"/>
              </a:buClr>
              <a:buSzTx/>
              <a:buFont typeface="Arial" charset="0"/>
              <a:buChar char="»"/>
              <a:tabLst/>
              <a:defRPr/>
            </a:pPr>
            <a:r>
              <a:rPr kumimoji="0" lang="en-AU" sz="1500" b="0" i="0" u="none" strike="noStrike" kern="0" cap="none" spc="0" normalizeH="0" baseline="0" noProof="0" dirty="0">
                <a:ln>
                  <a:noFill/>
                </a:ln>
                <a:solidFill>
                  <a:prstClr val="black"/>
                </a:solidFill>
                <a:effectLst/>
                <a:uLnTx/>
                <a:uFillTx/>
                <a:latin typeface="+mn-lt"/>
                <a:cs typeface="+mn-cs"/>
              </a:rPr>
              <a:t>Fourth level</a:t>
            </a:r>
          </a:p>
          <a:p>
            <a:pPr marL="1543050" marR="0" lvl="4" indent="-171450" algn="l" defTabSz="914400" rtl="0" eaLnBrk="1" fontAlgn="base" latinLnBrk="0" hangingPunct="1">
              <a:lnSpc>
                <a:spcPct val="100000"/>
              </a:lnSpc>
              <a:spcBef>
                <a:spcPct val="20000"/>
              </a:spcBef>
              <a:spcAft>
                <a:spcPct val="0"/>
              </a:spcAft>
              <a:buClr>
                <a:srgbClr val="00827F"/>
              </a:buClr>
              <a:buSzTx/>
              <a:buFont typeface="Arial" panose="020B0604020202020204" pitchFamily="34" charset="0"/>
              <a:buChar char="•"/>
              <a:tabLst/>
              <a:defRPr/>
            </a:pPr>
            <a:r>
              <a:rPr kumimoji="0" lang="en-AU" sz="1500" b="0" i="0" u="none" strike="noStrike" kern="0" cap="none" spc="0" normalizeH="0" baseline="0" noProof="0" dirty="0">
                <a:ln>
                  <a:noFill/>
                </a:ln>
                <a:solidFill>
                  <a:prstClr val="black"/>
                </a:solidFill>
                <a:effectLst/>
                <a:uLnTx/>
                <a:uFillTx/>
                <a:latin typeface="+mn-lt"/>
                <a:cs typeface="+mn-cs"/>
              </a:rPr>
              <a:t>Fifth level</a:t>
            </a:r>
          </a:p>
        </p:txBody>
      </p:sp>
      <p:sp>
        <p:nvSpPr>
          <p:cNvPr id="2" name="Slide Number Placeholder 1"/>
          <p:cNvSpPr>
            <a:spLocks noGrp="1" noChangeAspect="1"/>
          </p:cNvSpPr>
          <p:nvPr>
            <p:ph type="sldNum" sz="quarter" idx="4"/>
          </p:nvPr>
        </p:nvSpPr>
        <p:spPr>
          <a:xfrm>
            <a:off x="6553200" y="6356354"/>
            <a:ext cx="2133600" cy="365125"/>
          </a:xfrm>
          <a:prstGeom prst="rect">
            <a:avLst/>
          </a:prstGeom>
          <a:noFill/>
          <a:ln>
            <a:noFill/>
          </a:ln>
        </p:spPr>
        <p:txBody>
          <a:bodyPr vert="horz" lIns="91440" tIns="45720" rIns="91440" bIns="45720" rtlCol="0" anchor="ctr"/>
          <a:lstStyle>
            <a:lvl1pPr algn="r">
              <a:defRPr sz="900">
                <a:solidFill>
                  <a:schemeClr val="bg1"/>
                </a:solidFill>
              </a:defRPr>
            </a:lvl1pPr>
          </a:lstStyle>
          <a:p>
            <a:fld id="{507CB5FE-55B8-41A4-92BC-1FB748DDE98A}" type="slidenum">
              <a:rPr lang="en-AU" smtClean="0"/>
              <a:pPr/>
              <a:t>‹#›</a:t>
            </a:fld>
            <a:endParaRPr lang="en-AU" dirty="0"/>
          </a:p>
        </p:txBody>
      </p:sp>
      <p:sp>
        <p:nvSpPr>
          <p:cNvPr id="3" name="Date Placeholder 2"/>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bg1"/>
                </a:solidFill>
              </a:defRPr>
            </a:lvl1pPr>
          </a:lstStyle>
          <a:p>
            <a:fld id="{1F1837EC-6CDB-40C8-A95F-FBF6277CED9E}" type="datetimeFigureOut">
              <a:rPr lang="en-AU" smtClean="0"/>
              <a:pPr/>
              <a:t>19/10/2020</a:t>
            </a:fld>
            <a:endParaRPr lang="en-AU" dirty="0"/>
          </a:p>
        </p:txBody>
      </p:sp>
      <p:sp>
        <p:nvSpPr>
          <p:cNvPr id="4" name="Footer Placeholder 3"/>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AU" dirty="0"/>
          </a:p>
        </p:txBody>
      </p:sp>
    </p:spTree>
    <p:extLst>
      <p:ext uri="{BB962C8B-B14F-4D97-AF65-F5344CB8AC3E}">
        <p14:creationId xmlns:p14="http://schemas.microsoft.com/office/powerpoint/2010/main" val="239483531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Lst>
  <p:hf hdr="0" ftr="0" dt="0"/>
  <p:txStyles>
    <p:titleStyle>
      <a:lvl1pPr algn="l" rtl="0" eaLnBrk="1" fontAlgn="base" hangingPunct="1">
        <a:spcBef>
          <a:spcPct val="0"/>
        </a:spcBef>
        <a:spcAft>
          <a:spcPct val="0"/>
        </a:spcAft>
        <a:defRPr sz="3600">
          <a:solidFill>
            <a:srgbClr val="002C47"/>
          </a:solidFill>
          <a:latin typeface="+mj-lt"/>
          <a:ea typeface="+mj-ea"/>
          <a:cs typeface="+mj-cs"/>
        </a:defRPr>
      </a:lvl1pPr>
      <a:lvl2pPr algn="l" rtl="0" eaLnBrk="1" fontAlgn="base" hangingPunct="1">
        <a:spcBef>
          <a:spcPct val="0"/>
        </a:spcBef>
        <a:spcAft>
          <a:spcPct val="0"/>
        </a:spcAft>
        <a:defRPr sz="3300">
          <a:solidFill>
            <a:srgbClr val="004A7F"/>
          </a:solidFill>
          <a:latin typeface="Calibri" pitchFamily="34" charset="0"/>
          <a:cs typeface="Arial" charset="0"/>
        </a:defRPr>
      </a:lvl2pPr>
      <a:lvl3pPr algn="l" rtl="0" eaLnBrk="1" fontAlgn="base" hangingPunct="1">
        <a:spcBef>
          <a:spcPct val="0"/>
        </a:spcBef>
        <a:spcAft>
          <a:spcPct val="0"/>
        </a:spcAft>
        <a:defRPr sz="3300">
          <a:solidFill>
            <a:srgbClr val="004A7F"/>
          </a:solidFill>
          <a:latin typeface="Calibri" pitchFamily="34" charset="0"/>
          <a:cs typeface="Arial" charset="0"/>
        </a:defRPr>
      </a:lvl3pPr>
      <a:lvl4pPr algn="l" rtl="0" eaLnBrk="1" fontAlgn="base" hangingPunct="1">
        <a:spcBef>
          <a:spcPct val="0"/>
        </a:spcBef>
        <a:spcAft>
          <a:spcPct val="0"/>
        </a:spcAft>
        <a:defRPr sz="3300">
          <a:solidFill>
            <a:srgbClr val="004A7F"/>
          </a:solidFill>
          <a:latin typeface="Calibri" pitchFamily="34" charset="0"/>
          <a:cs typeface="Arial" charset="0"/>
        </a:defRPr>
      </a:lvl4pPr>
      <a:lvl5pPr algn="l" rtl="0" eaLnBrk="1" fontAlgn="base" hangingPunct="1">
        <a:spcBef>
          <a:spcPct val="0"/>
        </a:spcBef>
        <a:spcAft>
          <a:spcPct val="0"/>
        </a:spcAft>
        <a:defRPr sz="3300">
          <a:solidFill>
            <a:srgbClr val="004A7F"/>
          </a:solidFill>
          <a:latin typeface="Calibri" pitchFamily="34" charset="0"/>
          <a:cs typeface="Arial" charset="0"/>
        </a:defRPr>
      </a:lvl5pPr>
      <a:lvl6pPr marL="342900" algn="l" rtl="0" eaLnBrk="1" fontAlgn="base" hangingPunct="1">
        <a:spcBef>
          <a:spcPct val="0"/>
        </a:spcBef>
        <a:spcAft>
          <a:spcPct val="0"/>
        </a:spcAft>
        <a:defRPr sz="3300">
          <a:solidFill>
            <a:srgbClr val="004A7F"/>
          </a:solidFill>
          <a:latin typeface="Calibri" pitchFamily="34" charset="0"/>
          <a:cs typeface="Arial" charset="0"/>
        </a:defRPr>
      </a:lvl6pPr>
      <a:lvl7pPr marL="685800" algn="l" rtl="0" eaLnBrk="1" fontAlgn="base" hangingPunct="1">
        <a:spcBef>
          <a:spcPct val="0"/>
        </a:spcBef>
        <a:spcAft>
          <a:spcPct val="0"/>
        </a:spcAft>
        <a:defRPr sz="3300">
          <a:solidFill>
            <a:srgbClr val="004A7F"/>
          </a:solidFill>
          <a:latin typeface="Calibri" pitchFamily="34" charset="0"/>
          <a:cs typeface="Arial" charset="0"/>
        </a:defRPr>
      </a:lvl7pPr>
      <a:lvl8pPr marL="1028700" algn="l" rtl="0" eaLnBrk="1" fontAlgn="base" hangingPunct="1">
        <a:spcBef>
          <a:spcPct val="0"/>
        </a:spcBef>
        <a:spcAft>
          <a:spcPct val="0"/>
        </a:spcAft>
        <a:defRPr sz="3300">
          <a:solidFill>
            <a:srgbClr val="004A7F"/>
          </a:solidFill>
          <a:latin typeface="Calibri" pitchFamily="34" charset="0"/>
          <a:cs typeface="Arial" charset="0"/>
        </a:defRPr>
      </a:lvl8pPr>
      <a:lvl9pPr marL="1371600" algn="l" rtl="0" eaLnBrk="1" fontAlgn="base" hangingPunct="1">
        <a:spcBef>
          <a:spcPct val="0"/>
        </a:spcBef>
        <a:spcAft>
          <a:spcPct val="0"/>
        </a:spcAft>
        <a:defRPr sz="3300">
          <a:solidFill>
            <a:srgbClr val="004A7F"/>
          </a:solidFill>
          <a:latin typeface="Calibri" pitchFamily="34" charset="0"/>
          <a:cs typeface="Arial" charset="0"/>
        </a:defRPr>
      </a:lvl9pPr>
    </p:titleStyle>
    <p:bodyStyle>
      <a:lvl1pPr marL="257175" marR="0" indent="-257175" algn="l" defTabSz="914400" rtl="0" eaLnBrk="1" fontAlgn="base" latinLnBrk="0" hangingPunct="1">
        <a:lnSpc>
          <a:spcPct val="100000"/>
        </a:lnSpc>
        <a:spcBef>
          <a:spcPct val="20000"/>
        </a:spcBef>
        <a:spcAft>
          <a:spcPct val="0"/>
        </a:spcAft>
        <a:buClr>
          <a:srgbClr val="004A7F"/>
        </a:buClr>
        <a:buSzTx/>
        <a:buFontTx/>
        <a:buChar char="•"/>
        <a:tabLst/>
        <a:defRPr sz="2400">
          <a:solidFill>
            <a:schemeClr val="tx1"/>
          </a:solidFill>
          <a:latin typeface="+mn-lt"/>
          <a:ea typeface="+mn-ea"/>
          <a:cs typeface="+mn-cs"/>
        </a:defRPr>
      </a:lvl1pPr>
      <a:lvl2pPr marL="557213" marR="0" indent="-214313" algn="l" defTabSz="914400" rtl="0" eaLnBrk="1" fontAlgn="base" latinLnBrk="0" hangingPunct="1">
        <a:lnSpc>
          <a:spcPct val="100000"/>
        </a:lnSpc>
        <a:spcBef>
          <a:spcPct val="20000"/>
        </a:spcBef>
        <a:spcAft>
          <a:spcPct val="0"/>
        </a:spcAft>
        <a:buClr>
          <a:srgbClr val="97BF0D"/>
        </a:buClr>
        <a:buSzTx/>
        <a:buFont typeface="Calibri" pitchFamily="34" charset="0"/>
        <a:buChar char="–"/>
        <a:tabLst/>
        <a:defRPr sz="2100">
          <a:solidFill>
            <a:schemeClr val="tx1"/>
          </a:solidFill>
          <a:latin typeface="+mn-lt"/>
          <a:cs typeface="+mn-cs"/>
        </a:defRPr>
      </a:lvl2pPr>
      <a:lvl3pPr marL="857250" marR="0" indent="-171450" algn="l" defTabSz="914400" rtl="0" eaLnBrk="1" fontAlgn="base" latinLnBrk="0" hangingPunct="1">
        <a:lnSpc>
          <a:spcPct val="100000"/>
        </a:lnSpc>
        <a:spcBef>
          <a:spcPct val="20000"/>
        </a:spcBef>
        <a:spcAft>
          <a:spcPct val="0"/>
        </a:spcAft>
        <a:buClr>
          <a:srgbClr val="3A6FAF"/>
        </a:buClr>
        <a:buSzTx/>
        <a:buFont typeface="Wingdings" pitchFamily="2" charset="2"/>
        <a:buChar char="§"/>
        <a:tabLst/>
        <a:defRPr sz="1800">
          <a:solidFill>
            <a:schemeClr val="tx1"/>
          </a:solidFill>
          <a:latin typeface="+mn-lt"/>
          <a:cs typeface="+mn-cs"/>
        </a:defRPr>
      </a:lvl3pPr>
      <a:lvl4pPr marL="1200150" marR="0" indent="-171450" algn="l" defTabSz="914400" rtl="0" eaLnBrk="1" fontAlgn="base" latinLnBrk="0" hangingPunct="1">
        <a:lnSpc>
          <a:spcPct val="100000"/>
        </a:lnSpc>
        <a:spcBef>
          <a:spcPct val="20000"/>
        </a:spcBef>
        <a:spcAft>
          <a:spcPct val="0"/>
        </a:spcAft>
        <a:buClr>
          <a:srgbClr val="F7901E"/>
        </a:buClr>
        <a:buSzTx/>
        <a:buFont typeface="Arial" charset="0"/>
        <a:buChar char="»"/>
        <a:tabLst/>
        <a:defRPr sz="1500">
          <a:solidFill>
            <a:schemeClr val="tx1"/>
          </a:solidFill>
          <a:latin typeface="+mn-lt"/>
          <a:cs typeface="+mn-cs"/>
        </a:defRPr>
      </a:lvl4pPr>
      <a:lvl5pPr marL="1543050" marR="0" indent="-171450" algn="l" defTabSz="914400" rtl="0" eaLnBrk="1" fontAlgn="base" latinLnBrk="0" hangingPunct="1">
        <a:lnSpc>
          <a:spcPct val="100000"/>
        </a:lnSpc>
        <a:spcBef>
          <a:spcPct val="20000"/>
        </a:spcBef>
        <a:spcAft>
          <a:spcPct val="0"/>
        </a:spcAft>
        <a:buClr>
          <a:srgbClr val="00827F"/>
        </a:buClr>
        <a:buSzTx/>
        <a:buFont typeface="Arial" panose="020B0604020202020204" pitchFamily="34" charset="0"/>
        <a:buChar char="•"/>
        <a:tabLst/>
        <a:defRPr sz="1500">
          <a:solidFill>
            <a:schemeClr val="tx1"/>
          </a:solidFill>
          <a:latin typeface="+mn-lt"/>
          <a:cs typeface="+mn-cs"/>
        </a:defRPr>
      </a:lvl5pPr>
      <a:lvl6pPr marL="1885950" indent="-171450" algn="l" rtl="0" eaLnBrk="1" fontAlgn="base" hangingPunct="1">
        <a:spcBef>
          <a:spcPct val="20000"/>
        </a:spcBef>
        <a:spcAft>
          <a:spcPct val="0"/>
        </a:spcAft>
        <a:buClr>
          <a:srgbClr val="C7361E"/>
        </a:buClr>
        <a:buFont typeface="Arial" charset="0"/>
        <a:buChar char="»"/>
        <a:defRPr sz="1500">
          <a:solidFill>
            <a:schemeClr val="tx1"/>
          </a:solidFill>
          <a:latin typeface="+mn-lt"/>
          <a:cs typeface="+mn-cs"/>
        </a:defRPr>
      </a:lvl6pPr>
      <a:lvl7pPr marL="2228850" indent="-171450" algn="l" rtl="0" eaLnBrk="1" fontAlgn="base" hangingPunct="1">
        <a:spcBef>
          <a:spcPct val="20000"/>
        </a:spcBef>
        <a:spcAft>
          <a:spcPct val="0"/>
        </a:spcAft>
        <a:buClr>
          <a:srgbClr val="C7361E"/>
        </a:buClr>
        <a:buFont typeface="Arial" charset="0"/>
        <a:buChar char="»"/>
        <a:defRPr sz="1500">
          <a:solidFill>
            <a:schemeClr val="tx1"/>
          </a:solidFill>
          <a:latin typeface="+mn-lt"/>
          <a:cs typeface="+mn-cs"/>
        </a:defRPr>
      </a:lvl7pPr>
      <a:lvl8pPr marL="2571750" indent="-171450" algn="l" rtl="0" eaLnBrk="1" fontAlgn="base" hangingPunct="1">
        <a:spcBef>
          <a:spcPct val="20000"/>
        </a:spcBef>
        <a:spcAft>
          <a:spcPct val="0"/>
        </a:spcAft>
        <a:buClr>
          <a:srgbClr val="C7361E"/>
        </a:buClr>
        <a:buFont typeface="Arial" charset="0"/>
        <a:buChar char="»"/>
        <a:defRPr sz="1500">
          <a:solidFill>
            <a:schemeClr val="tx1"/>
          </a:solidFill>
          <a:latin typeface="+mn-lt"/>
          <a:cs typeface="+mn-cs"/>
        </a:defRPr>
      </a:lvl8pPr>
      <a:lvl9pPr marL="2914650" indent="-171450" algn="l" rtl="0" eaLnBrk="1" fontAlgn="base" hangingPunct="1">
        <a:spcBef>
          <a:spcPct val="20000"/>
        </a:spcBef>
        <a:spcAft>
          <a:spcPct val="0"/>
        </a:spcAft>
        <a:buClr>
          <a:srgbClr val="C7361E"/>
        </a:buClr>
        <a:buFont typeface="Arial" charset="0"/>
        <a:buChar char="»"/>
        <a:defRPr sz="1500">
          <a:solidFill>
            <a:schemeClr val="tx1"/>
          </a:solidFill>
          <a:latin typeface="+mn-lt"/>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a:t>Role of fiscal policy in Australia during COVID-19 pandemic</a:t>
            </a:r>
          </a:p>
        </p:txBody>
      </p:sp>
      <p:sp>
        <p:nvSpPr>
          <p:cNvPr id="3" name="Subtitle 2"/>
          <p:cNvSpPr>
            <a:spLocks noGrp="1"/>
          </p:cNvSpPr>
          <p:nvPr>
            <p:ph type="subTitle" idx="1"/>
          </p:nvPr>
        </p:nvSpPr>
        <p:spPr/>
        <p:txBody>
          <a:bodyPr/>
          <a:lstStyle/>
          <a:p>
            <a:r>
              <a:rPr lang="en-AU" sz="2000" dirty="0" err="1"/>
              <a:t>Dr.</a:t>
            </a:r>
            <a:r>
              <a:rPr lang="en-AU" sz="2000" dirty="0"/>
              <a:t> Owen Freestone – Manager, Commonwealth Treasury</a:t>
            </a:r>
          </a:p>
          <a:p>
            <a:r>
              <a:rPr lang="en-AU" sz="2000" dirty="0"/>
              <a:t>Presentation to WA students</a:t>
            </a:r>
          </a:p>
          <a:p>
            <a:r>
              <a:rPr lang="en-AU" sz="2000" dirty="0"/>
              <a:t>15 September 2020</a:t>
            </a:r>
          </a:p>
          <a:p>
            <a:endParaRPr lang="en-AU" sz="2000" dirty="0"/>
          </a:p>
          <a:p>
            <a:endParaRPr lang="en-AU" sz="2000" dirty="0"/>
          </a:p>
          <a:p>
            <a:endParaRPr lang="en-AU" sz="2000" dirty="0"/>
          </a:p>
          <a:p>
            <a:endParaRPr lang="en-AU" sz="2000" dirty="0"/>
          </a:p>
          <a:p>
            <a:r>
              <a:rPr lang="en-AU" sz="2000" dirty="0">
                <a:solidFill>
                  <a:srgbClr val="FF0000"/>
                </a:solidFill>
              </a:rPr>
              <a:t>This presentation is based on publically available data from the 2020 July Economic and Fiscal Update unless otherwise stated.</a:t>
            </a:r>
          </a:p>
        </p:txBody>
      </p:sp>
    </p:spTree>
    <p:extLst>
      <p:ext uri="{BB962C8B-B14F-4D97-AF65-F5344CB8AC3E}">
        <p14:creationId xmlns:p14="http://schemas.microsoft.com/office/powerpoint/2010/main" val="2267066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solidFill>
                  <a:schemeClr val="accent1"/>
                </a:solidFill>
              </a:rPr>
              <a:t>Real</a:t>
            </a:r>
            <a:r>
              <a:rPr lang="en-AU" dirty="0">
                <a:solidFill>
                  <a:srgbClr val="FF0000"/>
                </a:solidFill>
              </a:rPr>
              <a:t> </a:t>
            </a:r>
            <a:r>
              <a:rPr lang="en-AU"/>
              <a:t>GDP </a:t>
            </a:r>
            <a:r>
              <a:rPr lang="en-AU" dirty="0"/>
              <a:t>before</a:t>
            </a:r>
            <a:r>
              <a:rPr lang="en-AU"/>
              <a:t> and after </a:t>
            </a:r>
            <a:r>
              <a:rPr lang="en-AU" dirty="0"/>
              <a:t>economic support</a:t>
            </a:r>
          </a:p>
        </p:txBody>
      </p:sp>
      <p:sp>
        <p:nvSpPr>
          <p:cNvPr id="4" name="Slide Number Placeholder 3"/>
          <p:cNvSpPr>
            <a:spLocks noGrp="1"/>
          </p:cNvSpPr>
          <p:nvPr>
            <p:ph type="sldNum" sz="quarter" idx="4"/>
          </p:nvPr>
        </p:nvSpPr>
        <p:spPr/>
        <p:txBody>
          <a:bodyPr/>
          <a:lstStyle/>
          <a:p>
            <a:fld id="{507CB5FE-55B8-41A4-92BC-1FB748DDE98A}" type="slidenum">
              <a:rPr lang="en-AU" smtClean="0"/>
              <a:pPr/>
              <a:t>10</a:t>
            </a:fld>
            <a:endParaRPr lang="en-AU" dirty="0"/>
          </a:p>
        </p:txBody>
      </p:sp>
      <p:sp>
        <p:nvSpPr>
          <p:cNvPr id="7" name="Rectangle 6"/>
          <p:cNvSpPr/>
          <p:nvPr/>
        </p:nvSpPr>
        <p:spPr>
          <a:xfrm>
            <a:off x="180528" y="6225549"/>
            <a:ext cx="9144000" cy="430887"/>
          </a:xfrm>
          <a:prstGeom prst="rect">
            <a:avLst/>
          </a:prstGeom>
        </p:spPr>
        <p:txBody>
          <a:bodyPr wrap="square">
            <a:spAutoFit/>
          </a:bodyPr>
          <a:lstStyle/>
          <a:p>
            <a:r>
              <a:rPr lang="en-AU" sz="1100" dirty="0">
                <a:solidFill>
                  <a:schemeClr val="bg1"/>
                </a:solidFill>
                <a:latin typeface="Arial" panose="020B0604020202020204" pitchFamily="34" charset="0"/>
                <a:cs typeface="Arial" panose="020B0604020202020204" pitchFamily="34" charset="0"/>
              </a:rPr>
              <a:t>Source: ABS cat. no. 5206.0 and Treasury.</a:t>
            </a:r>
          </a:p>
          <a:p>
            <a:r>
              <a:rPr lang="en-AU" sz="1100" dirty="0">
                <a:solidFill>
                  <a:schemeClr val="bg1"/>
                </a:solidFill>
                <a:latin typeface="Arial" panose="020B0604020202020204" pitchFamily="34" charset="0"/>
                <a:cs typeface="Arial" panose="020B0604020202020204" pitchFamily="34" charset="0"/>
              </a:rPr>
              <a:t>Note: Forecasts from July Economic and Fiscal Update.</a:t>
            </a:r>
          </a:p>
        </p:txBody>
      </p:sp>
      <p:pic>
        <p:nvPicPr>
          <p:cNvPr id="3" name="Picture 2"/>
          <p:cNvPicPr/>
          <p:nvPr/>
        </p:nvPicPr>
        <p:blipFill>
          <a:blip r:embed="rId2"/>
          <a:stretch>
            <a:fillRect/>
          </a:stretch>
        </p:blipFill>
        <p:spPr>
          <a:xfrm>
            <a:off x="619125" y="1130947"/>
            <a:ext cx="7905750" cy="5029200"/>
          </a:xfrm>
          <a:prstGeom prst="rect">
            <a:avLst/>
          </a:prstGeom>
        </p:spPr>
      </p:pic>
    </p:spTree>
    <p:extLst>
      <p:ext uri="{BB962C8B-B14F-4D97-AF65-F5344CB8AC3E}">
        <p14:creationId xmlns:p14="http://schemas.microsoft.com/office/powerpoint/2010/main" val="3117277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15672"/>
            <a:ext cx="8229600" cy="1101965"/>
          </a:xfrm>
        </p:spPr>
        <p:txBody>
          <a:bodyPr/>
          <a:lstStyle/>
          <a:p>
            <a:pPr algn="ctr"/>
            <a:r>
              <a:rPr lang="en-AU" dirty="0"/>
              <a:t>Unemployment </a:t>
            </a:r>
            <a:r>
              <a:rPr lang="en-AU"/>
              <a:t>rate </a:t>
            </a:r>
            <a:r>
              <a:rPr lang="en-AU" dirty="0"/>
              <a:t>before</a:t>
            </a:r>
            <a:r>
              <a:rPr lang="en-AU"/>
              <a:t> and after </a:t>
            </a:r>
            <a:r>
              <a:rPr lang="en-AU" dirty="0"/>
              <a:t>economic support</a:t>
            </a:r>
          </a:p>
        </p:txBody>
      </p:sp>
      <p:sp>
        <p:nvSpPr>
          <p:cNvPr id="2" name="Slide Number Placeholder 1"/>
          <p:cNvSpPr>
            <a:spLocks noGrp="1"/>
          </p:cNvSpPr>
          <p:nvPr>
            <p:ph type="sldNum" sz="quarter" idx="4"/>
          </p:nvPr>
        </p:nvSpPr>
        <p:spPr/>
        <p:txBody>
          <a:bodyPr/>
          <a:lstStyle/>
          <a:p>
            <a:fld id="{507CB5FE-55B8-41A4-92BC-1FB748DDE98A}" type="slidenum">
              <a:rPr lang="en-AU" smtClean="0"/>
              <a:pPr/>
              <a:t>11</a:t>
            </a:fld>
            <a:endParaRPr lang="en-AU" dirty="0"/>
          </a:p>
        </p:txBody>
      </p:sp>
      <p:sp>
        <p:nvSpPr>
          <p:cNvPr id="6" name="Title 1"/>
          <p:cNvSpPr txBox="1">
            <a:spLocks/>
          </p:cNvSpPr>
          <p:nvPr/>
        </p:nvSpPr>
        <p:spPr>
          <a:xfrm>
            <a:off x="20822" y="-36707"/>
            <a:ext cx="9144000" cy="806375"/>
          </a:xfrm>
          <a:prstGeom prst="rect">
            <a:avLst/>
          </a:prstGeom>
        </p:spPr>
        <p:txBody>
          <a:bodyPr/>
          <a:lstStyle>
            <a:lvl1pPr algn="l" rtl="0" eaLnBrk="1" fontAlgn="base" hangingPunct="1">
              <a:spcBef>
                <a:spcPct val="0"/>
              </a:spcBef>
              <a:spcAft>
                <a:spcPct val="0"/>
              </a:spcAft>
              <a:defRPr sz="3600">
                <a:solidFill>
                  <a:srgbClr val="002C47"/>
                </a:solidFill>
                <a:latin typeface="+mj-lt"/>
                <a:ea typeface="+mj-ea"/>
                <a:cs typeface="+mj-cs"/>
              </a:defRPr>
            </a:lvl1pPr>
            <a:lvl2pPr algn="l" rtl="0" eaLnBrk="1" fontAlgn="base" hangingPunct="1">
              <a:spcBef>
                <a:spcPct val="0"/>
              </a:spcBef>
              <a:spcAft>
                <a:spcPct val="0"/>
              </a:spcAft>
              <a:defRPr sz="3300">
                <a:solidFill>
                  <a:srgbClr val="004A7F"/>
                </a:solidFill>
                <a:latin typeface="Calibri" pitchFamily="34" charset="0"/>
                <a:cs typeface="Arial" charset="0"/>
              </a:defRPr>
            </a:lvl2pPr>
            <a:lvl3pPr algn="l" rtl="0" eaLnBrk="1" fontAlgn="base" hangingPunct="1">
              <a:spcBef>
                <a:spcPct val="0"/>
              </a:spcBef>
              <a:spcAft>
                <a:spcPct val="0"/>
              </a:spcAft>
              <a:defRPr sz="3300">
                <a:solidFill>
                  <a:srgbClr val="004A7F"/>
                </a:solidFill>
                <a:latin typeface="Calibri" pitchFamily="34" charset="0"/>
                <a:cs typeface="Arial" charset="0"/>
              </a:defRPr>
            </a:lvl3pPr>
            <a:lvl4pPr algn="l" rtl="0" eaLnBrk="1" fontAlgn="base" hangingPunct="1">
              <a:spcBef>
                <a:spcPct val="0"/>
              </a:spcBef>
              <a:spcAft>
                <a:spcPct val="0"/>
              </a:spcAft>
              <a:defRPr sz="3300">
                <a:solidFill>
                  <a:srgbClr val="004A7F"/>
                </a:solidFill>
                <a:latin typeface="Calibri" pitchFamily="34" charset="0"/>
                <a:cs typeface="Arial" charset="0"/>
              </a:defRPr>
            </a:lvl4pPr>
            <a:lvl5pPr algn="l" rtl="0" eaLnBrk="1" fontAlgn="base" hangingPunct="1">
              <a:spcBef>
                <a:spcPct val="0"/>
              </a:spcBef>
              <a:spcAft>
                <a:spcPct val="0"/>
              </a:spcAft>
              <a:defRPr sz="3300">
                <a:solidFill>
                  <a:srgbClr val="004A7F"/>
                </a:solidFill>
                <a:latin typeface="Calibri" pitchFamily="34" charset="0"/>
                <a:cs typeface="Arial" charset="0"/>
              </a:defRPr>
            </a:lvl5pPr>
            <a:lvl6pPr marL="342900" algn="l" rtl="0" eaLnBrk="1" fontAlgn="base" hangingPunct="1">
              <a:spcBef>
                <a:spcPct val="0"/>
              </a:spcBef>
              <a:spcAft>
                <a:spcPct val="0"/>
              </a:spcAft>
              <a:defRPr sz="3300">
                <a:solidFill>
                  <a:srgbClr val="004A7F"/>
                </a:solidFill>
                <a:latin typeface="Calibri" pitchFamily="34" charset="0"/>
                <a:cs typeface="Arial" charset="0"/>
              </a:defRPr>
            </a:lvl6pPr>
            <a:lvl7pPr marL="685800" algn="l" rtl="0" eaLnBrk="1" fontAlgn="base" hangingPunct="1">
              <a:spcBef>
                <a:spcPct val="0"/>
              </a:spcBef>
              <a:spcAft>
                <a:spcPct val="0"/>
              </a:spcAft>
              <a:defRPr sz="3300">
                <a:solidFill>
                  <a:srgbClr val="004A7F"/>
                </a:solidFill>
                <a:latin typeface="Calibri" pitchFamily="34" charset="0"/>
                <a:cs typeface="Arial" charset="0"/>
              </a:defRPr>
            </a:lvl7pPr>
            <a:lvl8pPr marL="1028700" algn="l" rtl="0" eaLnBrk="1" fontAlgn="base" hangingPunct="1">
              <a:spcBef>
                <a:spcPct val="0"/>
              </a:spcBef>
              <a:spcAft>
                <a:spcPct val="0"/>
              </a:spcAft>
              <a:defRPr sz="3300">
                <a:solidFill>
                  <a:srgbClr val="004A7F"/>
                </a:solidFill>
                <a:latin typeface="Calibri" pitchFamily="34" charset="0"/>
                <a:cs typeface="Arial" charset="0"/>
              </a:defRPr>
            </a:lvl8pPr>
            <a:lvl9pPr marL="1371600" algn="l" rtl="0" eaLnBrk="1" fontAlgn="base" hangingPunct="1">
              <a:spcBef>
                <a:spcPct val="0"/>
              </a:spcBef>
              <a:spcAft>
                <a:spcPct val="0"/>
              </a:spcAft>
              <a:defRPr sz="3300">
                <a:solidFill>
                  <a:srgbClr val="004A7F"/>
                </a:solidFill>
                <a:latin typeface="Calibri" pitchFamily="34" charset="0"/>
                <a:cs typeface="Arial" charset="0"/>
              </a:defRPr>
            </a:lvl9pPr>
          </a:lstStyle>
          <a:p>
            <a:pPr algn="ctr"/>
            <a:endParaRPr lang="en-AU" kern="0" dirty="0"/>
          </a:p>
        </p:txBody>
      </p:sp>
      <p:sp>
        <p:nvSpPr>
          <p:cNvPr id="7" name="Rectangle 6"/>
          <p:cNvSpPr/>
          <p:nvPr/>
        </p:nvSpPr>
        <p:spPr>
          <a:xfrm>
            <a:off x="180528" y="6225549"/>
            <a:ext cx="9144000" cy="430887"/>
          </a:xfrm>
          <a:prstGeom prst="rect">
            <a:avLst/>
          </a:prstGeom>
        </p:spPr>
        <p:txBody>
          <a:bodyPr wrap="square">
            <a:spAutoFit/>
          </a:bodyPr>
          <a:lstStyle/>
          <a:p>
            <a:r>
              <a:rPr lang="en-AU" sz="1100" dirty="0">
                <a:solidFill>
                  <a:schemeClr val="bg1"/>
                </a:solidFill>
                <a:latin typeface="Arial" panose="020B0604020202020204" pitchFamily="34" charset="0"/>
                <a:cs typeface="Arial" panose="020B0604020202020204" pitchFamily="34" charset="0"/>
              </a:rPr>
              <a:t>Source: ABS cat. no. 6202.0 and Treasury.</a:t>
            </a:r>
          </a:p>
          <a:p>
            <a:r>
              <a:rPr lang="en-AU" sz="1100" dirty="0">
                <a:solidFill>
                  <a:schemeClr val="bg1"/>
                </a:solidFill>
                <a:latin typeface="Arial" panose="020B0604020202020204" pitchFamily="34" charset="0"/>
                <a:cs typeface="Arial" panose="020B0604020202020204" pitchFamily="34" charset="0"/>
              </a:rPr>
              <a:t>Note: Forecasts from July Economic and Fiscal Update.</a:t>
            </a:r>
          </a:p>
        </p:txBody>
      </p:sp>
      <p:pic>
        <p:nvPicPr>
          <p:cNvPr id="3" name="Picture 2"/>
          <p:cNvPicPr/>
          <p:nvPr/>
        </p:nvPicPr>
        <p:blipFill>
          <a:blip r:embed="rId2"/>
          <a:stretch>
            <a:fillRect/>
          </a:stretch>
        </p:blipFill>
        <p:spPr>
          <a:xfrm>
            <a:off x="1043608" y="1300901"/>
            <a:ext cx="7414022" cy="4719636"/>
          </a:xfrm>
          <a:prstGeom prst="rect">
            <a:avLst/>
          </a:prstGeom>
        </p:spPr>
      </p:pic>
    </p:spTree>
    <p:extLst>
      <p:ext uri="{BB962C8B-B14F-4D97-AF65-F5344CB8AC3E}">
        <p14:creationId xmlns:p14="http://schemas.microsoft.com/office/powerpoint/2010/main" val="3236790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t>Discretionary and automatic fiscal response </a:t>
            </a:r>
            <a:br>
              <a:rPr lang="en-AU" dirty="0"/>
            </a:br>
            <a:r>
              <a:rPr lang="en-AU" sz="2000" dirty="0"/>
              <a:t>(new measures versus automatic changes in receipts and payments)</a:t>
            </a:r>
            <a:endParaRPr lang="en-AU" sz="2800" dirty="0"/>
          </a:p>
        </p:txBody>
      </p:sp>
      <p:sp>
        <p:nvSpPr>
          <p:cNvPr id="4" name="Slide Number Placeholder 3"/>
          <p:cNvSpPr>
            <a:spLocks noGrp="1"/>
          </p:cNvSpPr>
          <p:nvPr>
            <p:ph type="sldNum" sz="quarter" idx="4"/>
          </p:nvPr>
        </p:nvSpPr>
        <p:spPr/>
        <p:txBody>
          <a:bodyPr/>
          <a:lstStyle/>
          <a:p>
            <a:fld id="{507CB5FE-55B8-41A4-92BC-1FB748DDE98A}" type="slidenum">
              <a:rPr lang="en-AU" smtClean="0"/>
              <a:pPr/>
              <a:t>12</a:t>
            </a:fld>
            <a:endParaRPr lang="en-AU" dirty="0"/>
          </a:p>
        </p:txBody>
      </p:sp>
      <p:pic>
        <p:nvPicPr>
          <p:cNvPr id="7" name="Picture 6"/>
          <p:cNvPicPr>
            <a:picLocks noChangeAspect="1"/>
          </p:cNvPicPr>
          <p:nvPr/>
        </p:nvPicPr>
        <p:blipFill>
          <a:blip r:embed="rId2"/>
          <a:stretch>
            <a:fillRect/>
          </a:stretch>
        </p:blipFill>
        <p:spPr>
          <a:xfrm>
            <a:off x="948834" y="1582105"/>
            <a:ext cx="7246331" cy="4609781"/>
          </a:xfrm>
          <a:prstGeom prst="rect">
            <a:avLst/>
          </a:prstGeom>
        </p:spPr>
      </p:pic>
      <p:sp>
        <p:nvSpPr>
          <p:cNvPr id="6" name="Rectangle 5"/>
          <p:cNvSpPr/>
          <p:nvPr/>
        </p:nvSpPr>
        <p:spPr>
          <a:xfrm>
            <a:off x="180528" y="6225549"/>
            <a:ext cx="9144000" cy="430887"/>
          </a:xfrm>
          <a:prstGeom prst="rect">
            <a:avLst/>
          </a:prstGeom>
        </p:spPr>
        <p:txBody>
          <a:bodyPr wrap="square">
            <a:spAutoFit/>
          </a:bodyPr>
          <a:lstStyle/>
          <a:p>
            <a:r>
              <a:rPr lang="en-AU" sz="1100" dirty="0">
                <a:solidFill>
                  <a:schemeClr val="bg1"/>
                </a:solidFill>
                <a:latin typeface="Arial" panose="020B0604020202020204" pitchFamily="34" charset="0"/>
                <a:cs typeface="Arial" panose="020B0604020202020204" pitchFamily="34" charset="0"/>
              </a:rPr>
              <a:t>Source: July Economic and Fiscal Update.</a:t>
            </a:r>
          </a:p>
          <a:p>
            <a:r>
              <a:rPr lang="en-AU" sz="1100" dirty="0">
                <a:solidFill>
                  <a:schemeClr val="bg1"/>
                </a:solidFill>
                <a:latin typeface="Arial" panose="020B0604020202020204" pitchFamily="34" charset="0"/>
                <a:cs typeface="Arial" panose="020B0604020202020204" pitchFamily="34" charset="0"/>
              </a:rPr>
              <a:t>Note: The coronavirus measures in this chart include health measures. Data from July Economic and Fiscal Update.</a:t>
            </a:r>
          </a:p>
        </p:txBody>
      </p:sp>
    </p:spTree>
    <p:extLst>
      <p:ext uri="{BB962C8B-B14F-4D97-AF65-F5344CB8AC3E}">
        <p14:creationId xmlns:p14="http://schemas.microsoft.com/office/powerpoint/2010/main" val="3955759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507CB5FE-55B8-41A4-92BC-1FB748DDE98A}" type="slidenum">
              <a:rPr lang="en-AU" smtClean="0"/>
              <a:pPr/>
              <a:t>13</a:t>
            </a:fld>
            <a:endParaRPr lang="en-AU" dirty="0"/>
          </a:p>
        </p:txBody>
      </p:sp>
      <p:sp>
        <p:nvSpPr>
          <p:cNvPr id="3" name="Rectangle 2"/>
          <p:cNvSpPr/>
          <p:nvPr/>
        </p:nvSpPr>
        <p:spPr>
          <a:xfrm>
            <a:off x="-6888" y="116632"/>
            <a:ext cx="9144000" cy="1015663"/>
          </a:xfrm>
          <a:prstGeom prst="rect">
            <a:avLst/>
          </a:prstGeom>
        </p:spPr>
        <p:txBody>
          <a:bodyPr wrap="square">
            <a:spAutoFit/>
          </a:bodyPr>
          <a:lstStyle/>
          <a:p>
            <a:pPr algn="ctr"/>
            <a:r>
              <a:rPr lang="en-US" sz="3600" kern="0" dirty="0">
                <a:solidFill>
                  <a:srgbClr val="004A7F"/>
                </a:solidFill>
                <a:ea typeface="+mj-ea"/>
              </a:rPr>
              <a:t>International real GDP growth comparisons </a:t>
            </a:r>
          </a:p>
          <a:p>
            <a:pPr algn="ctr"/>
            <a:r>
              <a:rPr lang="en-US" sz="2400" kern="0" dirty="0">
                <a:solidFill>
                  <a:srgbClr val="004A7F"/>
                </a:solidFill>
                <a:ea typeface="+mj-ea"/>
              </a:rPr>
              <a:t>(Six months to June quarter 2020)</a:t>
            </a:r>
          </a:p>
        </p:txBody>
      </p:sp>
      <p:pic>
        <p:nvPicPr>
          <p:cNvPr id="6" name="Picture 5"/>
          <p:cNvPicPr/>
          <p:nvPr/>
        </p:nvPicPr>
        <p:blipFill>
          <a:blip r:embed="rId3"/>
          <a:stretch>
            <a:fillRect/>
          </a:stretch>
        </p:blipFill>
        <p:spPr>
          <a:xfrm>
            <a:off x="602712" y="1146179"/>
            <a:ext cx="7924800" cy="5210175"/>
          </a:xfrm>
          <a:prstGeom prst="rect">
            <a:avLst/>
          </a:prstGeom>
        </p:spPr>
      </p:pic>
      <p:sp>
        <p:nvSpPr>
          <p:cNvPr id="7" name="Rectangle 6"/>
          <p:cNvSpPr/>
          <p:nvPr/>
        </p:nvSpPr>
        <p:spPr>
          <a:xfrm>
            <a:off x="180528" y="6225549"/>
            <a:ext cx="9144000" cy="261610"/>
          </a:xfrm>
          <a:prstGeom prst="rect">
            <a:avLst/>
          </a:prstGeom>
        </p:spPr>
        <p:txBody>
          <a:bodyPr wrap="square">
            <a:spAutoFit/>
          </a:bodyPr>
          <a:lstStyle/>
          <a:p>
            <a:r>
              <a:rPr lang="en-AU" sz="1100" dirty="0">
                <a:solidFill>
                  <a:schemeClr val="bg1"/>
                </a:solidFill>
                <a:latin typeface="Arial" panose="020B0604020202020204" pitchFamily="34" charset="0"/>
                <a:cs typeface="Arial" panose="020B0604020202020204" pitchFamily="34" charset="0"/>
              </a:rPr>
              <a:t>Source: Treasury and national statistical agencies.</a:t>
            </a:r>
          </a:p>
        </p:txBody>
      </p:sp>
    </p:spTree>
    <p:extLst>
      <p:ext uri="{BB962C8B-B14F-4D97-AF65-F5344CB8AC3E}">
        <p14:creationId xmlns:p14="http://schemas.microsoft.com/office/powerpoint/2010/main" val="4282638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507CB5FE-55B8-41A4-92BC-1FB748DDE98A}" type="slidenum">
              <a:rPr lang="en-AU" smtClean="0"/>
              <a:pPr/>
              <a:t>14</a:t>
            </a:fld>
            <a:endParaRPr lang="en-AU" dirty="0"/>
          </a:p>
        </p:txBody>
      </p:sp>
      <p:sp>
        <p:nvSpPr>
          <p:cNvPr id="7" name="Rectangle 6"/>
          <p:cNvSpPr/>
          <p:nvPr/>
        </p:nvSpPr>
        <p:spPr>
          <a:xfrm>
            <a:off x="0" y="11857"/>
            <a:ext cx="9144000" cy="1015663"/>
          </a:xfrm>
          <a:prstGeom prst="rect">
            <a:avLst/>
          </a:prstGeom>
        </p:spPr>
        <p:txBody>
          <a:bodyPr wrap="square">
            <a:spAutoFit/>
          </a:bodyPr>
          <a:lstStyle/>
          <a:p>
            <a:pPr algn="ctr"/>
            <a:r>
              <a:rPr lang="en-US" sz="3600" kern="0" dirty="0">
                <a:solidFill>
                  <a:srgbClr val="004A7F"/>
                </a:solidFill>
                <a:ea typeface="+mj-ea"/>
              </a:rPr>
              <a:t>Contributions to real GDP growth</a:t>
            </a:r>
          </a:p>
          <a:p>
            <a:pPr algn="ctr"/>
            <a:r>
              <a:rPr lang="en-US" sz="2400" kern="0" dirty="0">
                <a:solidFill>
                  <a:srgbClr val="004A7F"/>
                </a:solidFill>
                <a:ea typeface="+mj-ea"/>
              </a:rPr>
              <a:t>(June quarter 2020)</a:t>
            </a:r>
            <a:endParaRPr lang="en-AU" sz="2400" dirty="0"/>
          </a:p>
        </p:txBody>
      </p:sp>
      <p:pic>
        <p:nvPicPr>
          <p:cNvPr id="3" name="Picture 2"/>
          <p:cNvPicPr/>
          <p:nvPr/>
        </p:nvPicPr>
        <p:blipFill>
          <a:blip r:embed="rId3"/>
          <a:stretch>
            <a:fillRect/>
          </a:stretch>
        </p:blipFill>
        <p:spPr>
          <a:xfrm>
            <a:off x="614363" y="909638"/>
            <a:ext cx="7915275" cy="5038725"/>
          </a:xfrm>
          <a:prstGeom prst="rect">
            <a:avLst/>
          </a:prstGeom>
        </p:spPr>
      </p:pic>
      <p:sp>
        <p:nvSpPr>
          <p:cNvPr id="6" name="Rectangle 5"/>
          <p:cNvSpPr/>
          <p:nvPr/>
        </p:nvSpPr>
        <p:spPr>
          <a:xfrm>
            <a:off x="180528" y="6225549"/>
            <a:ext cx="9144000" cy="430887"/>
          </a:xfrm>
          <a:prstGeom prst="rect">
            <a:avLst/>
          </a:prstGeom>
        </p:spPr>
        <p:txBody>
          <a:bodyPr wrap="square">
            <a:spAutoFit/>
          </a:bodyPr>
          <a:lstStyle/>
          <a:p>
            <a:r>
              <a:rPr lang="en-AU" sz="1100" dirty="0">
                <a:solidFill>
                  <a:schemeClr val="bg1"/>
                </a:solidFill>
                <a:latin typeface="Arial" panose="020B0604020202020204" pitchFamily="34" charset="0"/>
                <a:cs typeface="Arial" panose="020B0604020202020204" pitchFamily="34" charset="0"/>
              </a:rPr>
              <a:t>Source: ABS cat. no. 5206.0 and Treasury.</a:t>
            </a:r>
          </a:p>
          <a:p>
            <a:r>
              <a:rPr lang="en-AU" sz="1100" dirty="0">
                <a:solidFill>
                  <a:schemeClr val="bg1"/>
                </a:solidFill>
                <a:latin typeface="Arial" panose="020B0604020202020204" pitchFamily="34" charset="0"/>
                <a:cs typeface="Arial" panose="020B0604020202020204" pitchFamily="34" charset="0"/>
              </a:rPr>
              <a:t>Note: The sum of individual components may not add to the aggregate due to rounding and the omission of the statistical discrepancy.</a:t>
            </a:r>
          </a:p>
        </p:txBody>
      </p:sp>
    </p:spTree>
    <p:extLst>
      <p:ext uri="{BB962C8B-B14F-4D97-AF65-F5344CB8AC3E}">
        <p14:creationId xmlns:p14="http://schemas.microsoft.com/office/powerpoint/2010/main" val="2067494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507CB5FE-55B8-41A4-92BC-1FB748DDE98A}" type="slidenum">
              <a:rPr lang="en-AU" smtClean="0"/>
              <a:pPr/>
              <a:t>15</a:t>
            </a:fld>
            <a:endParaRPr lang="en-AU" dirty="0"/>
          </a:p>
        </p:txBody>
      </p:sp>
      <p:sp>
        <p:nvSpPr>
          <p:cNvPr id="3" name="Rectangle 2"/>
          <p:cNvSpPr/>
          <p:nvPr/>
        </p:nvSpPr>
        <p:spPr>
          <a:xfrm>
            <a:off x="0" y="11857"/>
            <a:ext cx="9144000" cy="1631216"/>
          </a:xfrm>
          <a:prstGeom prst="rect">
            <a:avLst/>
          </a:prstGeom>
        </p:spPr>
        <p:txBody>
          <a:bodyPr wrap="square">
            <a:spAutoFit/>
          </a:bodyPr>
          <a:lstStyle/>
          <a:p>
            <a:pPr algn="ctr"/>
            <a:r>
              <a:rPr lang="en-US" sz="3600" kern="0" dirty="0">
                <a:solidFill>
                  <a:srgbClr val="004A7F"/>
                </a:solidFill>
                <a:ea typeface="+mj-ea"/>
              </a:rPr>
              <a:t>Consumption by category</a:t>
            </a:r>
          </a:p>
          <a:p>
            <a:pPr algn="ctr"/>
            <a:r>
              <a:rPr lang="en-US" sz="2400" kern="0" dirty="0">
                <a:solidFill>
                  <a:srgbClr val="004A7F"/>
                </a:solidFill>
              </a:rPr>
              <a:t>(June quarter 2020)</a:t>
            </a:r>
            <a:endParaRPr lang="en-AU" sz="2400" dirty="0"/>
          </a:p>
          <a:p>
            <a:pPr algn="ctr"/>
            <a:endParaRPr lang="en-US" sz="3600" kern="0" dirty="0">
              <a:solidFill>
                <a:srgbClr val="004A7F"/>
              </a:solidFill>
              <a:ea typeface="+mj-ea"/>
            </a:endParaRPr>
          </a:p>
        </p:txBody>
      </p:sp>
      <p:pic>
        <p:nvPicPr>
          <p:cNvPr id="9" name="Picture 8"/>
          <p:cNvPicPr/>
          <p:nvPr/>
        </p:nvPicPr>
        <p:blipFill>
          <a:blip r:embed="rId3"/>
          <a:stretch>
            <a:fillRect/>
          </a:stretch>
        </p:blipFill>
        <p:spPr>
          <a:xfrm>
            <a:off x="614363" y="909638"/>
            <a:ext cx="7915275" cy="5038725"/>
          </a:xfrm>
          <a:prstGeom prst="rect">
            <a:avLst/>
          </a:prstGeom>
        </p:spPr>
      </p:pic>
      <p:sp>
        <p:nvSpPr>
          <p:cNvPr id="6" name="Rectangle 5"/>
          <p:cNvSpPr/>
          <p:nvPr/>
        </p:nvSpPr>
        <p:spPr>
          <a:xfrm>
            <a:off x="180528" y="6225549"/>
            <a:ext cx="9144000" cy="261610"/>
          </a:xfrm>
          <a:prstGeom prst="rect">
            <a:avLst/>
          </a:prstGeom>
        </p:spPr>
        <p:txBody>
          <a:bodyPr wrap="square">
            <a:spAutoFit/>
          </a:bodyPr>
          <a:lstStyle/>
          <a:p>
            <a:r>
              <a:rPr lang="en-AU" sz="1100" dirty="0">
                <a:solidFill>
                  <a:schemeClr val="bg1"/>
                </a:solidFill>
                <a:latin typeface="Arial" panose="020B0604020202020204" pitchFamily="34" charset="0"/>
                <a:cs typeface="Arial" panose="020B0604020202020204" pitchFamily="34" charset="0"/>
              </a:rPr>
              <a:t>Source: ABS cat. no. 5206.0 and Treasury.</a:t>
            </a:r>
          </a:p>
        </p:txBody>
      </p:sp>
    </p:spTree>
    <p:extLst>
      <p:ext uri="{BB962C8B-B14F-4D97-AF65-F5344CB8AC3E}">
        <p14:creationId xmlns:p14="http://schemas.microsoft.com/office/powerpoint/2010/main" val="2711017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t>International gross debt comparison</a:t>
            </a:r>
          </a:p>
        </p:txBody>
      </p:sp>
      <p:sp>
        <p:nvSpPr>
          <p:cNvPr id="4" name="Slide Number Placeholder 3"/>
          <p:cNvSpPr>
            <a:spLocks noGrp="1"/>
          </p:cNvSpPr>
          <p:nvPr>
            <p:ph type="sldNum" sz="quarter" idx="4"/>
          </p:nvPr>
        </p:nvSpPr>
        <p:spPr/>
        <p:txBody>
          <a:bodyPr/>
          <a:lstStyle/>
          <a:p>
            <a:fld id="{507CB5FE-55B8-41A4-92BC-1FB748DDE98A}" type="slidenum">
              <a:rPr lang="en-AU" smtClean="0"/>
              <a:pPr/>
              <a:t>16</a:t>
            </a:fld>
            <a:endParaRPr lang="en-AU"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4353011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179512" y="6237312"/>
            <a:ext cx="8011938" cy="415498"/>
          </a:xfrm>
          <a:prstGeom prst="rect">
            <a:avLst/>
          </a:prstGeom>
          <a:noFill/>
        </p:spPr>
        <p:txBody>
          <a:bodyPr wrap="square" rtlCol="0">
            <a:spAutoFit/>
          </a:bodyPr>
          <a:lstStyle/>
          <a:p>
            <a:r>
              <a:rPr lang="en-AU" sz="1050" dirty="0">
                <a:solidFill>
                  <a:schemeClr val="bg1"/>
                </a:solidFill>
                <a:latin typeface="Arial" panose="020B0604020202020204" pitchFamily="34" charset="0"/>
                <a:cs typeface="Arial" panose="020B0604020202020204" pitchFamily="34" charset="0"/>
              </a:rPr>
              <a:t>Source: IMF World Economic Outlook Update June 2020 and Treasury.</a:t>
            </a:r>
          </a:p>
          <a:p>
            <a:r>
              <a:rPr lang="en-AU" sz="1050" dirty="0">
                <a:solidFill>
                  <a:schemeClr val="bg1"/>
                </a:solidFill>
                <a:latin typeface="Arial" panose="020B0604020202020204" pitchFamily="34" charset="0"/>
                <a:cs typeface="Arial" panose="020B0604020202020204" pitchFamily="34" charset="0"/>
              </a:rPr>
              <a:t>Note: Data from IMF. General government gross debt includes central, state, territory and local governments. </a:t>
            </a:r>
            <a:endParaRPr lang="en-AU" sz="10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44889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a:t>Role of fiscal policy in Australia during COVID-19 pandemic</a:t>
            </a:r>
          </a:p>
        </p:txBody>
      </p:sp>
      <p:sp>
        <p:nvSpPr>
          <p:cNvPr id="3" name="Subtitle 2"/>
          <p:cNvSpPr>
            <a:spLocks noGrp="1"/>
          </p:cNvSpPr>
          <p:nvPr>
            <p:ph type="subTitle" idx="1"/>
          </p:nvPr>
        </p:nvSpPr>
        <p:spPr/>
        <p:txBody>
          <a:bodyPr/>
          <a:lstStyle/>
          <a:p>
            <a:r>
              <a:rPr lang="en-AU" sz="2000" dirty="0" err="1"/>
              <a:t>Dr.</a:t>
            </a:r>
            <a:r>
              <a:rPr lang="en-AU" sz="2000" dirty="0"/>
              <a:t> Owen Freestone – Manager, Commonwealth Treasury</a:t>
            </a:r>
          </a:p>
          <a:p>
            <a:r>
              <a:rPr lang="en-AU" sz="2000" dirty="0"/>
              <a:t>Presentation to WA students</a:t>
            </a:r>
          </a:p>
          <a:p>
            <a:r>
              <a:rPr lang="en-AU" sz="2000" dirty="0"/>
              <a:t>15 September 2020</a:t>
            </a:r>
          </a:p>
          <a:p>
            <a:endParaRPr lang="en-AU" sz="2000" dirty="0"/>
          </a:p>
          <a:p>
            <a:endParaRPr lang="en-AU" sz="2000" dirty="0"/>
          </a:p>
          <a:p>
            <a:endParaRPr lang="en-AU" sz="2000" dirty="0"/>
          </a:p>
          <a:p>
            <a:endParaRPr lang="en-AU" sz="2000" dirty="0"/>
          </a:p>
          <a:p>
            <a:r>
              <a:rPr lang="en-AU" sz="2000" dirty="0">
                <a:solidFill>
                  <a:srgbClr val="FF0000"/>
                </a:solidFill>
              </a:rPr>
              <a:t>This presentation is based on publically available data from the 2020 July Economic and Fiscal Update unless otherwise stated.</a:t>
            </a:r>
          </a:p>
        </p:txBody>
      </p:sp>
    </p:spTree>
    <p:extLst>
      <p:ext uri="{BB962C8B-B14F-4D97-AF65-F5344CB8AC3E}">
        <p14:creationId xmlns:p14="http://schemas.microsoft.com/office/powerpoint/2010/main" val="32485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pPr algn="ctr"/>
            <a:r>
              <a:rPr lang="en-AU" dirty="0"/>
              <a:t>What is fiscal policy?</a:t>
            </a:r>
          </a:p>
        </p:txBody>
      </p:sp>
      <p:sp>
        <p:nvSpPr>
          <p:cNvPr id="3" name="Content Placeholder 2"/>
          <p:cNvSpPr>
            <a:spLocks noGrp="1"/>
          </p:cNvSpPr>
          <p:nvPr>
            <p:ph idx="1"/>
          </p:nvPr>
        </p:nvSpPr>
        <p:spPr/>
        <p:txBody>
          <a:bodyPr/>
          <a:lstStyle/>
          <a:p>
            <a:r>
              <a:rPr lang="en-AU" sz="2800" dirty="0"/>
              <a:t>Fiscal policy involves setting government taxes and expenditure.</a:t>
            </a:r>
          </a:p>
          <a:p>
            <a:r>
              <a:rPr lang="en-AU" sz="2800" dirty="0"/>
              <a:t>The aim of fiscal policy is stable and sustainable economic growth.</a:t>
            </a:r>
          </a:p>
          <a:p>
            <a:r>
              <a:rPr lang="en-AU" sz="2800" dirty="0"/>
              <a:t>There are multiple ways to meet this aim:</a:t>
            </a:r>
          </a:p>
          <a:p>
            <a:pPr lvl="1"/>
            <a:r>
              <a:rPr lang="en-AU" sz="2500" dirty="0"/>
              <a:t>Stabilisation – “macro management”</a:t>
            </a:r>
          </a:p>
          <a:p>
            <a:pPr lvl="1"/>
            <a:r>
              <a:rPr lang="en-AU" sz="2500" dirty="0"/>
              <a:t>Redistribution – “fairness”</a:t>
            </a:r>
          </a:p>
          <a:p>
            <a:pPr lvl="1"/>
            <a:r>
              <a:rPr lang="en-AU" sz="2500" dirty="0"/>
              <a:t>Allocation – “economic efficiency”</a:t>
            </a:r>
          </a:p>
          <a:p>
            <a:endParaRPr lang="en-AU" dirty="0"/>
          </a:p>
        </p:txBody>
      </p:sp>
      <p:sp>
        <p:nvSpPr>
          <p:cNvPr id="4" name="Slide Number Placeholder 3"/>
          <p:cNvSpPr>
            <a:spLocks noGrp="1"/>
          </p:cNvSpPr>
          <p:nvPr>
            <p:ph type="sldNum" sz="quarter" idx="4294967295"/>
          </p:nvPr>
        </p:nvSpPr>
        <p:spPr/>
        <p:txBody>
          <a:bodyPr/>
          <a:lstStyle/>
          <a:p>
            <a:fld id="{507CB5FE-55B8-41A4-92BC-1FB748DDE98A}" type="slidenum">
              <a:rPr lang="en-AU" smtClean="0"/>
              <a:pPr/>
              <a:t>2</a:t>
            </a:fld>
            <a:endParaRPr lang="en-AU" dirty="0"/>
          </a:p>
        </p:txBody>
      </p:sp>
    </p:spTree>
    <p:extLst>
      <p:ext uri="{BB962C8B-B14F-4D97-AF65-F5344CB8AC3E}">
        <p14:creationId xmlns:p14="http://schemas.microsoft.com/office/powerpoint/2010/main" val="2606714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pPr algn="ctr"/>
            <a:r>
              <a:rPr lang="en-AU" dirty="0"/>
              <a:t>Stabilisation function</a:t>
            </a:r>
          </a:p>
        </p:txBody>
      </p:sp>
      <p:sp>
        <p:nvSpPr>
          <p:cNvPr id="3" name="Content Placeholder 2"/>
          <p:cNvSpPr>
            <a:spLocks noGrp="1"/>
          </p:cNvSpPr>
          <p:nvPr>
            <p:ph idx="1"/>
          </p:nvPr>
        </p:nvSpPr>
        <p:spPr/>
        <p:txBody>
          <a:bodyPr>
            <a:normAutofit/>
          </a:bodyPr>
          <a:lstStyle/>
          <a:p>
            <a:r>
              <a:rPr lang="en-AU" sz="2800" dirty="0"/>
              <a:t>Smooth short-term economic fluctuations</a:t>
            </a:r>
          </a:p>
          <a:p>
            <a:r>
              <a:rPr lang="en-AU" sz="2800" dirty="0"/>
              <a:t>Intersects with monetary policy, and more recently macro-prudential policy</a:t>
            </a:r>
          </a:p>
          <a:p>
            <a:r>
              <a:rPr lang="en-AU" sz="2800" dirty="0"/>
              <a:t>Australian counter-cyclical fiscal policy takes a couple of forms:</a:t>
            </a:r>
          </a:p>
          <a:p>
            <a:pPr lvl="1"/>
            <a:r>
              <a:rPr lang="en-AU" sz="2400" dirty="0"/>
              <a:t>Automatic stabilisers (dominant approach)</a:t>
            </a:r>
          </a:p>
          <a:p>
            <a:pPr lvl="2"/>
            <a:r>
              <a:rPr lang="en-AU" dirty="0"/>
              <a:t>Rule based, non-discretionary, passive changes to fiscal outcomes: welfare payments (unemployment), progressive taxes</a:t>
            </a:r>
          </a:p>
          <a:p>
            <a:pPr lvl="1"/>
            <a:r>
              <a:rPr lang="en-AU" sz="2400" dirty="0"/>
              <a:t>Discretionary</a:t>
            </a:r>
          </a:p>
          <a:p>
            <a:pPr lvl="2"/>
            <a:r>
              <a:rPr lang="en-AU"/>
              <a:t>Active, </a:t>
            </a:r>
            <a:r>
              <a:rPr lang="en-AU" dirty="0"/>
              <a:t>(typically) temporary changes: tax holidays, tax cuts, transfers (cash payments) or other spending</a:t>
            </a:r>
          </a:p>
          <a:p>
            <a:endParaRPr lang="en-AU" sz="2800" dirty="0"/>
          </a:p>
          <a:p>
            <a:pPr lvl="1"/>
            <a:endParaRPr lang="en-AU" dirty="0"/>
          </a:p>
        </p:txBody>
      </p:sp>
      <p:sp>
        <p:nvSpPr>
          <p:cNvPr id="4" name="Slide Number Placeholder 3"/>
          <p:cNvSpPr>
            <a:spLocks noGrp="1"/>
          </p:cNvSpPr>
          <p:nvPr>
            <p:ph type="sldNum" sz="quarter" idx="4"/>
          </p:nvPr>
        </p:nvSpPr>
        <p:spPr/>
        <p:txBody>
          <a:bodyPr/>
          <a:lstStyle/>
          <a:p>
            <a:fld id="{507CB5FE-55B8-41A4-92BC-1FB748DDE98A}" type="slidenum">
              <a:rPr lang="en-AU" smtClean="0"/>
              <a:pPr/>
              <a:t>3</a:t>
            </a:fld>
            <a:endParaRPr lang="en-AU" dirty="0"/>
          </a:p>
        </p:txBody>
      </p:sp>
    </p:spTree>
    <p:extLst>
      <p:ext uri="{BB962C8B-B14F-4D97-AF65-F5344CB8AC3E}">
        <p14:creationId xmlns:p14="http://schemas.microsoft.com/office/powerpoint/2010/main" val="4015737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Stabilising</a:t>
            </a:r>
            <a:r>
              <a:rPr lang="en-AU"/>
              <a:t> </a:t>
            </a:r>
            <a:r>
              <a:rPr lang="en-AU" dirty="0"/>
              <a:t>the </a:t>
            </a:r>
            <a:r>
              <a:rPr lang="en-AU"/>
              <a:t>business cycle</a:t>
            </a:r>
            <a:endParaRPr lang="en-AU" dirty="0"/>
          </a:p>
        </p:txBody>
      </p:sp>
      <p:sp>
        <p:nvSpPr>
          <p:cNvPr id="4" name="Slide Number Placeholder 3"/>
          <p:cNvSpPr>
            <a:spLocks noGrp="1"/>
          </p:cNvSpPr>
          <p:nvPr>
            <p:ph type="sldNum" sz="quarter" idx="4"/>
          </p:nvPr>
        </p:nvSpPr>
        <p:spPr/>
        <p:txBody>
          <a:bodyPr/>
          <a:lstStyle/>
          <a:p>
            <a:fld id="{507CB5FE-55B8-41A4-92BC-1FB748DDE98A}" type="slidenum">
              <a:rPr lang="en-AU" smtClean="0"/>
              <a:pPr/>
              <a:t>4</a:t>
            </a:fld>
            <a:endParaRPr lang="en-AU" dirty="0"/>
          </a:p>
        </p:txBody>
      </p:sp>
      <p:pic>
        <p:nvPicPr>
          <p:cNvPr id="6" name="Picture 5"/>
          <p:cNvPicPr>
            <a:picLocks noChangeAspect="1"/>
          </p:cNvPicPr>
          <p:nvPr/>
        </p:nvPicPr>
        <p:blipFill>
          <a:blip r:embed="rId2"/>
          <a:stretch>
            <a:fillRect/>
          </a:stretch>
        </p:blipFill>
        <p:spPr>
          <a:xfrm>
            <a:off x="935596" y="1417638"/>
            <a:ext cx="7272808" cy="4467392"/>
          </a:xfrm>
          <a:prstGeom prst="rect">
            <a:avLst/>
          </a:prstGeom>
        </p:spPr>
      </p:pic>
    </p:spTree>
    <p:extLst>
      <p:ext uri="{BB962C8B-B14F-4D97-AF65-F5344CB8AC3E}">
        <p14:creationId xmlns:p14="http://schemas.microsoft.com/office/powerpoint/2010/main" val="3392438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Role of monetary and fiscal policy</a:t>
            </a:r>
          </a:p>
        </p:txBody>
      </p:sp>
      <p:sp>
        <p:nvSpPr>
          <p:cNvPr id="4" name="Slide Number Placeholder 3"/>
          <p:cNvSpPr>
            <a:spLocks noGrp="1"/>
          </p:cNvSpPr>
          <p:nvPr>
            <p:ph type="sldNum" sz="quarter" idx="4"/>
          </p:nvPr>
        </p:nvSpPr>
        <p:spPr/>
        <p:txBody>
          <a:bodyPr/>
          <a:lstStyle/>
          <a:p>
            <a:fld id="{507CB5FE-55B8-41A4-92BC-1FB748DDE98A}" type="slidenum">
              <a:rPr lang="en-AU" smtClean="0"/>
              <a:pPr/>
              <a:t>5</a:t>
            </a:fld>
            <a:endParaRPr lang="en-AU" dirty="0"/>
          </a:p>
        </p:txBody>
      </p:sp>
      <p:pic>
        <p:nvPicPr>
          <p:cNvPr id="7" name="Picture 6"/>
          <p:cNvPicPr>
            <a:picLocks noChangeAspect="1"/>
          </p:cNvPicPr>
          <p:nvPr/>
        </p:nvPicPr>
        <p:blipFill>
          <a:blip r:embed="rId2"/>
          <a:stretch>
            <a:fillRect/>
          </a:stretch>
        </p:blipFill>
        <p:spPr>
          <a:xfrm>
            <a:off x="787536" y="1196752"/>
            <a:ext cx="7568927" cy="4824536"/>
          </a:xfrm>
          <a:prstGeom prst="rect">
            <a:avLst/>
          </a:prstGeom>
        </p:spPr>
      </p:pic>
      <p:sp>
        <p:nvSpPr>
          <p:cNvPr id="9" name="Rectangle 8"/>
          <p:cNvSpPr/>
          <p:nvPr/>
        </p:nvSpPr>
        <p:spPr>
          <a:xfrm>
            <a:off x="251520" y="6225549"/>
            <a:ext cx="7632848" cy="646331"/>
          </a:xfrm>
          <a:prstGeom prst="rect">
            <a:avLst/>
          </a:prstGeom>
        </p:spPr>
        <p:txBody>
          <a:bodyPr wrap="square">
            <a:spAutoFit/>
          </a:bodyPr>
          <a:lstStyle/>
          <a:p>
            <a:r>
              <a:rPr lang="en-AU" sz="900" dirty="0">
                <a:solidFill>
                  <a:schemeClr val="bg1"/>
                </a:solidFill>
                <a:latin typeface="Arial" panose="020B0604020202020204" pitchFamily="34" charset="0"/>
                <a:cs typeface="Arial" panose="020B0604020202020204" pitchFamily="34" charset="0"/>
              </a:rPr>
              <a:t>Note: Underlying cash balance is shown as a share of GDP. Grey shading represents the 1990s recession, the Global Financial Crisis and COVID-19. This shading covers dates from Jun-91 to Dec-92 (when unemployment peaked),  Sept-08 to Sept-09, and Mar-20 to Dec-20. Forecasts from July Economic and Fiscal Update.</a:t>
            </a:r>
          </a:p>
          <a:p>
            <a:r>
              <a:rPr lang="en-AU" sz="900" dirty="0">
                <a:solidFill>
                  <a:schemeClr val="bg1"/>
                </a:solidFill>
                <a:latin typeface="Arial" panose="020B0604020202020204" pitchFamily="34" charset="0"/>
                <a:cs typeface="Arial" panose="020B0604020202020204" pitchFamily="34" charset="0"/>
              </a:rPr>
              <a:t>Source: Treasury.</a:t>
            </a:r>
          </a:p>
        </p:txBody>
      </p:sp>
    </p:spTree>
    <p:extLst>
      <p:ext uri="{BB962C8B-B14F-4D97-AF65-F5344CB8AC3E}">
        <p14:creationId xmlns:p14="http://schemas.microsoft.com/office/powerpoint/2010/main" val="821200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solidFill>
                  <a:srgbClr val="002C47"/>
                </a:solidFill>
              </a:rPr>
              <a:t>Global active cases</a:t>
            </a:r>
            <a:br>
              <a:rPr lang="en-AU" dirty="0">
                <a:solidFill>
                  <a:srgbClr val="002C47"/>
                </a:solidFill>
              </a:rPr>
            </a:br>
            <a:r>
              <a:rPr lang="en-AU" sz="2400" dirty="0"/>
              <a:t>(as at 15 September 2020)</a:t>
            </a:r>
            <a:endParaRPr lang="en-AU" dirty="0">
              <a:solidFill>
                <a:srgbClr val="002C47"/>
              </a:solidFill>
            </a:endParaRPr>
          </a:p>
        </p:txBody>
      </p:sp>
      <p:sp>
        <p:nvSpPr>
          <p:cNvPr id="4" name="Slide Number Placeholder 1"/>
          <p:cNvSpPr>
            <a:spLocks noGrp="1"/>
          </p:cNvSpPr>
          <p:nvPr>
            <p:ph type="sldNum" sz="quarter" idx="4"/>
          </p:nvPr>
        </p:nvSpPr>
        <p:spPr>
          <a:xfrm>
            <a:off x="6553200" y="6356354"/>
            <a:ext cx="2133600" cy="365125"/>
          </a:xfrm>
        </p:spPr>
        <p:txBody>
          <a:bodyPr/>
          <a:lstStyle/>
          <a:p>
            <a:fld id="{507CB5FE-55B8-41A4-92BC-1FB748DDE98A}" type="slidenum">
              <a:rPr lang="en-AU" smtClean="0"/>
              <a:pPr/>
              <a:t>6</a:t>
            </a:fld>
            <a:endParaRPr lang="en-AU" dirty="0"/>
          </a:p>
        </p:txBody>
      </p:sp>
      <p:sp>
        <p:nvSpPr>
          <p:cNvPr id="6" name="Rectangle 5"/>
          <p:cNvSpPr/>
          <p:nvPr/>
        </p:nvSpPr>
        <p:spPr>
          <a:xfrm>
            <a:off x="251520" y="6225549"/>
            <a:ext cx="7632848" cy="261610"/>
          </a:xfrm>
          <a:prstGeom prst="rect">
            <a:avLst/>
          </a:prstGeom>
        </p:spPr>
        <p:txBody>
          <a:bodyPr wrap="square">
            <a:spAutoFit/>
          </a:bodyPr>
          <a:lstStyle/>
          <a:p>
            <a:r>
              <a:rPr lang="en-AU" sz="1100" dirty="0">
                <a:solidFill>
                  <a:schemeClr val="bg1"/>
                </a:solidFill>
                <a:latin typeface="Arial" panose="020B0604020202020204" pitchFamily="34" charset="0"/>
                <a:cs typeface="Arial" panose="020B0604020202020204" pitchFamily="34" charset="0"/>
              </a:rPr>
              <a:t>Source: John Hopkins Coronavirus Resource </a:t>
            </a:r>
            <a:r>
              <a:rPr lang="en-AU" sz="1100" dirty="0" err="1">
                <a:solidFill>
                  <a:schemeClr val="bg1"/>
                </a:solidFill>
                <a:latin typeface="Arial" panose="020B0604020202020204" pitchFamily="34" charset="0"/>
                <a:cs typeface="Arial" panose="020B0604020202020204" pitchFamily="34" charset="0"/>
              </a:rPr>
              <a:t>Center</a:t>
            </a:r>
            <a:r>
              <a:rPr lang="en-AU" sz="1100" dirty="0">
                <a:solidFill>
                  <a:schemeClr val="bg1"/>
                </a:solidFill>
                <a:latin typeface="Arial" panose="020B0604020202020204" pitchFamily="34" charset="0"/>
                <a:cs typeface="Arial" panose="020B0604020202020204" pitchFamily="34" charset="0"/>
              </a:rPr>
              <a:t>, Treasury.</a:t>
            </a:r>
          </a:p>
        </p:txBody>
      </p:sp>
      <p:pic>
        <p:nvPicPr>
          <p:cNvPr id="3" name="Picture 2"/>
          <p:cNvPicPr>
            <a:picLocks noChangeAspect="1"/>
          </p:cNvPicPr>
          <p:nvPr/>
        </p:nvPicPr>
        <p:blipFill>
          <a:blip r:embed="rId2"/>
          <a:stretch>
            <a:fillRect/>
          </a:stretch>
        </p:blipFill>
        <p:spPr>
          <a:xfrm>
            <a:off x="323528" y="1700808"/>
            <a:ext cx="8506903" cy="3422576"/>
          </a:xfrm>
          <a:prstGeom prst="rect">
            <a:avLst/>
          </a:prstGeom>
        </p:spPr>
      </p:pic>
    </p:spTree>
    <p:extLst>
      <p:ext uri="{BB962C8B-B14F-4D97-AF65-F5344CB8AC3E}">
        <p14:creationId xmlns:p14="http://schemas.microsoft.com/office/powerpoint/2010/main" val="1719873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t>Global daily confirmed cases and deaths </a:t>
            </a:r>
            <a:br>
              <a:rPr lang="en-AU" dirty="0"/>
            </a:br>
            <a:r>
              <a:rPr lang="en-AU" sz="2400" dirty="0"/>
              <a:t>(as at 15 September)</a:t>
            </a:r>
          </a:p>
        </p:txBody>
      </p:sp>
      <p:sp>
        <p:nvSpPr>
          <p:cNvPr id="4" name="Slide Number Placeholder 3"/>
          <p:cNvSpPr>
            <a:spLocks noGrp="1"/>
          </p:cNvSpPr>
          <p:nvPr>
            <p:ph type="sldNum" sz="quarter" idx="4"/>
          </p:nvPr>
        </p:nvSpPr>
        <p:spPr/>
        <p:txBody>
          <a:bodyPr/>
          <a:lstStyle/>
          <a:p>
            <a:fld id="{507CB5FE-55B8-41A4-92BC-1FB748DDE98A}" type="slidenum">
              <a:rPr lang="en-AU" smtClean="0"/>
              <a:pPr/>
              <a:t>7</a:t>
            </a:fld>
            <a:endParaRPr lang="en-AU" dirty="0"/>
          </a:p>
        </p:txBody>
      </p:sp>
      <p:sp>
        <p:nvSpPr>
          <p:cNvPr id="6" name="Rectangle 5"/>
          <p:cNvSpPr/>
          <p:nvPr/>
        </p:nvSpPr>
        <p:spPr>
          <a:xfrm>
            <a:off x="251520" y="6225549"/>
            <a:ext cx="7632848" cy="261610"/>
          </a:xfrm>
          <a:prstGeom prst="rect">
            <a:avLst/>
          </a:prstGeom>
        </p:spPr>
        <p:txBody>
          <a:bodyPr wrap="square">
            <a:spAutoFit/>
          </a:bodyPr>
          <a:lstStyle/>
          <a:p>
            <a:r>
              <a:rPr lang="en-AU" sz="1100" dirty="0">
                <a:solidFill>
                  <a:schemeClr val="bg1"/>
                </a:solidFill>
                <a:latin typeface="Arial" panose="020B0604020202020204" pitchFamily="34" charset="0"/>
                <a:cs typeface="Arial" panose="020B0604020202020204" pitchFamily="34" charset="0"/>
              </a:rPr>
              <a:t>Source: John Hopkins Coronavirus Resource </a:t>
            </a:r>
            <a:r>
              <a:rPr lang="en-AU" sz="1100" dirty="0" err="1">
                <a:solidFill>
                  <a:schemeClr val="bg1"/>
                </a:solidFill>
                <a:latin typeface="Arial" panose="020B0604020202020204" pitchFamily="34" charset="0"/>
                <a:cs typeface="Arial" panose="020B0604020202020204" pitchFamily="34" charset="0"/>
              </a:rPr>
              <a:t>Center</a:t>
            </a:r>
            <a:r>
              <a:rPr lang="en-AU" sz="1100" dirty="0">
                <a:solidFill>
                  <a:schemeClr val="bg1"/>
                </a:solidFill>
                <a:latin typeface="Arial" panose="020B0604020202020204" pitchFamily="34" charset="0"/>
                <a:cs typeface="Arial" panose="020B0604020202020204" pitchFamily="34" charset="0"/>
              </a:rPr>
              <a:t>, Treasury.</a:t>
            </a:r>
          </a:p>
        </p:txBody>
      </p:sp>
      <p:pic>
        <p:nvPicPr>
          <p:cNvPr id="3" name="Picture 2"/>
          <p:cNvPicPr>
            <a:picLocks noChangeAspect="1"/>
          </p:cNvPicPr>
          <p:nvPr/>
        </p:nvPicPr>
        <p:blipFill>
          <a:blip r:embed="rId2"/>
          <a:stretch>
            <a:fillRect/>
          </a:stretch>
        </p:blipFill>
        <p:spPr>
          <a:xfrm>
            <a:off x="611560" y="1406164"/>
            <a:ext cx="3600000" cy="4575539"/>
          </a:xfrm>
          <a:prstGeom prst="rect">
            <a:avLst/>
          </a:prstGeom>
        </p:spPr>
      </p:pic>
      <p:pic>
        <p:nvPicPr>
          <p:cNvPr id="5" name="Picture 4"/>
          <p:cNvPicPr>
            <a:picLocks noChangeAspect="1"/>
          </p:cNvPicPr>
          <p:nvPr/>
        </p:nvPicPr>
        <p:blipFill>
          <a:blip r:embed="rId3"/>
          <a:stretch>
            <a:fillRect/>
          </a:stretch>
        </p:blipFill>
        <p:spPr>
          <a:xfrm>
            <a:off x="4572000" y="1417638"/>
            <a:ext cx="3600000" cy="4542857"/>
          </a:xfrm>
          <a:prstGeom prst="rect">
            <a:avLst/>
          </a:prstGeom>
        </p:spPr>
      </p:pic>
    </p:spTree>
    <p:extLst>
      <p:ext uri="{BB962C8B-B14F-4D97-AF65-F5344CB8AC3E}">
        <p14:creationId xmlns:p14="http://schemas.microsoft.com/office/powerpoint/2010/main" val="2643431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t>Fiscal measures by category over time</a:t>
            </a:r>
            <a:br>
              <a:rPr lang="en-AU" dirty="0"/>
            </a:br>
            <a:r>
              <a:rPr lang="en-AU" sz="2800" dirty="0"/>
              <a:t>(impact on underlying cash balance)</a:t>
            </a:r>
          </a:p>
        </p:txBody>
      </p:sp>
      <p:sp>
        <p:nvSpPr>
          <p:cNvPr id="4" name="Slide Number Placeholder 3"/>
          <p:cNvSpPr>
            <a:spLocks noGrp="1"/>
          </p:cNvSpPr>
          <p:nvPr>
            <p:ph type="sldNum" sz="quarter" idx="4"/>
          </p:nvPr>
        </p:nvSpPr>
        <p:spPr/>
        <p:txBody>
          <a:bodyPr/>
          <a:lstStyle/>
          <a:p>
            <a:fld id="{507CB5FE-55B8-41A4-92BC-1FB748DDE98A}" type="slidenum">
              <a:rPr lang="en-AU" smtClean="0"/>
              <a:pPr/>
              <a:t>8</a:t>
            </a:fld>
            <a:endParaRPr lang="en-AU" dirty="0"/>
          </a:p>
        </p:txBody>
      </p:sp>
      <p:graphicFrame>
        <p:nvGraphicFramePr>
          <p:cNvPr id="7" name="Chart 6"/>
          <p:cNvGraphicFramePr>
            <a:graphicFrameLocks/>
          </p:cNvGraphicFramePr>
          <p:nvPr/>
        </p:nvGraphicFramePr>
        <p:xfrm>
          <a:off x="612000" y="1124744"/>
          <a:ext cx="7920000" cy="5040000"/>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p:cNvSpPr/>
          <p:nvPr/>
        </p:nvSpPr>
        <p:spPr>
          <a:xfrm>
            <a:off x="251520" y="6225549"/>
            <a:ext cx="7632848" cy="430887"/>
          </a:xfrm>
          <a:prstGeom prst="rect">
            <a:avLst/>
          </a:prstGeom>
        </p:spPr>
        <p:txBody>
          <a:bodyPr wrap="square">
            <a:spAutoFit/>
          </a:bodyPr>
          <a:lstStyle/>
          <a:p>
            <a:r>
              <a:rPr lang="en-AU" sz="1100" dirty="0">
                <a:solidFill>
                  <a:schemeClr val="bg1"/>
                </a:solidFill>
                <a:latin typeface="Arial" panose="020B0604020202020204" pitchFamily="34" charset="0"/>
                <a:cs typeface="Arial" panose="020B0604020202020204" pitchFamily="34" charset="0"/>
              </a:rPr>
              <a:t>Source: July Economic and Fiscal Update.</a:t>
            </a:r>
          </a:p>
          <a:p>
            <a:r>
              <a:rPr lang="en-AU" sz="1100" dirty="0">
                <a:solidFill>
                  <a:schemeClr val="bg1"/>
                </a:solidFill>
                <a:latin typeface="Arial" panose="020B0604020202020204" pitchFamily="34" charset="0"/>
                <a:cs typeface="Arial" panose="020B0604020202020204" pitchFamily="34" charset="0"/>
              </a:rPr>
              <a:t>Note: The coronavirus measures in this chart only include economic measures. Health measure are not included.</a:t>
            </a:r>
          </a:p>
        </p:txBody>
      </p:sp>
    </p:spTree>
    <p:extLst>
      <p:ext uri="{BB962C8B-B14F-4D97-AF65-F5344CB8AC3E}">
        <p14:creationId xmlns:p14="http://schemas.microsoft.com/office/powerpoint/2010/main" val="1596771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Direct fiscal multiplier</a:t>
            </a:r>
          </a:p>
        </p:txBody>
      </p:sp>
      <p:sp>
        <p:nvSpPr>
          <p:cNvPr id="4" name="Slide Number Placeholder 3"/>
          <p:cNvSpPr>
            <a:spLocks noGrp="1"/>
          </p:cNvSpPr>
          <p:nvPr>
            <p:ph type="sldNum" sz="quarter" idx="4"/>
          </p:nvPr>
        </p:nvSpPr>
        <p:spPr/>
        <p:txBody>
          <a:bodyPr/>
          <a:lstStyle/>
          <a:p>
            <a:fld id="{507CB5FE-55B8-41A4-92BC-1FB748DDE98A}" type="slidenum">
              <a:rPr lang="en-AU" smtClean="0"/>
              <a:pPr/>
              <a:t>9</a:t>
            </a:fld>
            <a:endParaRPr lang="en-AU" dirty="0"/>
          </a:p>
        </p:txBody>
      </p:sp>
      <mc:AlternateContent xmlns:mc="http://schemas.openxmlformats.org/markup-compatibility/2006" xmlns:a14="http://schemas.microsoft.com/office/drawing/2010/main">
        <mc:Choice Requires="a14">
          <p:sp>
            <p:nvSpPr>
              <p:cNvPr id="139" name="TextBox 138"/>
              <p:cNvSpPr txBox="1"/>
              <p:nvPr/>
            </p:nvSpPr>
            <p:spPr>
              <a:xfrm>
                <a:off x="1475656" y="2683066"/>
                <a:ext cx="597666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𝐺𝐷𝑃</m:t>
                      </m:r>
                      <m:r>
                        <a:rPr lang="en-AU" b="0" i="1" smtClean="0">
                          <a:latin typeface="Cambria Math" panose="02040503050406030204" pitchFamily="18" charset="0"/>
                        </a:rPr>
                        <m:t> </m:t>
                      </m:r>
                      <m:r>
                        <a:rPr lang="en-AU" b="0" i="1" smtClean="0">
                          <a:latin typeface="Cambria Math" panose="02040503050406030204" pitchFamily="18" charset="0"/>
                        </a:rPr>
                        <m:t>𝑚𝑢𝑙𝑡𝑖𝑝𝑙𝑖𝑒𝑟</m:t>
                      </m:r>
                      <m:r>
                        <a:rPr lang="en-AU" b="0" i="1" smtClean="0">
                          <a:latin typeface="Cambria Math" panose="02040503050406030204" pitchFamily="18" charset="0"/>
                        </a:rPr>
                        <m:t>=</m:t>
                      </m:r>
                      <m:r>
                        <a:rPr lang="en-AU" b="0" i="1" smtClean="0">
                          <a:latin typeface="Cambria Math" panose="02040503050406030204" pitchFamily="18" charset="0"/>
                        </a:rPr>
                        <m:t>𝑀𝑃𝐶</m:t>
                      </m:r>
                      <m:r>
                        <a:rPr lang="en-AU" b="0" i="1" smtClean="0">
                          <a:latin typeface="Cambria Math" panose="02040503050406030204" pitchFamily="18" charset="0"/>
                        </a:rPr>
                        <m:t>∗(1−</m:t>
                      </m:r>
                      <m:r>
                        <a:rPr lang="en-AU" b="0" i="1" smtClean="0">
                          <a:latin typeface="Cambria Math" panose="02040503050406030204" pitchFamily="18" charset="0"/>
                        </a:rPr>
                        <m:t>𝑖𝑚𝑝𝑜𝑟𝑡</m:t>
                      </m:r>
                      <m:r>
                        <a:rPr lang="en-AU" b="0" i="1" smtClean="0">
                          <a:latin typeface="Cambria Math" panose="02040503050406030204" pitchFamily="18" charset="0"/>
                        </a:rPr>
                        <m:t> </m:t>
                      </m:r>
                      <m:r>
                        <a:rPr lang="en-AU" b="0" i="1" smtClean="0">
                          <a:latin typeface="Cambria Math" panose="02040503050406030204" pitchFamily="18" charset="0"/>
                        </a:rPr>
                        <m:t>𝑙𝑒𝑎𝑘𝑎𝑔𝑒</m:t>
                      </m:r>
                      <m:r>
                        <a:rPr lang="en-AU" b="0" i="1" smtClean="0">
                          <a:latin typeface="Cambria Math" panose="02040503050406030204" pitchFamily="18" charset="0"/>
                        </a:rPr>
                        <m:t>)</m:t>
                      </m:r>
                    </m:oMath>
                  </m:oMathPara>
                </a14:m>
                <a:endParaRPr lang="en-AU" dirty="0"/>
              </a:p>
            </p:txBody>
          </p:sp>
        </mc:Choice>
        <mc:Fallback xmlns="">
          <p:sp>
            <p:nvSpPr>
              <p:cNvPr id="139" name="TextBox 138"/>
              <p:cNvSpPr txBox="1">
                <a:spLocks noRot="1" noChangeAspect="1" noMove="1" noResize="1" noEditPoints="1" noAdjustHandles="1" noChangeArrowheads="1" noChangeShapeType="1" noTextEdit="1"/>
              </p:cNvSpPr>
              <p:nvPr/>
            </p:nvSpPr>
            <p:spPr>
              <a:xfrm>
                <a:off x="1475656" y="2683066"/>
                <a:ext cx="5976664" cy="369332"/>
              </a:xfrm>
              <a:prstGeom prst="rect">
                <a:avLst/>
              </a:prstGeom>
              <a:blipFill>
                <a:blip r:embed="rId2"/>
                <a:stretch>
                  <a:fillRect b="-13115"/>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48" name="TextBox 47"/>
              <p:cNvSpPr txBox="1"/>
              <p:nvPr/>
            </p:nvSpPr>
            <p:spPr>
              <a:xfrm>
                <a:off x="1259632" y="1556792"/>
                <a:ext cx="5976664" cy="95500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𝐺𝐷𝑃</m:t>
                      </m:r>
                      <m:r>
                        <a:rPr lang="en-AU" b="0" i="1" smtClean="0">
                          <a:latin typeface="Cambria Math" panose="02040503050406030204" pitchFamily="18" charset="0"/>
                        </a:rPr>
                        <m:t> </m:t>
                      </m:r>
                      <m:r>
                        <a:rPr lang="en-AU" b="0" i="1" smtClean="0">
                          <a:latin typeface="Cambria Math" panose="02040503050406030204" pitchFamily="18" charset="0"/>
                        </a:rPr>
                        <m:t>𝑚𝑢𝑙𝑡𝑖𝑝𝑙𝑖𝑒𝑟</m:t>
                      </m:r>
                      <m:r>
                        <a:rPr lang="en-AU" b="0" i="1" smtClean="0">
                          <a:latin typeface="Cambria Math" panose="02040503050406030204" pitchFamily="18" charset="0"/>
                        </a:rPr>
                        <m:t>=</m:t>
                      </m:r>
                      <m:f>
                        <m:fPr>
                          <m:ctrlPr>
                            <a:rPr lang="en-AU" b="0" i="1" smtClean="0">
                              <a:latin typeface="Cambria Math" panose="02040503050406030204" pitchFamily="18" charset="0"/>
                            </a:rPr>
                          </m:ctrlPr>
                        </m:fPr>
                        <m:num>
                          <m:r>
                            <m:rPr>
                              <m:sty m:val="p"/>
                            </m:rPr>
                            <a:rPr lang="el-GR" i="1">
                              <a:latin typeface="Cambria Math" panose="02040503050406030204" pitchFamily="18" charset="0"/>
                            </a:rPr>
                            <m:t>Δ</m:t>
                          </m:r>
                          <m:r>
                            <a:rPr lang="en-AU" b="0" i="1" smtClean="0">
                              <a:latin typeface="Cambria Math" panose="02040503050406030204" pitchFamily="18" charset="0"/>
                            </a:rPr>
                            <m:t> </m:t>
                          </m:r>
                          <m:r>
                            <a:rPr lang="en-AU" b="0" i="1" smtClean="0">
                              <a:latin typeface="Cambria Math" panose="02040503050406030204" pitchFamily="18" charset="0"/>
                            </a:rPr>
                            <m:t>𝐺𝐷𝑃</m:t>
                          </m:r>
                          <m:r>
                            <a:rPr lang="en-AU" b="0" i="1" smtClean="0">
                              <a:latin typeface="Cambria Math" panose="02040503050406030204" pitchFamily="18" charset="0"/>
                            </a:rPr>
                            <m:t> ($)</m:t>
                          </m:r>
                        </m:num>
                        <m:den>
                          <m:r>
                            <a:rPr lang="en-AU" b="0" i="1" smtClean="0">
                              <a:latin typeface="Cambria Math" panose="02040503050406030204" pitchFamily="18" charset="0"/>
                            </a:rPr>
                            <m:t>𝑏𝑢𝑑𝑔𝑒𝑡</m:t>
                          </m:r>
                          <m:r>
                            <a:rPr lang="en-AU" b="0" i="1" smtClean="0">
                              <a:latin typeface="Cambria Math" panose="02040503050406030204" pitchFamily="18" charset="0"/>
                            </a:rPr>
                            <m:t> </m:t>
                          </m:r>
                          <m:r>
                            <a:rPr lang="en-AU" b="0" i="1" smtClean="0">
                              <a:latin typeface="Cambria Math" panose="02040503050406030204" pitchFamily="18" charset="0"/>
                            </a:rPr>
                            <m:t>𝑐𝑜𝑠𝑡</m:t>
                          </m:r>
                          <m:r>
                            <a:rPr lang="en-AU" b="0" i="1" smtClean="0">
                              <a:latin typeface="Cambria Math" panose="02040503050406030204" pitchFamily="18" charset="0"/>
                            </a:rPr>
                            <m:t> ($)</m:t>
                          </m:r>
                        </m:den>
                      </m:f>
                    </m:oMath>
                  </m:oMathPara>
                </a14:m>
                <a:endParaRPr lang="en-AU" b="0" dirty="0"/>
              </a:p>
              <a:p>
                <a:endParaRPr lang="en-AU" dirty="0"/>
              </a:p>
            </p:txBody>
          </p:sp>
        </mc:Choice>
        <mc:Fallback xmlns="">
          <p:sp>
            <p:nvSpPr>
              <p:cNvPr id="48" name="TextBox 47"/>
              <p:cNvSpPr txBox="1">
                <a:spLocks noRot="1" noChangeAspect="1" noMove="1" noResize="1" noEditPoints="1" noAdjustHandles="1" noChangeArrowheads="1" noChangeShapeType="1" noTextEdit="1"/>
              </p:cNvSpPr>
              <p:nvPr/>
            </p:nvSpPr>
            <p:spPr>
              <a:xfrm>
                <a:off x="1259632" y="1556792"/>
                <a:ext cx="5976664" cy="955005"/>
              </a:xfrm>
              <a:prstGeom prst="rect">
                <a:avLst/>
              </a:prstGeom>
              <a:blipFill>
                <a:blip r:embed="rId3"/>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49" name="TextBox 48"/>
              <p:cNvSpPr txBox="1"/>
              <p:nvPr/>
            </p:nvSpPr>
            <p:spPr>
              <a:xfrm>
                <a:off x="457200" y="3409493"/>
                <a:ext cx="7200800" cy="95558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𝑀𝑎𝑟𝑔𝑖𝑛𝑎𝑙</m:t>
                      </m:r>
                      <m:r>
                        <a:rPr lang="en-AU" b="0" i="1" smtClean="0">
                          <a:latin typeface="Cambria Math" panose="02040503050406030204" pitchFamily="18" charset="0"/>
                        </a:rPr>
                        <m:t> </m:t>
                      </m:r>
                      <m:r>
                        <a:rPr lang="en-AU" b="0" i="1" smtClean="0">
                          <a:latin typeface="Cambria Math" panose="02040503050406030204" pitchFamily="18" charset="0"/>
                        </a:rPr>
                        <m:t>𝑝𝑟𝑜𝑝𝑒𝑛𝑠𝑖𝑡𝑦</m:t>
                      </m:r>
                      <m:r>
                        <a:rPr lang="en-AU" b="0" i="1" smtClean="0">
                          <a:latin typeface="Cambria Math" panose="02040503050406030204" pitchFamily="18" charset="0"/>
                        </a:rPr>
                        <m:t> </m:t>
                      </m:r>
                      <m:r>
                        <a:rPr lang="en-AU" b="0" i="1" smtClean="0">
                          <a:latin typeface="Cambria Math" panose="02040503050406030204" pitchFamily="18" charset="0"/>
                        </a:rPr>
                        <m:t>𝑡𝑜</m:t>
                      </m:r>
                      <m:r>
                        <a:rPr lang="en-AU" b="0" i="1" smtClean="0">
                          <a:latin typeface="Cambria Math" panose="02040503050406030204" pitchFamily="18" charset="0"/>
                        </a:rPr>
                        <m:t> </m:t>
                      </m:r>
                      <m:r>
                        <a:rPr lang="en-AU" b="0" i="1" smtClean="0">
                          <a:latin typeface="Cambria Math" panose="02040503050406030204" pitchFamily="18" charset="0"/>
                        </a:rPr>
                        <m:t>𝑐𝑜𝑛𝑠𝑢𝑚𝑒</m:t>
                      </m:r>
                      <m:r>
                        <a:rPr lang="en-AU" b="0" i="1" smtClean="0">
                          <a:latin typeface="Cambria Math" panose="02040503050406030204" pitchFamily="18" charset="0"/>
                        </a:rPr>
                        <m:t> (</m:t>
                      </m:r>
                      <m:r>
                        <a:rPr lang="en-AU" b="0" i="1" smtClean="0">
                          <a:latin typeface="Cambria Math" panose="02040503050406030204" pitchFamily="18" charset="0"/>
                        </a:rPr>
                        <m:t>𝑀𝑃𝐶</m:t>
                      </m:r>
                      <m:r>
                        <a:rPr lang="en-AU" b="0" i="1" smtClean="0">
                          <a:latin typeface="Cambria Math" panose="02040503050406030204" pitchFamily="18" charset="0"/>
                        </a:rPr>
                        <m:t>) =</m:t>
                      </m:r>
                      <m:f>
                        <m:fPr>
                          <m:ctrlPr>
                            <a:rPr lang="en-AU" b="0" i="1" smtClean="0">
                              <a:latin typeface="Cambria Math" panose="02040503050406030204" pitchFamily="18" charset="0"/>
                            </a:rPr>
                          </m:ctrlPr>
                        </m:fPr>
                        <m:num>
                          <m:r>
                            <a:rPr lang="en-AU" i="1">
                              <a:latin typeface="Cambria Math" panose="02040503050406030204" pitchFamily="18" charset="0"/>
                            </a:rPr>
                            <m:t> </m:t>
                          </m:r>
                          <m:r>
                            <m:rPr>
                              <m:sty m:val="p"/>
                            </m:rPr>
                            <a:rPr lang="el-GR" i="1" smtClean="0">
                              <a:latin typeface="Cambria Math" panose="02040503050406030204" pitchFamily="18" charset="0"/>
                            </a:rPr>
                            <m:t>Δ</m:t>
                          </m:r>
                          <m:r>
                            <a:rPr lang="en-AU" i="1">
                              <a:latin typeface="Cambria Math" panose="02040503050406030204" pitchFamily="18" charset="0"/>
                            </a:rPr>
                            <m:t> </m:t>
                          </m:r>
                          <m:r>
                            <a:rPr lang="en-AU" b="0" i="1" smtClean="0">
                              <a:latin typeface="Cambria Math" panose="02040503050406030204" pitchFamily="18" charset="0"/>
                            </a:rPr>
                            <m:t>𝑠𝑝𝑒𝑛𝑑𝑖𝑛𝑔</m:t>
                          </m:r>
                          <m:r>
                            <a:rPr lang="en-AU" b="0" i="1" smtClean="0">
                              <a:latin typeface="Cambria Math" panose="02040503050406030204" pitchFamily="18" charset="0"/>
                            </a:rPr>
                            <m:t> ($)</m:t>
                          </m:r>
                        </m:num>
                        <m:den>
                          <m:r>
                            <m:rPr>
                              <m:sty m:val="p"/>
                            </m:rPr>
                            <a:rPr lang="el-GR" i="1">
                              <a:latin typeface="Cambria Math" panose="02040503050406030204" pitchFamily="18" charset="0"/>
                            </a:rPr>
                            <m:t>Δ</m:t>
                          </m:r>
                          <m:r>
                            <a:rPr lang="en-AU" b="0" i="1" smtClean="0">
                              <a:latin typeface="Cambria Math" panose="02040503050406030204" pitchFamily="18" charset="0"/>
                            </a:rPr>
                            <m:t> </m:t>
                          </m:r>
                          <m:r>
                            <a:rPr lang="en-AU" b="0" i="1" smtClean="0">
                              <a:latin typeface="Cambria Math" panose="02040503050406030204" pitchFamily="18" charset="0"/>
                            </a:rPr>
                            <m:t>𝑖𝑛𝑐𝑜𝑚𝑒</m:t>
                          </m:r>
                          <m:r>
                            <a:rPr lang="en-AU" b="0" i="1" smtClean="0">
                              <a:latin typeface="Cambria Math" panose="02040503050406030204" pitchFamily="18" charset="0"/>
                            </a:rPr>
                            <m:t> ($)</m:t>
                          </m:r>
                        </m:den>
                      </m:f>
                    </m:oMath>
                  </m:oMathPara>
                </a14:m>
                <a:endParaRPr lang="en-AU" b="0" dirty="0"/>
              </a:p>
              <a:p>
                <a:endParaRPr lang="en-AU" dirty="0"/>
              </a:p>
            </p:txBody>
          </p:sp>
        </mc:Choice>
        <mc:Fallback xmlns="">
          <p:sp>
            <p:nvSpPr>
              <p:cNvPr id="49" name="TextBox 48"/>
              <p:cNvSpPr txBox="1">
                <a:spLocks noRot="1" noChangeAspect="1" noMove="1" noResize="1" noEditPoints="1" noAdjustHandles="1" noChangeArrowheads="1" noChangeShapeType="1" noTextEdit="1"/>
              </p:cNvSpPr>
              <p:nvPr/>
            </p:nvSpPr>
            <p:spPr>
              <a:xfrm>
                <a:off x="457200" y="3409493"/>
                <a:ext cx="7200800" cy="955583"/>
              </a:xfrm>
              <a:prstGeom prst="rect">
                <a:avLst/>
              </a:prstGeom>
              <a:blipFill>
                <a:blip r:embed="rId4"/>
                <a:stretch>
                  <a:fillRect/>
                </a:stretch>
              </a:blipFill>
            </p:spPr>
            <p:txBody>
              <a:bodyPr/>
              <a:lstStyle/>
              <a:p>
                <a:r>
                  <a:rPr lang="en-AU">
                    <a:noFill/>
                  </a:rPr>
                  <a:t> </a:t>
                </a:r>
              </a:p>
            </p:txBody>
          </p:sp>
        </mc:Fallback>
      </mc:AlternateContent>
    </p:spTree>
    <p:extLst>
      <p:ext uri="{BB962C8B-B14F-4D97-AF65-F5344CB8AC3E}">
        <p14:creationId xmlns:p14="http://schemas.microsoft.com/office/powerpoint/2010/main" val="1570142368"/>
      </p:ext>
    </p:extLst>
  </p:cSld>
  <p:clrMapOvr>
    <a:masterClrMapping/>
  </p:clrMapOvr>
</p:sld>
</file>

<file path=ppt/theme/theme1.xml><?xml version="1.0" encoding="utf-8"?>
<a:theme xmlns:a="http://schemas.openxmlformats.org/drawingml/2006/main" name="1_Treasury Corporate">
  <a:themeElements>
    <a:clrScheme name="Corporate">
      <a:dk1>
        <a:sysClr val="windowText" lastClr="000000"/>
      </a:dk1>
      <a:lt1>
        <a:sysClr val="window" lastClr="FFFFFF"/>
      </a:lt1>
      <a:dk2>
        <a:srgbClr val="F06252"/>
      </a:dk2>
      <a:lt2>
        <a:srgbClr val="E2E0CB"/>
      </a:lt2>
      <a:accent1>
        <a:srgbClr val="002C47"/>
      </a:accent1>
      <a:accent2>
        <a:srgbClr val="3A6FAF"/>
      </a:accent2>
      <a:accent3>
        <a:srgbClr val="00827F"/>
      </a:accent3>
      <a:accent4>
        <a:srgbClr val="F7901E"/>
      </a:accent4>
      <a:accent5>
        <a:srgbClr val="00ABBD"/>
      </a:accent5>
      <a:accent6>
        <a:srgbClr val="844D9E"/>
      </a:accent6>
      <a:hlink>
        <a:srgbClr val="3A6FAF"/>
      </a:hlink>
      <a:folHlink>
        <a:srgbClr val="E61E26"/>
      </a:folHlink>
    </a:clrScheme>
    <a:fontScheme name="Treasury">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reasur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reasur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reasur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reasur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reasur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reasur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reasur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reasur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reasur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reasur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reasur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reasur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SY Corporate.potx" id="{E0454E7F-DA36-43EA-B407-A7122F01F641}" vid="{F756A7FC-1C97-444D-A633-1DB167F2443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asury PowerPoint">
    <a:dk1>
      <a:sysClr val="windowText" lastClr="000000"/>
    </a:dk1>
    <a:lt1>
      <a:sysClr val="window" lastClr="FFFFFF"/>
    </a:lt1>
    <a:dk2>
      <a:srgbClr val="00ABBD"/>
    </a:dk2>
    <a:lt2>
      <a:srgbClr val="E2E0CB"/>
    </a:lt2>
    <a:accent1>
      <a:srgbClr val="002C47"/>
    </a:accent1>
    <a:accent2>
      <a:srgbClr val="E61E26"/>
    </a:accent2>
    <a:accent3>
      <a:srgbClr val="3A6FAF"/>
    </a:accent3>
    <a:accent4>
      <a:srgbClr val="F7901E"/>
    </a:accent4>
    <a:accent5>
      <a:srgbClr val="00827F"/>
    </a:accent5>
    <a:accent6>
      <a:srgbClr val="F06252"/>
    </a:accent6>
    <a:hlink>
      <a:srgbClr val="3A6FAF"/>
    </a:hlink>
    <a:folHlink>
      <a:srgbClr val="844D9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p:Policy xmlns:p="office.server.policy" id="" local="true">
  <p:Name>Treasury Document</p:Name>
  <p:Description/>
  <p:Statement/>
  <p:PolicyItems>
    <p:PolicyItem featureId="Microsoft.Office.RecordsManagement.PolicyFeatures.PolicyAudit" staticId="0x0101002D77FC5E78371044AD6489ADEA6DAB9B|1757814118" UniqueId="907908e7-fe2a-4e3a-8319-ed1139c39beb">
      <p:Name>Auditing</p:Name>
      <p:Description>Audits user actions on documents and list items to the Audit Log.</p:Description>
      <p:CustomData>
        <Audit>
          <Update/>
          <DeleteRestore/>
        </Audit>
      </p:CustomData>
    </p:PolicyItem>
  </p:PolicyItems>
</p:Policy>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articipation_x0020_streams xmlns="eca5f1d8-0abd-4f98-a0bf-da06d9ffb285"/>
    <Work_x0020_streams xmlns="eca5f1d8-0abd-4f98-a0bf-da06d9ffb285"/>
    <n748a1c17def4c93b413435c48ea6417 xmlns="54bb81cf-96ba-41ce-8a26-ccbc5a57d34e">
      <Terms xmlns="http://schemas.microsoft.com/office/infopath/2007/PartnerControls"/>
    </n748a1c17def4c93b413435c48ea6417>
    <lb508a4dc5e84436a0fe496b536466aa xmlns="54bb81cf-96ba-41ce-8a26-ccbc5a57d34e">
      <Terms xmlns="http://schemas.microsoft.com/office/infopath/2007/PartnerControls">
        <TermInfo xmlns="http://schemas.microsoft.com/office/infopath/2007/PartnerControls">
          <TermName xmlns="http://schemas.microsoft.com/office/infopath/2007/PartnerControls">TSY RA-8828 - Destroy 6 years after action completed</TermName>
          <TermId xmlns="http://schemas.microsoft.com/office/infopath/2007/PartnerControls">ab77b881-5650-41dd-8412-723411dccd44</TermId>
        </TermInfo>
      </Terms>
    </lb508a4dc5e84436a0fe496b536466aa>
    <IconOverlay xmlns="http://schemas.microsoft.com/sharepoint/v4" xsi:nil="true"/>
    <Macro_x002d_financial_x0020_risk_x0020_streams xmlns="eca5f1d8-0abd-4f98-a0bf-da06d9ffb285"/>
    <Monetary_x0020_policy_x0020_streams xmlns="eca5f1d8-0abd-4f98-a0bf-da06d9ffb285"/>
    <Content_x0020_types xmlns="eca5f1d8-0abd-4f98-a0bf-da06d9ffb285" xsi:nil="true"/>
    <TaxCatchAll xmlns="0f563589-9cf9-4143-b1eb-fb0534803d38">
      <Value>46</Value>
    </TaxCatchAll>
    <Productivity_x0020_streams xmlns="eca5f1d8-0abd-4f98-a0bf-da06d9ffb285"/>
    <Population_x0020_streams xmlns="eca5f1d8-0abd-4f98-a0bf-da06d9ffb285"/>
    <Project_x0020_number xmlns="eca5f1d8-0abd-4f98-a0bf-da06d9ffb285" xsi:nil="true"/>
    <ContentTypes xmlns="f0b8e850-5d6c-4fdf-aaa8-971c30da5c10" xsi:nil="true"/>
    <Fiscal_x0020_policy_x0020_streams xmlns="eca5f1d8-0abd-4f98-a0bf-da06d9ffb285"/>
    <Model_x0020_use_x0020_streams xmlns="eca5f1d8-0abd-4f98-a0bf-da06d9ffb285"/>
    <Model_x0020_development_x0020_streams xmlns="eca5f1d8-0abd-4f98-a0bf-da06d9ffb285"/>
    <WorkStreams xmlns="f0b8e850-5d6c-4fdf-aaa8-971c30da5c10"/>
    <_dlc_DocId xmlns="0f563589-9cf9-4143-b1eb-fb0534803d38">2020MEG-159-605</_dlc_DocId>
    <_dlc_DocIdUrl xmlns="0f563589-9cf9-4143-b1eb-fb0534803d38">
      <Url>http://tweb/sites/meg/mmpd/_layouts/15/DocIdRedir.aspx?ID=2020MEG-159-605</Url>
      <Description>2020MEG-159-605</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Treasury Document" ma:contentTypeID="0x0101002D77FC5E78371044AD6489ADEA6DAB9B001CF5D75486442E4997065E22E187A0D5" ma:contentTypeVersion="32265" ma:contentTypeDescription="" ma:contentTypeScope="" ma:versionID="8fa2533e41179e744f265937f45d3339">
  <xsd:schema xmlns:xsd="http://www.w3.org/2001/XMLSchema" xmlns:xs="http://www.w3.org/2001/XMLSchema" xmlns:p="http://schemas.microsoft.com/office/2006/metadata/properties" xmlns:ns1="http://schemas.microsoft.com/sharepoint/v3" xmlns:ns2="0f563589-9cf9-4143-b1eb-fb0534803d38" xmlns:ns3="54bb81cf-96ba-41ce-8a26-ccbc5a57d34e" xmlns:ns4="f0b8e850-5d6c-4fdf-aaa8-971c30da5c10" xmlns:ns5="eca5f1d8-0abd-4f98-a0bf-da06d9ffb285" xmlns:ns6="http://schemas.microsoft.com/sharepoint/v4" targetNamespace="http://schemas.microsoft.com/office/2006/metadata/properties" ma:root="true" ma:fieldsID="20411107d0a1062ee976c6350b97f784" ns1:_="" ns2:_="" ns3:_="" ns4:_="" ns5:_="" ns6:_="">
    <xsd:import namespace="http://schemas.microsoft.com/sharepoint/v3"/>
    <xsd:import namespace="0f563589-9cf9-4143-b1eb-fb0534803d38"/>
    <xsd:import namespace="54bb81cf-96ba-41ce-8a26-ccbc5a57d34e"/>
    <xsd:import namespace="f0b8e850-5d6c-4fdf-aaa8-971c30da5c10"/>
    <xsd:import namespace="eca5f1d8-0abd-4f98-a0bf-da06d9ffb285"/>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3:lb508a4dc5e84436a0fe496b536466aa" minOccurs="0"/>
                <xsd:element ref="ns2:TaxCatchAll" minOccurs="0"/>
                <xsd:element ref="ns2:TaxCatchAllLabel" minOccurs="0"/>
                <xsd:element ref="ns1:_dlc_Exempt" minOccurs="0"/>
                <xsd:element ref="ns4:ContentTypes" minOccurs="0"/>
                <xsd:element ref="ns4:WorkStreams" minOccurs="0"/>
                <xsd:element ref="ns6:IconOverlay" minOccurs="0"/>
                <xsd:element ref="ns5:Population_x0020_streams" minOccurs="0"/>
                <xsd:element ref="ns5:Participation_x0020_streams" minOccurs="0"/>
                <xsd:element ref="ns5:Productivity_x0020_streams" minOccurs="0"/>
                <xsd:element ref="ns5:Fiscal_x0020_policy_x0020_streams" minOccurs="0"/>
                <xsd:element ref="ns5:Monetary_x0020_policy_x0020_streams" minOccurs="0"/>
                <xsd:element ref="ns5:Macro_x002d_financial_x0020_risk_x0020_streams" minOccurs="0"/>
                <xsd:element ref="ns5:Model_x0020_development_x0020_streams" minOccurs="0"/>
                <xsd:element ref="ns5:Model_x0020_use_x0020_streams" minOccurs="0"/>
                <xsd:element ref="ns5:Project_x0020_number" minOccurs="0"/>
                <xsd:element ref="ns5:Work_x0020_streams" minOccurs="0"/>
                <xsd:element ref="ns5:Content_x0020_types" minOccurs="0"/>
                <xsd:element ref="ns3:n748a1c17def4c93b413435c48ea6417"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5"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f563589-9cf9-4143-b1eb-fb0534803d3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2" nillable="true" ma:displayName="Taxonomy Catch All Column" ma:hidden="true" ma:list="{c05f6137-831b-4cf2-ae58-d88291490615}" ma:internalName="TaxCatchAll" ma:showField="CatchAllData" ma:web="54bb81cf-96ba-41ce-8a26-ccbc5a57d34e">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c05f6137-831b-4cf2-ae58-d88291490615}" ma:internalName="TaxCatchAllLabel" ma:readOnly="true" ma:showField="CatchAllDataLabel" ma:web="54bb81cf-96ba-41ce-8a26-ccbc5a57d34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4bb81cf-96ba-41ce-8a26-ccbc5a57d34e" elementFormDefault="qualified">
    <xsd:import namespace="http://schemas.microsoft.com/office/2006/documentManagement/types"/>
    <xsd:import namespace="http://schemas.microsoft.com/office/infopath/2007/PartnerControls"/>
    <xsd:element name="lb508a4dc5e84436a0fe496b536466aa" ma:index="11" nillable="true" ma:taxonomy="true" ma:internalName="lb508a4dc5e84436a0fe496b536466aa" ma:taxonomyFieldName="TSYRecordClass" ma:displayName="Record Class" ma:readOnly="false" ma:default="46;#TSY RA-8828 - Destroy 6 years after action completed|ab77b881-5650-41dd-8412-723411dccd44" ma:fieldId="{5b508a4d-c5e8-4436-a0fe-496b536466aa}" ma:sspId="77b7a547-5880-464f-83f8-cefe583c3af4" ma:termSetId="8c8a1de6-dea5-4e66-bd5a-b7b3daae0f37" ma:anchorId="00000000-0000-0000-0000-000000000000" ma:open="false" ma:isKeyword="false">
      <xsd:complexType>
        <xsd:sequence>
          <xsd:element ref="pc:Terms" minOccurs="0" maxOccurs="1"/>
        </xsd:sequence>
      </xsd:complexType>
    </xsd:element>
    <xsd:element name="n748a1c17def4c93b413435c48ea6417" ma:index="32" nillable="true" ma:taxonomy="true" ma:internalName="n748a1c17def4c93b413435c48ea6417" ma:taxonomyFieldName="TSY_x0020_Topic" ma:displayName="TSY Topic" ma:readOnly="false" ma:fieldId="{7748a1c1-7def-4c93-b413-435c48ea6417}" ma:taxonomyMulti="true" ma:sspId="77b7a547-5880-464f-83f8-cefe583c3af4" ma:termSetId="5ad9bdc0-881e-4a06-8325-cf02134be2c9"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0b8e850-5d6c-4fdf-aaa8-971c30da5c10" elementFormDefault="qualified">
    <xsd:import namespace="http://schemas.microsoft.com/office/2006/documentManagement/types"/>
    <xsd:import namespace="http://schemas.microsoft.com/office/infopath/2007/PartnerControls"/>
    <xsd:element name="ContentTypes" ma:index="16" nillable="true" ma:displayName="ContentTypes" ma:list="{4f224bbf-b44e-4c30-b732-17c4320ce6cc}" ma:internalName="ContentTypes" ma:showField="Title" ma:web="f0b8e850-5d6c-4fdf-aaa8-971c30da5c10">
      <xsd:simpleType>
        <xsd:restriction base="dms:Lookup"/>
      </xsd:simpleType>
    </xsd:element>
    <xsd:element name="WorkStreams" ma:index="17" nillable="true" ma:displayName="WorkStreams" ma:list="{504b9a15-e5a5-47ba-acbd-a5ca5b65581d}" ma:internalName="WorkStreams" ma:showField="Title" ma:web="f0b8e850-5d6c-4fdf-aaa8-971c30da5c1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ca5f1d8-0abd-4f98-a0bf-da06d9ffb285" elementFormDefault="qualified">
    <xsd:import namespace="http://schemas.microsoft.com/office/2006/documentManagement/types"/>
    <xsd:import namespace="http://schemas.microsoft.com/office/infopath/2007/PartnerControls"/>
    <xsd:element name="Population_x0020_streams" ma:index="20" nillable="true" ma:displayName="Population streams" ma:list="{626ce797-6a0f-4efc-92db-4b02c7dae518}" ma:internalName="Population_x0020_streams" ma:showField="Title">
      <xsd:complexType>
        <xsd:complexContent>
          <xsd:extension base="dms:MultiChoiceLookup">
            <xsd:sequence>
              <xsd:element name="Value" type="dms:Lookup" maxOccurs="unbounded" minOccurs="0" nillable="true"/>
            </xsd:sequence>
          </xsd:extension>
        </xsd:complexContent>
      </xsd:complexType>
    </xsd:element>
    <xsd:element name="Participation_x0020_streams" ma:index="21" nillable="true" ma:displayName="Participation streams" ma:list="{ea297aad-21fb-4814-bfb4-c1d165e238af}" ma:internalName="Participation_x0020_streams" ma:showField="Title">
      <xsd:complexType>
        <xsd:complexContent>
          <xsd:extension base="dms:MultiChoiceLookup">
            <xsd:sequence>
              <xsd:element name="Value" type="dms:Lookup" maxOccurs="unbounded" minOccurs="0" nillable="true"/>
            </xsd:sequence>
          </xsd:extension>
        </xsd:complexContent>
      </xsd:complexType>
    </xsd:element>
    <xsd:element name="Productivity_x0020_streams" ma:index="22" nillable="true" ma:displayName="Productivity streams" ma:list="{559149e6-9ef6-42b6-869a-da44a1232927}" ma:internalName="Productivity_x0020_streams" ma:showField="Title">
      <xsd:complexType>
        <xsd:complexContent>
          <xsd:extension base="dms:MultiChoiceLookup">
            <xsd:sequence>
              <xsd:element name="Value" type="dms:Lookup" maxOccurs="unbounded" minOccurs="0" nillable="true"/>
            </xsd:sequence>
          </xsd:extension>
        </xsd:complexContent>
      </xsd:complexType>
    </xsd:element>
    <xsd:element name="Fiscal_x0020_policy_x0020_streams" ma:index="23" nillable="true" ma:displayName="Fiscal policy streams" ma:list="{3261a855-5808-4ced-8a1d-31d8e7e3e2f9}" ma:internalName="Fiscal_x0020_policy_x0020_streams" ma:showField="Title">
      <xsd:complexType>
        <xsd:complexContent>
          <xsd:extension base="dms:MultiChoiceLookup">
            <xsd:sequence>
              <xsd:element name="Value" type="dms:Lookup" maxOccurs="unbounded" minOccurs="0" nillable="true"/>
            </xsd:sequence>
          </xsd:extension>
        </xsd:complexContent>
      </xsd:complexType>
    </xsd:element>
    <xsd:element name="Monetary_x0020_policy_x0020_streams" ma:index="24" nillable="true" ma:displayName="Monetary policy streams" ma:list="{e5f9ceb1-1dc5-4b38-b56c-a059627dfb53}" ma:internalName="Monetary_x0020_policy_x0020_streams" ma:showField="Title">
      <xsd:complexType>
        <xsd:complexContent>
          <xsd:extension base="dms:MultiChoiceLookup">
            <xsd:sequence>
              <xsd:element name="Value" type="dms:Lookup" maxOccurs="unbounded" minOccurs="0" nillable="true"/>
            </xsd:sequence>
          </xsd:extension>
        </xsd:complexContent>
      </xsd:complexType>
    </xsd:element>
    <xsd:element name="Macro_x002d_financial_x0020_risk_x0020_streams" ma:index="25" nillable="true" ma:displayName="Macro-financial risk streams" ma:list="{0e047be6-86fe-42ab-a4e9-d2d4b793196f}" ma:internalName="Macro_x002d_financial_x0020_risk_x0020_streams" ma:showField="Title">
      <xsd:complexType>
        <xsd:complexContent>
          <xsd:extension base="dms:MultiChoiceLookup">
            <xsd:sequence>
              <xsd:element name="Value" type="dms:Lookup" maxOccurs="unbounded" minOccurs="0" nillable="true"/>
            </xsd:sequence>
          </xsd:extension>
        </xsd:complexContent>
      </xsd:complexType>
    </xsd:element>
    <xsd:element name="Model_x0020_development_x0020_streams" ma:index="26" nillable="true" ma:displayName="Model development streams" ma:internalName="Model_x0020_development_x0020_streams">
      <xsd:complexType>
        <xsd:complexContent>
          <xsd:extension base="dms:MultiChoice">
            <xsd:sequence>
              <xsd:element name="Value" maxOccurs="unbounded" minOccurs="0" nillable="true">
                <xsd:simpleType>
                  <xsd:restriction base="dms:Choice">
                    <xsd:enumeration value="G-cubed"/>
                    <xsd:enumeration value="IECGE"/>
                    <xsd:enumeration value="GIMF"/>
                    <xsd:enumeration value="GVAR"/>
                    <xsd:enumeration value="Overlapping Generations"/>
                    <xsd:enumeration value="Dynamic general equilibrium"/>
                    <xsd:enumeration value="Single equation"/>
                    <xsd:enumeration value="VAR"/>
                    <xsd:enumeration value="Forecast/projection model"/>
                    <xsd:enumeration value="Government spending"/>
                    <xsd:enumeration value="Dr Chung Tran training course 2016"/>
                    <xsd:enumeration value="International Modelling"/>
                    <xsd:enumeration value="HILDA"/>
                    <xsd:enumeration value="DSGEI"/>
                    <xsd:enumeration value="Electricity sector"/>
                    <xsd:enumeration value="Emissions modelling"/>
                    <xsd:enumeration value="TIM energy module"/>
                  </xsd:restriction>
                </xsd:simpleType>
              </xsd:element>
            </xsd:sequence>
          </xsd:extension>
        </xsd:complexContent>
      </xsd:complexType>
    </xsd:element>
    <xsd:element name="Model_x0020_use_x0020_streams" ma:index="27" nillable="true" ma:displayName="Model simulation streams" ma:list="{36332a20-ab24-4d4d-a40f-075860218e23}" ma:internalName="Model_x0020_use_x0020_streams" ma:showField="Title">
      <xsd:complexType>
        <xsd:complexContent>
          <xsd:extension base="dms:MultiChoiceLookup">
            <xsd:sequence>
              <xsd:element name="Value" type="dms:Lookup" maxOccurs="unbounded" minOccurs="0" nillable="true"/>
            </xsd:sequence>
          </xsd:extension>
        </xsd:complexContent>
      </xsd:complexType>
    </xsd:element>
    <xsd:element name="Project_x0020_number" ma:index="28" nillable="true" ma:displayName="Project number" ma:list="{b58c7af6-9285-4f5e-9df2-dfb3963c4ce7}" ma:internalName="Project_x0020_number" ma:showField="Project_x0020_number">
      <xsd:simpleType>
        <xsd:restriction base="dms:Lookup"/>
      </xsd:simpleType>
    </xsd:element>
    <xsd:element name="Work_x0020_streams" ma:index="29" nillable="true" ma:displayName="Work streams" ma:hidden="true" ma:list="{504b9a15-e5a5-47ba-acbd-a5ca5b65581d}" ma:internalName="Work_x0020_streams" ma:showField="Title">
      <xsd:complexType>
        <xsd:complexContent>
          <xsd:extension base="dms:MultiChoiceLookup">
            <xsd:sequence>
              <xsd:element name="Value" type="dms:Lookup" maxOccurs="unbounded" minOccurs="0" nillable="true"/>
            </xsd:sequence>
          </xsd:extension>
        </xsd:complexContent>
      </xsd:complexType>
    </xsd:element>
    <xsd:element name="Content_x0020_types" ma:index="30" nillable="true" ma:displayName="Content types" ma:hidden="true" ma:list="{4f224bbf-b44e-4c30-b732-17c4320ce6cc}" ma:internalName="Content_x0020_types" ma:showField="Titl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Receiver>
    <Name>Policy Auditing</Name>
    <Synchronization>Synchronous</Synchronization>
    <Type>10001</Type>
    <SequenceNumber>1100</SequenceNumber>
    <Url/>
    <Assembly>Microsoft.Office.Policy, Version=15.0.0.0, Culture=neutral, PublicKeyToken=71e9bce111e9429c</Assembly>
    <Class>Microsoft.Office.RecordsManagement.Internal.AuditHandler</Class>
    <Data/>
    <Filter/>
  </Receiver>
  <Receiver>
    <Name>Policy Auditing</Name>
    <Synchronization>Synchronous</Synchronization>
    <Type>10002</Type>
    <SequenceNumber>1101</SequenceNumber>
    <Url/>
    <Assembly>Microsoft.Office.Policy, Version=15.0.0.0, Culture=neutral, PublicKeyToken=71e9bce111e9429c</Assembly>
    <Class>Microsoft.Office.RecordsManagement.Internal.AuditHandler</Class>
    <Data/>
    <Filter/>
  </Receiver>
  <Receiver>
    <Name>Policy Auditing</Name>
    <Synchronization>Synchronous</Synchronization>
    <Type>10004</Type>
    <SequenceNumber>1102</SequenceNumber>
    <Url/>
    <Assembly>Microsoft.Office.Policy, Version=15.0.0.0, Culture=neutral, PublicKeyToken=71e9bce111e9429c</Assembly>
    <Class>Microsoft.Office.RecordsManagement.Internal.AuditHandler</Class>
    <Data/>
    <Filter/>
  </Receiver>
  <Receiver>
    <Name>Policy Auditing</Name>
    <Synchronization>Synchronous</Synchronization>
    <Type>10006</Type>
    <SequenceNumber>1103</SequenceNumber>
    <Url/>
    <Assembly>Microsoft.Office.Policy, Version=15.0.0.0, Culture=neutral, PublicKeyToken=71e9bce111e9429c</Assembly>
    <Class>Microsoft.Office.RecordsManagement.Internal.AuditHandler</Class>
    <Data/>
    <Filter/>
  </Receiver>
  <Receiver>
    <Name/>
    <Synchronization>Asynchronous</Synchronization>
    <Type>10003</Type>
    <SequenceNumber>10000</SequenceNumber>
    <Url/>
    <Assembly>RecordPoint.Active.UI, Version=1.0.0.0, Culture=neutral, PublicKeyToken=d49476ae5b650bf3</Assembly>
    <Class>RecordPoint.Active.UI.Events.WorkflowItemEventReceiver</Class>
    <Data/>
    <Filter/>
  </Receiver>
  <Receiver>
    <Name/>
    <Synchronization>Synchronous</Synchronization>
    <Type>3</Type>
    <SequenceNumber>10000</SequenceNumber>
    <Url/>
    <Assembly>RecordPoint.Active.UI, Version=1.0.0.0, Culture=neutral, PublicKeyToken=d49476ae5b650bf3</Assembly>
    <Class>RecordPoint.Active.UI.Events.WorkflowItemEventReceiver</Class>
    <Data/>
    <Filter/>
  </Receiver>
  <Receiver>
    <Name/>
    <Synchronization>Asynchronous</Synchronization>
    <Type>10009</Type>
    <SequenceNumber>10000</SequenceNumber>
    <Url/>
    <Assembly>RecordPoint.Active.UI, Version=1.0.0.0, Culture=neutral, PublicKeyToken=d49476ae5b650bf3</Assembly>
    <Class>RecordPoint.Active.UI.Events.WorkflowItemEventReceiver</Class>
    <Data/>
    <Filter/>
  </Receiver>
  <Receiver>
    <Name/>
    <Synchronization>Synchronous</Synchronization>
    <Type>9</Type>
    <SequenceNumber>10000</SequenceNumber>
    <Url/>
    <Assembly>RecordPoint.Active.UI, Version=1.0.0.0, Culture=neutral, PublicKeyToken=d49476ae5b650bf3</Assembly>
    <Class>RecordPoint.Active.UI.Events.WorkflowItemEventReceiver</Class>
    <Data/>
    <Filter/>
  </Receiver>
  <Receiver>
    <Name/>
    <Synchronization>Asynchronous</Synchronization>
    <Type>10103</Type>
    <SequenceNumber>10000</SequenceNumber>
    <Url/>
    <Assembly>RecordPoint.Active.UI, Version=1.0.0.0, Culture=neutral, PublicKeyToken=d49476ae5b650bf3</Assembly>
    <Class>RecordPoint.Active.UI.Events.WorkflowListEventReceiver</Class>
    <Data/>
    <Filter/>
  </Receiver>
  <Receiver>
    <Name/>
    <Synchronization>Synchronous</Synchronization>
    <Type>102</Type>
    <SequenceNumber>10000</SequenceNumber>
    <Url/>
    <Assembly>RecordPoint.Active.UI, Version=1.0.0.0, Culture=neutral, PublicKeyToken=d49476ae5b650bf3</Assembly>
    <Class>RecordPoint.Active.UI.Events.WorkflowListEventReceiver</Class>
    <Data/>
    <Filter/>
  </Receiver>
  <Receiver>
    <Name/>
    <Synchronization>Asynchronous</Synchronization>
    <Type>10105</Type>
    <SequenceNumber>10000</SequenceNumber>
    <Url/>
    <Assembly>RecordPoint.Active.UI, Version=1.0.0.0, Culture=neutral, PublicKeyToken=d49476ae5b650bf3</Assembly>
    <Class>RecordPoint.Active.UI.Events.WorkflowListEventReceiver</Class>
    <Data/>
    <Filter/>
  </Receiver>
  <Receiver>
    <Name/>
    <Synchronization>Synchronous</Synchronization>
    <Type>105</Type>
    <SequenceNumber>10000</SequenceNumber>
    <Url/>
    <Assembly>RecordPoint.Active.UI, Version=1.0.0.0, Culture=neutral, PublicKeyToken=d49476ae5b650bf3</Assembly>
    <Class>RecordPoint.Active.UI.Events.WorkflowListEventReceiver</Class>
    <Data/>
    <Filter/>
  </Receiver>
  <Receiver>
    <Name/>
    <Synchronization>Asynchronous</Synchronization>
    <Type>10002</Type>
    <SequenceNumber>10000</SequenceNumber>
    <Url/>
    <Assembly>RecordPoint.Active.UI, Version=1.0.0.0, Culture=neutral, PublicKeyToken=d49476ae5b650bf3</Assembly>
    <Class>RecordPoint.Active.UI.Events.WorkflowItemEventReceiver</Class>
    <Data/>
    <Filter/>
  </Receiver>
  <Receiver>
    <Name/>
    <Synchronization>Synchronous</Synchronization>
    <Type>2</Type>
    <SequenceNumber>10000</SequenceNumber>
    <Url/>
    <Assembly>RecordPoint.Active.UI, Version=1.0.0.0, Culture=neutral, PublicKeyToken=d49476ae5b650bf3</Assembly>
    <Class>RecordPoint.Active.UI.Events.WorkflowItemEventReceiver</Class>
    <Data/>
    <Filter/>
  </Receiver>
</spe:Receivers>
</file>

<file path=customXml/itemProps1.xml><?xml version="1.0" encoding="utf-8"?>
<ds:datastoreItem xmlns:ds="http://schemas.openxmlformats.org/officeDocument/2006/customXml" ds:itemID="{07CB48F0-AC46-4F9F-9C41-232E000DD6F3}">
  <ds:schemaRefs>
    <ds:schemaRef ds:uri="office.server.policy"/>
  </ds:schemaRefs>
</ds:datastoreItem>
</file>

<file path=customXml/itemProps2.xml><?xml version="1.0" encoding="utf-8"?>
<ds:datastoreItem xmlns:ds="http://schemas.openxmlformats.org/officeDocument/2006/customXml" ds:itemID="{34572035-0231-47A4-BDBE-4958C72AEC65}">
  <ds:schemaRefs>
    <ds:schemaRef ds:uri="http://schemas.microsoft.com/sharepoint/v3/contenttype/forms"/>
  </ds:schemaRefs>
</ds:datastoreItem>
</file>

<file path=customXml/itemProps3.xml><?xml version="1.0" encoding="utf-8"?>
<ds:datastoreItem xmlns:ds="http://schemas.openxmlformats.org/officeDocument/2006/customXml" ds:itemID="{AD76461A-D997-495A-BDE1-C4404ABB1FD1}">
  <ds:schemaRefs>
    <ds:schemaRef ds:uri="http://schemas.openxmlformats.org/package/2006/metadata/core-properties"/>
    <ds:schemaRef ds:uri="http://schemas.microsoft.com/office/2006/documentManagement/types"/>
    <ds:schemaRef ds:uri="http://schemas.microsoft.com/office/infopath/2007/PartnerControls"/>
    <ds:schemaRef ds:uri="0f563589-9cf9-4143-b1eb-fb0534803d38"/>
    <ds:schemaRef ds:uri="http://purl.org/dc/elements/1.1/"/>
    <ds:schemaRef ds:uri="http://schemas.microsoft.com/office/2006/metadata/properties"/>
    <ds:schemaRef ds:uri="54bb81cf-96ba-41ce-8a26-ccbc5a57d34e"/>
    <ds:schemaRef ds:uri="eca5f1d8-0abd-4f98-a0bf-da06d9ffb285"/>
    <ds:schemaRef ds:uri="http://schemas.microsoft.com/sharepoint/v3"/>
    <ds:schemaRef ds:uri="http://schemas.microsoft.com/sharepoint/v4"/>
    <ds:schemaRef ds:uri="http://purl.org/dc/terms/"/>
    <ds:schemaRef ds:uri="f0b8e850-5d6c-4fdf-aaa8-971c30da5c10"/>
    <ds:schemaRef ds:uri="http://www.w3.org/XML/1998/namespace"/>
    <ds:schemaRef ds:uri="http://purl.org/dc/dcmitype/"/>
  </ds:schemaRefs>
</ds:datastoreItem>
</file>

<file path=customXml/itemProps4.xml><?xml version="1.0" encoding="utf-8"?>
<ds:datastoreItem xmlns:ds="http://schemas.openxmlformats.org/officeDocument/2006/customXml" ds:itemID="{9BF05D69-9282-4D4F-83D0-318A6A473A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f563589-9cf9-4143-b1eb-fb0534803d38"/>
    <ds:schemaRef ds:uri="54bb81cf-96ba-41ce-8a26-ccbc5a57d34e"/>
    <ds:schemaRef ds:uri="f0b8e850-5d6c-4fdf-aaa8-971c30da5c10"/>
    <ds:schemaRef ds:uri="eca5f1d8-0abd-4f98-a0bf-da06d9ffb285"/>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22F506A5-B6AE-4CB2-A30B-D51BD25707FD}">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1_MECD_TSY Corporate</Template>
  <TotalTime>7402</TotalTime>
  <Words>912</Words>
  <Application>Microsoft Office PowerPoint</Application>
  <PresentationFormat>On-screen Show (4:3)</PresentationFormat>
  <Paragraphs>115</Paragraphs>
  <Slides>17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Cambria Math</vt:lpstr>
      <vt:lpstr>Wingdings</vt:lpstr>
      <vt:lpstr>1_Treasury Corporate</vt:lpstr>
      <vt:lpstr>Role of fiscal policy in Australia during COVID-19 pandemic</vt:lpstr>
      <vt:lpstr>What is fiscal policy?</vt:lpstr>
      <vt:lpstr>Stabilisation function</vt:lpstr>
      <vt:lpstr>Stabilising the business cycle</vt:lpstr>
      <vt:lpstr>Role of monetary and fiscal policy</vt:lpstr>
      <vt:lpstr>Global active cases (as at 15 September 2020)</vt:lpstr>
      <vt:lpstr>Global daily confirmed cases and deaths  (as at 15 September)</vt:lpstr>
      <vt:lpstr>Fiscal measures by category over time (impact on underlying cash balance)</vt:lpstr>
      <vt:lpstr>Direct fiscal multiplier</vt:lpstr>
      <vt:lpstr>Real GDP before and after economic support</vt:lpstr>
      <vt:lpstr>Unemployment rate before and after economic support</vt:lpstr>
      <vt:lpstr>Discretionary and automatic fiscal response  (new measures versus automatic changes in receipts and payments)</vt:lpstr>
      <vt:lpstr>PowerPoint Presentation</vt:lpstr>
      <vt:lpstr>PowerPoint Presentation</vt:lpstr>
      <vt:lpstr>PowerPoint Presentation</vt:lpstr>
      <vt:lpstr>International gross debt comparison</vt:lpstr>
      <vt:lpstr>Role of fiscal policy in Australia during COVID-19 pandemic</vt:lpstr>
    </vt:vector>
  </TitlesOfParts>
  <Company>The Department of the Treasury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Author</dc:creator>
  <cp:lastModifiedBy>User</cp:lastModifiedBy>
  <cp:revision>88</cp:revision>
  <cp:lastPrinted>2020-09-24T01:20:46Z</cp:lastPrinted>
  <dcterms:created xsi:type="dcterms:W3CDTF">2020-09-03T22:55:19Z</dcterms:created>
  <dcterms:modified xsi:type="dcterms:W3CDTF">2020-10-19T03:01:45Z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0x0101002D77FC5E78371044AD6489ADEA6DAB9B001CF5D75486442E4997065E22E187A0D5</vt:lpwstr>
  </property>
  <property fmtid="{D5CDD505-2E9C-101B-9397-08002B2CF9AE}" pid="3" name="TSY Topic">
    <vt:lpwstr/>
  </property>
  <property fmtid="{D5CDD505-2E9C-101B-9397-08002B2CF9AE}" pid="4" name="TSYRecordClass">
    <vt:lpwstr>46;#TSY RA-8828 - Destroy 6 years after action completed|ab77b881-5650-41dd-8412-723411dccd44</vt:lpwstr>
  </property>
  <property fmtid="{D5CDD505-2E9C-101B-9397-08002B2CF9AE}" pid="5" name="_dlc_DocIdItemGuid">
    <vt:lpwstr>c65e431c-80a5-4f5c-b397-1e5d3038cbf9</vt:lpwstr>
  </property>
  <property fmtid="{D5CDD505-2E9C-101B-9397-08002B2CF9AE}" pid="6" name="RecordPoint_WorkflowType">
    <vt:lpwstr>ActiveSubmitStub</vt:lpwstr>
  </property>
  <property fmtid="{D5CDD505-2E9C-101B-9397-08002B2CF9AE}" pid="7" name="RecordPoint_ActiveItemWebId">
    <vt:lpwstr>{f0b8e850-5d6c-4fdf-aaa8-971c30da5c10}</vt:lpwstr>
  </property>
  <property fmtid="{D5CDD505-2E9C-101B-9397-08002B2CF9AE}" pid="8" name="RecordPoint_ActiveItemSiteId">
    <vt:lpwstr>{5ee6e47b-6e52-4499-bd11-9d6883ed7b5d}</vt:lpwstr>
  </property>
  <property fmtid="{D5CDD505-2E9C-101B-9397-08002B2CF9AE}" pid="9" name="RecordPoint_ActiveItemListId">
    <vt:lpwstr>{eca5f1d8-0abd-4f98-a0bf-da06d9ffb285}</vt:lpwstr>
  </property>
  <property fmtid="{D5CDD505-2E9C-101B-9397-08002B2CF9AE}" pid="10" name="RecordPoint_ActiveItemUniqueId">
    <vt:lpwstr>{c65e431c-80a5-4f5c-b397-1e5d3038cbf9}</vt:lpwstr>
  </property>
  <property fmtid="{D5CDD505-2E9C-101B-9397-08002B2CF9AE}" pid="11" name="RecordPoint_SubmissionDate">
    <vt:lpwstr/>
  </property>
  <property fmtid="{D5CDD505-2E9C-101B-9397-08002B2CF9AE}" pid="12" name="RecordPoint_RecordNumberSubmitted">
    <vt:lpwstr/>
  </property>
  <property fmtid="{D5CDD505-2E9C-101B-9397-08002B2CF9AE}" pid="13" name="RecordPoint_ActiveItemMoved">
    <vt:lpwstr/>
  </property>
  <property fmtid="{D5CDD505-2E9C-101B-9397-08002B2CF9AE}" pid="14" name="RecordPoint_SubmissionCompleted">
    <vt:lpwstr/>
  </property>
  <property fmtid="{D5CDD505-2E9C-101B-9397-08002B2CF9AE}" pid="15" name="RecordPoint_RecordFormat">
    <vt:lpwstr/>
  </property>
</Properties>
</file>